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2" r:id="rId6"/>
    <p:sldId id="269" r:id="rId7"/>
    <p:sldId id="266" r:id="rId8"/>
    <p:sldId id="270" r:id="rId9"/>
    <p:sldId id="265" r:id="rId10"/>
    <p:sldId id="271" r:id="rId11"/>
    <p:sldId id="277" r:id="rId12"/>
    <p:sldId id="263" r:id="rId13"/>
    <p:sldId id="272" r:id="rId14"/>
    <p:sldId id="276" r:id="rId15"/>
    <p:sldId id="264" r:id="rId16"/>
    <p:sldId id="274" r:id="rId17"/>
    <p:sldId id="278" r:id="rId18"/>
    <p:sldId id="275" r:id="rId19"/>
    <p:sldId id="279" r:id="rId20"/>
    <p:sldId id="280" r:id="rId21"/>
    <p:sldId id="260" r:id="rId22"/>
    <p:sldId id="261" r:id="rId23"/>
    <p:sldId id="267" r:id="rId24"/>
    <p:sldId id="281" r:id="rId25"/>
    <p:sldId id="282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5B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34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25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3200" y="0"/>
            <a:ext cx="3778250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5773" y="6117336"/>
            <a:ext cx="857473" cy="365125"/>
          </a:xfrm>
        </p:spPr>
        <p:txBody>
          <a:bodyPr/>
          <a:lstStyle/>
          <a:p>
            <a:fld id="{AFCC4036-DA2F-4811-AAB3-2D9D673CE393}" type="datetimeFigureOut">
              <a:rPr lang="ru-RU" smtClean="0"/>
              <a:t>17.04.2013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3733" y="6117336"/>
            <a:ext cx="3609438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117336"/>
            <a:ext cx="411480" cy="365125"/>
          </a:xfrm>
        </p:spPr>
        <p:txBody>
          <a:bodyPr/>
          <a:lstStyle/>
          <a:p>
            <a:fld id="{B1CFE1BF-5D3E-4090-8E2B-8D492B78CE38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4101184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C4036-DA2F-4811-AAB3-2D9D673CE393}" type="datetimeFigureOut">
              <a:rPr lang="ru-RU" smtClean="0"/>
              <a:t>17.04.2013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FE1BF-5D3E-4090-8E2B-8D492B78CE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3475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C4036-DA2F-4811-AAB3-2D9D673CE393}" type="datetimeFigureOut">
              <a:rPr lang="ru-RU" smtClean="0"/>
              <a:t>17.04.2013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FE1BF-5D3E-4090-8E2B-8D492B78CE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51202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C4036-DA2F-4811-AAB3-2D9D673CE393}" type="datetimeFigureOut">
              <a:rPr lang="ru-RU" smtClean="0"/>
              <a:t>17.04.2013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FE1BF-5D3E-4090-8E2B-8D492B78CE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99295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C4036-DA2F-4811-AAB3-2D9D673CE393}" type="datetimeFigureOut">
              <a:rPr lang="ru-RU" smtClean="0"/>
              <a:t>17.04.2013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FE1BF-5D3E-4090-8E2B-8D492B78CE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49949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C4036-DA2F-4811-AAB3-2D9D673CE393}" type="datetimeFigureOut">
              <a:rPr lang="ru-RU" smtClean="0"/>
              <a:t>17.04.2013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FE1BF-5D3E-4090-8E2B-8D492B78CE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1486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C4036-DA2F-4811-AAB3-2D9D673CE393}" type="datetimeFigureOut">
              <a:rPr lang="ru-RU" smtClean="0"/>
              <a:t>17.04.2013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FE1BF-5D3E-4090-8E2B-8D492B78CE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16743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C4036-DA2F-4811-AAB3-2D9D673CE393}" type="datetimeFigureOut">
              <a:rPr lang="ru-RU" smtClean="0"/>
              <a:t>17.04.2013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FE1BF-5D3E-4090-8E2B-8D492B78CE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43695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C4036-DA2F-4811-AAB3-2D9D673CE393}" type="datetimeFigureOut">
              <a:rPr lang="ru-RU" smtClean="0"/>
              <a:t>17.04.2013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FE1BF-5D3E-4090-8E2B-8D492B78CE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0762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4329" y="6108173"/>
            <a:ext cx="857473" cy="365125"/>
          </a:xfrm>
        </p:spPr>
        <p:txBody>
          <a:bodyPr/>
          <a:lstStyle/>
          <a:p>
            <a:fld id="{AFCC4036-DA2F-4811-AAB3-2D9D673CE393}" type="datetimeFigureOut">
              <a:rPr lang="ru-RU" smtClean="0"/>
              <a:t>17.04.2013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647" y="6108173"/>
            <a:ext cx="531451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967" y="6108173"/>
            <a:ext cx="427833" cy="365125"/>
          </a:xfrm>
        </p:spPr>
        <p:txBody>
          <a:bodyPr/>
          <a:lstStyle/>
          <a:p>
            <a:fld id="{B1CFE1BF-5D3E-4090-8E2B-8D492B78CE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6246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C4036-DA2F-4811-AAB3-2D9D673CE393}" type="datetimeFigureOut">
              <a:rPr lang="ru-RU" smtClean="0"/>
              <a:t>17.04.2013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</p:spPr>
        <p:txBody>
          <a:bodyPr/>
          <a:lstStyle/>
          <a:p>
            <a:fld id="{B1CFE1BF-5D3E-4090-8E2B-8D492B78CE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2263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C4036-DA2F-4811-AAB3-2D9D673CE393}" type="datetimeFigureOut">
              <a:rPr lang="ru-RU" smtClean="0"/>
              <a:t>17.04.2013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FE1BF-5D3E-4090-8E2B-8D492B78CE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7786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C4036-DA2F-4811-AAB3-2D9D673CE393}" type="datetimeFigureOut">
              <a:rPr lang="ru-RU" smtClean="0"/>
              <a:t>17.04.2013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FE1BF-5D3E-4090-8E2B-8D492B78CE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0234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C4036-DA2F-4811-AAB3-2D9D673CE393}" type="datetimeFigureOut">
              <a:rPr lang="ru-RU" smtClean="0"/>
              <a:t>17.04.2013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FE1BF-5D3E-4090-8E2B-8D492B78CE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0285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C4036-DA2F-4811-AAB3-2D9D673CE393}" type="datetimeFigureOut">
              <a:rPr lang="ru-RU" smtClean="0"/>
              <a:t>17.04.2013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FE1BF-5D3E-4090-8E2B-8D492B78CE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1021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C4036-DA2F-4811-AAB3-2D9D673CE393}" type="datetimeFigureOut">
              <a:rPr lang="ru-RU" smtClean="0"/>
              <a:t>17.04.2013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FE1BF-5D3E-4090-8E2B-8D492B78CE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9167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C4036-DA2F-4811-AAB3-2D9D673CE393}" type="datetimeFigureOut">
              <a:rPr lang="ru-RU" smtClean="0"/>
              <a:t>17.04.2013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FE1BF-5D3E-4090-8E2B-8D492B78CE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8632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2132013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2667000"/>
            <a:ext cx="7704666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FCC4036-DA2F-4811-AAB3-2D9D673CE393}" type="datetimeFigureOut">
              <a:rPr lang="ru-RU" smtClean="0"/>
              <a:t>17.04.2013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1CFE1BF-5D3E-4090-8E2B-8D492B78CE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8199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618" y="2309681"/>
            <a:ext cx="7982764" cy="4548319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0" y="64655"/>
            <a:ext cx="9144000" cy="2142836"/>
          </a:xfrm>
        </p:spPr>
        <p:txBody>
          <a:bodyPr>
            <a:normAutofit/>
          </a:bodyPr>
          <a:lstStyle/>
          <a:p>
            <a:pPr algn="ctr"/>
            <a:r>
              <a:rPr lang="ru-RU" sz="48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 д/с «Сказка»</a:t>
            </a:r>
            <a:br>
              <a:rPr lang="ru-RU" sz="48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 Никологоры</a:t>
            </a:r>
          </a:p>
        </p:txBody>
      </p:sp>
    </p:spTree>
    <p:extLst>
      <p:ext uri="{BB962C8B-B14F-4D97-AF65-F5344CB8AC3E}">
        <p14:creationId xmlns:p14="http://schemas.microsoft.com/office/powerpoint/2010/main" val="2582622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5721" y="117762"/>
            <a:ext cx="7711187" cy="113838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Игры, формирующие представления о знаках дорожного движения: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5091" y="1884217"/>
            <a:ext cx="7901709" cy="4003253"/>
          </a:xfrm>
        </p:spPr>
        <p:txBody>
          <a:bodyPr/>
          <a:lstStyle/>
          <a:p>
            <a:pPr marL="342900" indent="-342900" algn="l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 поручение</a:t>
            </a:r>
          </a:p>
          <a:p>
            <a:pPr marL="342900" indent="-342900" algn="l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Повороты</a:t>
            </a:r>
          </a:p>
          <a:p>
            <a:pPr marL="342900" indent="-342900" algn="l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Угадай знак </a:t>
            </a:r>
          </a:p>
          <a:p>
            <a:pPr marL="342900" indent="-342900" algn="l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нам скажет дорожный знак</a:t>
            </a:r>
            <a:r>
              <a:rPr lang="ru-RU" sz="4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Clr>
                <a:srgbClr val="00B050"/>
              </a:buClr>
            </a:pPr>
            <a:endParaRPr lang="ru-RU" sz="40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Clr>
                <a:srgbClr val="00B050"/>
              </a:buClr>
              <a:buFont typeface="Wingdings" panose="05000000000000000000" pitchFamily="2" charset="2"/>
              <a:buChar char="ü"/>
            </a:pPr>
            <a:endParaRPr lang="ru-RU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347" y="4973527"/>
            <a:ext cx="1827886" cy="182788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1" y="1813924"/>
            <a:ext cx="1572719" cy="126000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853" y="2534360"/>
            <a:ext cx="1547165" cy="1351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702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3937820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9827"/>
            <a:ext cx="9144000" cy="607834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1405278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3637" y="0"/>
            <a:ext cx="8220363" cy="1810327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Игры, формирующие представления об </a:t>
            </a:r>
            <a:br>
              <a:rPr lang="ru-RU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элементах дороги, об участках дорожного</a:t>
            </a:r>
            <a:br>
              <a:rPr lang="ru-RU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движения и </a:t>
            </a:r>
            <a:r>
              <a:rPr lang="ru-RU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правилах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поведения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них:</a:t>
            </a:r>
            <a:endParaRPr lang="ru-RU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23637" y="2955636"/>
            <a:ext cx="7763163" cy="2931834"/>
          </a:xfrm>
        </p:spPr>
        <p:txBody>
          <a:bodyPr>
            <a:normAutofit/>
          </a:bodyPr>
          <a:lstStyle/>
          <a:p>
            <a:pPr marL="571500" indent="-571500" algn="l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быстрее?</a:t>
            </a:r>
          </a:p>
          <a:p>
            <a:pPr marL="571500" indent="-571500" algn="l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Гараж </a:t>
            </a:r>
          </a:p>
          <a:p>
            <a:pPr marL="571500" indent="-571500" algn="l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проехать?</a:t>
            </a:r>
          </a:p>
          <a:p>
            <a:pPr marL="571500" indent="-571500" algn="l">
              <a:buClr>
                <a:srgbClr val="00B050"/>
              </a:buClr>
              <a:buFont typeface="Wingdings" panose="05000000000000000000" pitchFamily="2" charset="2"/>
              <a:buChar char="ü"/>
            </a:pPr>
            <a:endParaRPr lang="ru-RU" sz="36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310" y="3223491"/>
            <a:ext cx="4601690" cy="3499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154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459360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9827"/>
            <a:ext cx="9144000" cy="607834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2309189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Комплексные игры-занятия, включающие в себя элементы нескольких или всех игр: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2133" y="2050473"/>
            <a:ext cx="7704667" cy="394934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Clr>
                <a:srgbClr val="00B050"/>
              </a:buClr>
              <a:buFont typeface="Wingdings" panose="05000000000000000000" pitchFamily="2" charset="2"/>
              <a:buChar char="ü"/>
            </a:pPr>
            <a:endParaRPr lang="ru-RU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Дорожное – не дорожное слово</a:t>
            </a:r>
          </a:p>
          <a:p>
            <a:pPr>
              <a:lnSpc>
                <a:spcPct val="90000"/>
              </a:lnSpc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Разгадай загадку, покажи отгадку</a:t>
            </a:r>
          </a:p>
          <a:p>
            <a:pPr>
              <a:lnSpc>
                <a:spcPct val="90000"/>
              </a:lnSpc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Поехали, автомобили. Стоп!</a:t>
            </a:r>
          </a:p>
          <a:p>
            <a:pPr>
              <a:lnSpc>
                <a:spcPct val="90000"/>
              </a:lnSpc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Игра-соревнование «Быстрые автомобили»</a:t>
            </a:r>
          </a:p>
          <a:p>
            <a:pPr>
              <a:lnSpc>
                <a:spcPct val="90000"/>
              </a:lnSpc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Едем в автобусе, едем в трамвае</a:t>
            </a:r>
          </a:p>
          <a:p>
            <a:pPr>
              <a:lnSpc>
                <a:spcPct val="90000"/>
              </a:lnSpc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Автомобили и пешеходы</a:t>
            </a:r>
          </a:p>
          <a:p>
            <a:pPr>
              <a:lnSpc>
                <a:spcPct val="90000"/>
              </a:lnSpc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Найди безопасный путь</a:t>
            </a:r>
          </a:p>
          <a:p>
            <a:pPr>
              <a:lnSpc>
                <a:spcPct val="90000"/>
              </a:lnSpc>
              <a:buClr>
                <a:srgbClr val="00B050"/>
              </a:buClr>
              <a:buFont typeface="Wingdings" panose="05000000000000000000" pitchFamily="2" charset="2"/>
              <a:buChar char="ü"/>
            </a:pPr>
            <a:endParaRPr lang="ru-RU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8982" y="4308670"/>
            <a:ext cx="3072246" cy="2396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388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12291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1973021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7091"/>
            <a:ext cx="9131203" cy="608676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327429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982133" y="92364"/>
            <a:ext cx="7704667" cy="1145309"/>
          </a:xfrm>
        </p:spPr>
        <p:txBody>
          <a:bodyPr/>
          <a:lstStyle/>
          <a:p>
            <a:pPr algn="ctr"/>
            <a:r>
              <a:rPr lang="ru-RU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Сюжетно-ролевые игры по ПДД: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2133" y="1006764"/>
            <a:ext cx="7704667" cy="499305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«Скорая помощь»</a:t>
            </a:r>
          </a:p>
          <a:p>
            <a:pPr>
              <a:lnSpc>
                <a:spcPct val="90000"/>
              </a:lnSpc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Педагогический </a:t>
            </a:r>
            <a:r>
              <a:rPr lang="ru-RU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замысел: закрепить умение детей брать на себя роли регулировщика, инспектора ГИБДД, водителя «скорой помощи», мамы, дочки (сына), больного, действовать соответственно взятой роли.</a:t>
            </a:r>
          </a:p>
          <a:p>
            <a:pPr>
              <a:lnSpc>
                <a:spcPct val="90000"/>
              </a:lnSpc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«Улица полна неожиданностей»</a:t>
            </a:r>
          </a:p>
          <a:p>
            <a:pPr>
              <a:lnSpc>
                <a:spcPct val="90000"/>
              </a:lnSpc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Педагогический </a:t>
            </a:r>
            <a:r>
              <a:rPr lang="ru-RU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замысел: расширять представления детей об улице, о проезжей части дороги, тротуаре, пешеходах, транспортных средствах; учить детей распределять роли, вести их до конца игры.</a:t>
            </a:r>
          </a:p>
          <a:p>
            <a:pPr>
              <a:lnSpc>
                <a:spcPct val="90000"/>
              </a:lnSpc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«Прогулка с любимыми куклами»</a:t>
            </a:r>
          </a:p>
          <a:p>
            <a:pPr>
              <a:lnSpc>
                <a:spcPct val="90000"/>
              </a:lnSpc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Педагогический </a:t>
            </a:r>
            <a:r>
              <a:rPr lang="ru-RU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замысел: знакомить детей с правилами дорожного движения и дорожной атрибутикой в ходе игры.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ru-RU" sz="2000" b="1" dirty="0">
              <a:solidFill>
                <a:srgbClr val="00CC66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0836" y="5458783"/>
            <a:ext cx="2096654" cy="1302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705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536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492" y="0"/>
            <a:ext cx="8575589" cy="2964873"/>
          </a:xfrm>
        </p:spPr>
        <p:txBody>
          <a:bodyPr>
            <a:noAutofit/>
          </a:bodyPr>
          <a:lstStyle/>
          <a:p>
            <a:pPr algn="ctr"/>
            <a:r>
              <a:rPr lang="ru-RU" sz="4800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дошкольниками по воспитанию навыков безопасного поведения на улице «Зелёный огонёк»</a:t>
            </a:r>
            <a:endParaRPr lang="ru-RU" sz="4800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492" y="4491695"/>
            <a:ext cx="2475020" cy="123751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2088" y="3967593"/>
            <a:ext cx="2285714" cy="22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645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1.11111E-6 L 0.49687 0.00509 " pathEditMode="relative" rAng="0" ptsTypes="AA">
                                      <p:cBhvr>
                                        <p:cTn id="6" dur="2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44" y="25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4646"/>
            <a:ext cx="9144000" cy="602870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1051925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3359" y="25398"/>
            <a:ext cx="6953805" cy="852057"/>
          </a:xfrm>
        </p:spPr>
        <p:txBody>
          <a:bodyPr/>
          <a:lstStyle/>
          <a:p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работы с родителями: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3359" y="877455"/>
            <a:ext cx="7646532" cy="5615709"/>
          </a:xfrm>
        </p:spPr>
        <p:txBody>
          <a:bodyPr/>
          <a:lstStyle/>
          <a:p>
            <a:pPr marL="342900" indent="-342900" algn="l">
              <a:buClr>
                <a:srgbClr val="00B050"/>
              </a:buClr>
              <a:buFont typeface="Wingdings" panose="05000000000000000000" pitchFamily="2" charset="2"/>
              <a:buChar char="ü"/>
            </a:pPr>
            <a:endParaRPr lang="ru-RU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Родительские </a:t>
            </a: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собрания с участием сотрудников ГИБДД;</a:t>
            </a:r>
          </a:p>
          <a:p>
            <a:pPr marL="342900" indent="-342900" algn="l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Беседы;</a:t>
            </a:r>
          </a:p>
          <a:p>
            <a:pPr marL="342900" indent="-342900" algn="l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Консультации;</a:t>
            </a:r>
          </a:p>
          <a:p>
            <a:pPr marL="342900" indent="-342900" algn="l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Круглый стол;</a:t>
            </a:r>
          </a:p>
          <a:p>
            <a:pPr marL="342900" indent="-342900" algn="l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Совместные досуги и праздники;</a:t>
            </a:r>
          </a:p>
          <a:p>
            <a:pPr marL="342900" indent="-342900" algn="l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родителей в конкурсах, выставках;</a:t>
            </a:r>
          </a:p>
          <a:p>
            <a:pPr marL="342900" indent="-342900" algn="l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Целевые прогулки и экскурсии;</a:t>
            </a:r>
          </a:p>
          <a:p>
            <a:pPr marL="342900" indent="-342900" algn="l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Анкетирование;</a:t>
            </a:r>
          </a:p>
          <a:p>
            <a:pPr marL="342900" indent="-342900" algn="l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КВН</a:t>
            </a:r>
          </a:p>
          <a:p>
            <a:pPr marL="342900" indent="-342900" algn="l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Фотовыставки</a:t>
            </a:r>
          </a:p>
          <a:p>
            <a:pPr marL="342900" indent="-342900" algn="l">
              <a:buClr>
                <a:srgbClr val="00B050"/>
              </a:buClr>
              <a:buFont typeface="Wingdings" panose="05000000000000000000" pitchFamily="2" charset="2"/>
              <a:buChar char="ü"/>
            </a:pPr>
            <a:endParaRPr lang="ru-RU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1947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436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7892"/>
            <a:ext cx="9144000" cy="604221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3886405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313" y="3048001"/>
            <a:ext cx="4343866" cy="3717636"/>
          </a:xfrm>
          <a:prstGeom prst="rect">
            <a:avLst/>
          </a:prstGeom>
        </p:spPr>
      </p:pic>
      <p:sp>
        <p:nvSpPr>
          <p:cNvPr id="22535" name="Rectangle 7"/>
          <p:cNvSpPr>
            <a:spLocks noGrp="1" noChangeArrowheads="1"/>
          </p:cNvSpPr>
          <p:nvPr>
            <p:ph type="title"/>
          </p:nvPr>
        </p:nvSpPr>
        <p:spPr>
          <a:xfrm>
            <a:off x="982133" y="1"/>
            <a:ext cx="7704667" cy="1006764"/>
          </a:xfrm>
        </p:spPr>
        <p:txBody>
          <a:bodyPr/>
          <a:lstStyle/>
          <a:p>
            <a:pPr algn="ctr"/>
            <a:r>
              <a:rPr lang="ru-RU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Используемая литература:</a:t>
            </a:r>
          </a:p>
        </p:txBody>
      </p:sp>
      <p:sp>
        <p:nvSpPr>
          <p:cNvPr id="22536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900113" y="905165"/>
            <a:ext cx="7772400" cy="5254336"/>
          </a:xfrm>
        </p:spPr>
        <p:txBody>
          <a:bodyPr>
            <a:normAutofit/>
          </a:bodyPr>
          <a:lstStyle/>
          <a:p>
            <a:pPr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Учебно-методическое пособие «Дети на дороге. Правила дорожного движения в играх и упражнениях»</a:t>
            </a: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и методические рекомендации по ознакомлению детей дошкольного возраста с правилами дорожного движения «Азбука дорожного движения» Л.Б. </a:t>
            </a:r>
            <a:r>
              <a:rPr lang="ru-RU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Баряева</a:t>
            </a:r>
            <a:r>
              <a:rPr lang="ru-RU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В.Л. </a:t>
            </a:r>
            <a:r>
              <a:rPr lang="ru-RU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Жевнеров</a:t>
            </a:r>
            <a:r>
              <a:rPr lang="ru-RU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Е.В. </a:t>
            </a:r>
            <a:r>
              <a:rPr lang="ru-RU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Загребова</a:t>
            </a:r>
            <a:endParaRPr lang="ru-RU" sz="2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Ф.С. Майорова «Изучаем дорожную азбуку»</a:t>
            </a: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С.Н.Черепанова</a:t>
            </a:r>
            <a:r>
              <a:rPr lang="ru-RU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«Правила дорожного движения дошкольникам </a:t>
            </a:r>
          </a:p>
        </p:txBody>
      </p:sp>
    </p:spTree>
    <p:extLst>
      <p:ext uri="{BB962C8B-B14F-4D97-AF65-F5344CB8AC3E}">
        <p14:creationId xmlns:p14="http://schemas.microsoft.com/office/powerpoint/2010/main" val="1694087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5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5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5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5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5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5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5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5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5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5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5" grpId="0"/>
      <p:bldP spid="22536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98929" y="2080644"/>
            <a:ext cx="81678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Благодарим за внимание!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7779" y="2930419"/>
            <a:ext cx="3546765" cy="361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703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8632" y="0"/>
            <a:ext cx="6699805" cy="2360071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работы с детьми дошкольного возраста по ПДД: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4945" y="2724727"/>
            <a:ext cx="8395855" cy="3833091"/>
          </a:xfrm>
        </p:spPr>
        <p:txBody>
          <a:bodyPr/>
          <a:lstStyle/>
          <a:p>
            <a:pPr marL="342900" indent="-342900" algn="l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сознательного отношения к соблюдению правил дорожного движения</a:t>
            </a:r>
          </a:p>
          <a:p>
            <a:pPr marL="342900" indent="-342900" algn="l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Расширение </a:t>
            </a:r>
            <a:r>
              <a:rPr lang="ru-RU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первоначальных представлений о </a:t>
            </a: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правилах </a:t>
            </a:r>
            <a:r>
              <a:rPr lang="ru-RU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дорожного движения</a:t>
            </a:r>
          </a:p>
          <a:p>
            <a:pPr marL="342900" indent="-342900" algn="l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Уточнение представлений </a:t>
            </a:r>
            <a:r>
              <a:rPr lang="ru-RU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о </a:t>
            </a: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правилах дорожного </a:t>
            </a:r>
            <a:r>
              <a:rPr lang="ru-RU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движения</a:t>
            </a:r>
          </a:p>
          <a:p>
            <a:pPr marL="342900" indent="-342900" algn="l">
              <a:buClr>
                <a:srgbClr val="00B050"/>
              </a:buClr>
              <a:buFont typeface="Wingdings" panose="05000000000000000000" pitchFamily="2" charset="2"/>
              <a:buChar char="ü"/>
            </a:pPr>
            <a:endParaRPr lang="ru-RU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Clr>
                <a:srgbClr val="00B050"/>
              </a:buClr>
            </a:pPr>
            <a:endParaRPr lang="ru-RU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Clr>
                <a:srgbClr val="00B050"/>
              </a:buClr>
              <a:buFont typeface="Wingdings" panose="05000000000000000000" pitchFamily="2" charset="2"/>
              <a:buChar char="ü"/>
            </a:pPr>
            <a:endParaRPr lang="ru-RU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Clr>
                <a:srgbClr val="00B050"/>
              </a:buClr>
              <a:buFont typeface="Wingdings" panose="05000000000000000000" pitchFamily="2" charset="2"/>
              <a:buChar char="ü"/>
            </a:pPr>
            <a:endParaRPr lang="ru-RU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Clr>
                <a:srgbClr val="00B050"/>
              </a:buClr>
              <a:buFont typeface="Wingdings" panose="05000000000000000000" pitchFamily="2" charset="2"/>
              <a:buChar char="ü"/>
            </a:pPr>
            <a:endParaRPr lang="ru-RU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2728" y="131994"/>
            <a:ext cx="1898072" cy="2634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987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250"/>
                            </p:stCondLst>
                            <p:childTnLst>
                              <p:par>
                                <p:cTn id="2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0305" y="117762"/>
            <a:ext cx="6676714" cy="193271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</a:t>
            </a: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с детьми дошкольного возраста по ПДД: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0305" y="2992582"/>
            <a:ext cx="6699802" cy="3186544"/>
          </a:xfrm>
        </p:spPr>
        <p:txBody>
          <a:bodyPr/>
          <a:lstStyle/>
          <a:p>
            <a:pPr marL="342900" indent="-342900" algn="l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познакомить со светофором, его назначением</a:t>
            </a:r>
          </a:p>
          <a:p>
            <a:pPr marL="342900" indent="-342900" algn="l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представления об улице, </a:t>
            </a:r>
            <a:r>
              <a:rPr lang="ru-RU" sz="2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её </a:t>
            </a:r>
            <a:r>
              <a:rPr lang="ru-RU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основных </a:t>
            </a:r>
            <a:r>
              <a:rPr lang="ru-RU" sz="2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частях</a:t>
            </a:r>
          </a:p>
          <a:p>
            <a:pPr marL="342900" indent="-342900" algn="l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учить различать виды наземного транспорта</a:t>
            </a:r>
          </a:p>
          <a:p>
            <a:pPr marL="342900" indent="-342900" algn="l">
              <a:buClr>
                <a:srgbClr val="00B050"/>
              </a:buClr>
              <a:buFont typeface="Wingdings" panose="05000000000000000000" pitchFamily="2" charset="2"/>
              <a:buChar char="ü"/>
            </a:pPr>
            <a:endParaRPr lang="ru-RU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1001" y="1343655"/>
            <a:ext cx="3101326" cy="182046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38" y="1178401"/>
            <a:ext cx="1767734" cy="1814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1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8013" y="90054"/>
            <a:ext cx="6699805" cy="805874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работы с детьми: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28013" y="1117600"/>
            <a:ext cx="7360205" cy="4969164"/>
          </a:xfrm>
        </p:spPr>
        <p:txBody>
          <a:bodyPr>
            <a:normAutofit fontScale="92500" lnSpcReduction="20000"/>
          </a:bodyPr>
          <a:lstStyle/>
          <a:p>
            <a:pPr marL="342900" indent="-342900" algn="l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2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Беседы;</a:t>
            </a:r>
          </a:p>
          <a:p>
            <a:pPr marL="342900" indent="-342900" algn="l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2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Целевые прогулки и экскурсии;</a:t>
            </a:r>
          </a:p>
          <a:p>
            <a:pPr marL="342900" indent="-342900" algn="l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2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Подвижные игры;</a:t>
            </a:r>
          </a:p>
          <a:p>
            <a:pPr marL="342900" indent="-342900" algn="l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2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Дидактические игры;</a:t>
            </a:r>
          </a:p>
          <a:p>
            <a:pPr marL="342900" indent="-342900" algn="l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2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Сюжетно – ролевые игры;</a:t>
            </a:r>
          </a:p>
          <a:p>
            <a:pPr marL="342900" indent="-342900" algn="l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2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Театрализованные игры;</a:t>
            </a:r>
          </a:p>
          <a:p>
            <a:pPr marL="342900" indent="-342900" algn="l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2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Свободная продуктивная деятельность;</a:t>
            </a:r>
          </a:p>
          <a:p>
            <a:pPr marL="342900" indent="-342900" algn="l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2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Чтение художественной литературы;</a:t>
            </a:r>
          </a:p>
          <a:p>
            <a:pPr marL="342900" indent="-342900" algn="l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2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Изготовление атрибутов для проигрывания дорожных ситуаций;</a:t>
            </a:r>
          </a:p>
          <a:p>
            <a:pPr marL="342900" indent="-342900" algn="l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2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Музыкально – игровые досуги;</a:t>
            </a:r>
          </a:p>
          <a:p>
            <a:pPr marL="342900" indent="-342900" algn="l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2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Конкурсы, викторины, выставки;</a:t>
            </a:r>
          </a:p>
          <a:p>
            <a:pPr marL="342900" indent="-342900" algn="l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2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видеофильмов, роликов.</a:t>
            </a:r>
          </a:p>
          <a:p>
            <a:pPr algn="l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902" y="1117600"/>
            <a:ext cx="2115831" cy="2780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400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5163" y="1"/>
            <a:ext cx="7601527" cy="181956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содержанию подвижные игры для обучения детей ПДД можно условно классифицировать на: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05163" y="1921164"/>
            <a:ext cx="7777019" cy="3962400"/>
          </a:xfrm>
        </p:spPr>
        <p:txBody>
          <a:bodyPr/>
          <a:lstStyle/>
          <a:p>
            <a:pPr marL="342900" indent="-342900" algn="l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Игры, формирующие представления о сигналах светофора и регулировщика;</a:t>
            </a:r>
          </a:p>
          <a:p>
            <a:pPr marL="342900" indent="-342900" algn="l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Игры, формирующие представления о знаках дорожного движения;</a:t>
            </a:r>
          </a:p>
          <a:p>
            <a:pPr marL="342900" indent="-342900" algn="l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Игры, формирующие представления об элементах дороги, об участках дорожного движения и правилах их поведения;</a:t>
            </a:r>
          </a:p>
          <a:p>
            <a:pPr marL="342900" indent="-342900" algn="l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Комплексные игры-занятия, включающие в себя элементы нескольких или всех игр.</a:t>
            </a:r>
          </a:p>
          <a:p>
            <a:pPr marL="342900" indent="-342900" algn="l">
              <a:buClr>
                <a:srgbClr val="00B050"/>
              </a:buClr>
              <a:buFont typeface="Wingdings" panose="05000000000000000000" pitchFamily="2" charset="2"/>
              <a:buChar char="ü"/>
            </a:pPr>
            <a:endParaRPr lang="ru-RU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3012" y="4037131"/>
            <a:ext cx="2903969" cy="2677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809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5124"/>
            <a:ext cx="9144000" cy="606775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496980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8777" y="25398"/>
            <a:ext cx="7452568" cy="183111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Игры, формирующие представления о сигналах светофора и регулировщика: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43709" y="1939636"/>
            <a:ext cx="7643091" cy="3947834"/>
          </a:xfrm>
        </p:spPr>
        <p:txBody>
          <a:bodyPr/>
          <a:lstStyle/>
          <a:p>
            <a:pPr marL="342900" indent="-342900" algn="l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Ловкий пешеход</a:t>
            </a:r>
          </a:p>
          <a:p>
            <a:pPr marL="342900" indent="-342900" algn="l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Эстафета «Красный, </a:t>
            </a:r>
            <a:r>
              <a:rPr lang="ru-RU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желтый</a:t>
            </a: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зеленый</a:t>
            </a: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342900" indent="-342900" algn="l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Светофор</a:t>
            </a:r>
          </a:p>
          <a:p>
            <a:pPr marL="342900" indent="-342900" algn="l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Краски светофора</a:t>
            </a:r>
          </a:p>
          <a:p>
            <a:pPr marL="342900" indent="-342900" algn="l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 друг светофор</a:t>
            </a:r>
          </a:p>
          <a:p>
            <a:pPr marL="342900" indent="-342900" algn="l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Стоп. Идите!</a:t>
            </a:r>
          </a:p>
          <a:p>
            <a:pPr marL="342900" indent="-342900" algn="l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Делай, как я</a:t>
            </a:r>
          </a:p>
          <a:p>
            <a:pPr marL="342900" indent="-342900" algn="l">
              <a:buClr>
                <a:srgbClr val="00B050"/>
              </a:buClr>
              <a:buFont typeface="Wingdings" panose="05000000000000000000" pitchFamily="2" charset="2"/>
              <a:buChar char="ü"/>
            </a:pPr>
            <a:endParaRPr lang="ru-RU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8546" y="2989005"/>
            <a:ext cx="1576218" cy="237398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6584" y="2753535"/>
            <a:ext cx="535838" cy="89702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952" y="3727484"/>
            <a:ext cx="535838" cy="89702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3710" y="1856509"/>
            <a:ext cx="535838" cy="897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964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500"/>
                            </p:stCondLst>
                            <p:childTnLst>
                              <p:par>
                                <p:cTn id="4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00"/>
                            </p:stCondLst>
                            <p:childTnLst>
                              <p:par>
                                <p:cTn id="5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500"/>
                            </p:stCondLst>
                            <p:childTnLst>
                              <p:par>
                                <p:cTn id="5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528"/>
            <a:ext cx="9144000" cy="665694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31303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Другая 3">
      <a:dk1>
        <a:sysClr val="windowText" lastClr="000000"/>
      </a:dk1>
      <a:lt1>
        <a:sysClr val="window" lastClr="FFFFFF"/>
      </a:lt1>
      <a:dk2>
        <a:srgbClr val="909090"/>
      </a:dk2>
      <a:lt2>
        <a:srgbClr val="BCBCBC"/>
      </a:lt2>
      <a:accent1>
        <a:srgbClr val="909090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Параллакс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TC103457496[[fn=Параллакс]]</Template>
  <TotalTime>209</TotalTime>
  <Words>516</Words>
  <Application>Microsoft Office PowerPoint</Application>
  <PresentationFormat>Экран (4:3)</PresentationFormat>
  <Paragraphs>82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0" baseType="lpstr">
      <vt:lpstr>Arial</vt:lpstr>
      <vt:lpstr>Corbel</vt:lpstr>
      <vt:lpstr>Times New Roman</vt:lpstr>
      <vt:lpstr>Wingdings</vt:lpstr>
      <vt:lpstr>Параллакс</vt:lpstr>
      <vt:lpstr>МБДОУ д/с «Сказка» п. Никологоры</vt:lpstr>
      <vt:lpstr>Работа с дошкольниками по воспитанию навыков безопасного поведения на улице «Зелёный огонёк»</vt:lpstr>
      <vt:lpstr>Задачи работы с детьми дошкольного возраста по ПДД:</vt:lpstr>
      <vt:lpstr>Этапы работы с детьми дошкольного возраста по ПДД:</vt:lpstr>
      <vt:lpstr>Формы работы с детьми:</vt:lpstr>
      <vt:lpstr>По содержанию подвижные игры для обучения детей ПДД можно условно классифицировать на:</vt:lpstr>
      <vt:lpstr>Презентация PowerPoint</vt:lpstr>
      <vt:lpstr>Игры, формирующие представления о сигналах светофора и регулировщика:</vt:lpstr>
      <vt:lpstr>Презентация PowerPoint</vt:lpstr>
      <vt:lpstr>Игры, формирующие представления о знаках дорожного движения:</vt:lpstr>
      <vt:lpstr>Презентация PowerPoint</vt:lpstr>
      <vt:lpstr>Презентация PowerPoint</vt:lpstr>
      <vt:lpstr>Игры, формирующие представления об  элементах дороги, об участках дорожного  движения и правилах поведения на них:</vt:lpstr>
      <vt:lpstr>Презентация PowerPoint</vt:lpstr>
      <vt:lpstr>Презентация PowerPoint</vt:lpstr>
      <vt:lpstr>Комплексные игры-занятия, включающие в себя элементы нескольких или всех игр:</vt:lpstr>
      <vt:lpstr>Презентация PowerPoint</vt:lpstr>
      <vt:lpstr>Презентация PowerPoint</vt:lpstr>
      <vt:lpstr>Сюжетно-ролевые игры по ПДД:</vt:lpstr>
      <vt:lpstr>Презентация PowerPoint</vt:lpstr>
      <vt:lpstr>Формы работы с родителями:</vt:lpstr>
      <vt:lpstr>Презентация PowerPoint</vt:lpstr>
      <vt:lpstr>Презентация PowerPoint</vt:lpstr>
      <vt:lpstr>Используемая литература: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Учетная запись Майкрософт</cp:lastModifiedBy>
  <cp:revision>125</cp:revision>
  <dcterms:created xsi:type="dcterms:W3CDTF">2012-12-11T15:21:10Z</dcterms:created>
  <dcterms:modified xsi:type="dcterms:W3CDTF">2013-04-17T13:39:56Z</dcterms:modified>
</cp:coreProperties>
</file>