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CCFF66"/>
    <a:srgbClr val="FF0066"/>
    <a:srgbClr val="66FF33"/>
    <a:srgbClr val="33CCFF"/>
    <a:srgbClr val="FF99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72E7F7-C9AB-4E18-95DE-0066D6A33C1A}" type="datetimeFigureOut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7C283F2-420E-4F69-A1B7-DF85D0EC19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F60F5F5-0952-481C-AB32-F6CB242B7D3C}" type="datetimeFigureOut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B47734-0143-4A24-A1E7-3DC85E059B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33AAF7-26F5-410A-83A6-29C9CEA2621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  <p:sp>
        <p:nvSpPr>
          <p:cNvPr id="6149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FF2F0-5167-462D-801F-16CDA0C6012F}" type="datetime1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Педагог-психолог ГБОУ детский сад №1804 "Ладушки" Т.Б.Круглова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E0F5C-C537-41DA-A879-B2D8A73209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606A5-3806-418D-8E0B-9C7992C0F6FB}" type="datetime1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Педагог-психолог ГБОУ детский сад №1804 "Ладушки" Т.Б.Круглова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DA74B-2871-4A7A-B2C0-875465B476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2852E-D24A-4291-8F30-F58E2C09E29E}" type="datetime1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Педагог-психолог ГБОУ детский сад №1804 "Ладушки" Т.Б.Круглова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33B1-179C-4621-827F-A77976E9E0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708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2780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30663"/>
            <a:ext cx="4038600" cy="22780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402EA-D359-4682-8479-9F9D9D5BCD7E}" type="datetime1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7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Педагог-психолог ГБОУ детский сад №1804 "Ладушки" Т.Б.Круглова</a:t>
            </a:r>
          </a:p>
        </p:txBody>
      </p:sp>
      <p:sp>
        <p:nvSpPr>
          <p:cNvPr id="8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17B15-D8CE-43A5-9742-658A62D319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708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08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A2646-F5F9-451B-8DB1-D37209C214EE}" type="datetime1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Педагог-психолог ГБОУ детский сад №1804 "Ладушки" Т.Б.Круглова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69DEA-11B7-47BD-991B-F6590B352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B61B7-C8A1-4827-82FB-EA5E78D72873}" type="datetime1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Педагог-психолог ГБОУ детский сад №1804 "Ладушки" Т.Б.Круглова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08625-A3D6-40E3-8B37-49CA24BD42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C5CBB-AF79-4C11-8192-E1719A651994}" type="datetime1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Педагог-психолог ГБОУ детский сад №1804 "Ладушки" Т.Б.Круглова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815CC-B686-4123-B24D-C3C9E08C4F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0938F-5D05-4A56-AFE8-83E996BD2CD5}" type="datetime1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Педагог-психолог ГБОУ детский сад №1804 "Ладушки" Т.Б.Круглова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63F44-657B-4810-8EE9-BB4A4755C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4979-E625-4795-9F7C-AEC298D8A3FF}" type="datetime1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Педагог-психолог ГБОУ детский сад №1804 "Ладушки" Т.Б.Круглова</a:t>
            </a:r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6AC7C-3BAB-425A-BA58-0C1A4A3DA4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14DFB-ADEA-407B-9F2D-7141D129E8EB}" type="datetime1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Педагог-психолог ГБОУ детский сад №1804 "Ладушки" Т.Б.Круглова</a:t>
            </a: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EB7C0-3DA8-451D-9F8D-9CF0F8741D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EBE5B-BBF7-45A2-A648-39D72BE51371}" type="datetime1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Педагог-психолог ГБОУ детский сад №1804 "Ладушки" Т.Б.Круглова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7BACA-2385-45AA-9D82-C2D0E6121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1F61E-898E-4BCF-940A-56D1B7261E14}" type="datetime1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Педагог-психолог ГБОУ детский сад №1804 "Ладушки" Т.Б.Круглова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E2F9C-2547-4805-AA8A-1DD87AA577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A9C1D-EA9E-45A1-9239-F4AB3A52D42B}" type="datetime1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Педагог-психолог ГБОУ детский сад №1804 "Ладушки" Т.Б.Круглова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D94FF-74D5-4E2D-8CFD-DDC1DD8350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4CE05D-F2B3-4D52-9179-14E3C0F5E7F7}" type="datetime1">
              <a:rPr lang="ru-RU"/>
              <a:pPr>
                <a:defRPr/>
              </a:pPr>
              <a:t>14.05.2012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CBCBC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ru-RU"/>
              <a:t>Педагог-психолог ГБОУ детский сад №1804 "Ладушки" Т.Б.Круглова</a:t>
            </a: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E98371-7543-4729-9165-3F427B2BB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37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0D9B4A-DC01-45CF-854E-CB6193D0F540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9655" y="1668462"/>
            <a:ext cx="8229600" cy="182880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/>
              </a:rPr>
              <a:t>«Совместная </a:t>
            </a:r>
            <a:r>
              <a:rPr lang="ru-RU" dirty="0">
                <a:effectLst/>
              </a:rPr>
              <a:t>деятельность психолога и</a:t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воспитателей в период адаптации детей к </a:t>
            </a:r>
            <a:r>
              <a:rPr lang="ru-RU" dirty="0" smtClean="0">
                <a:effectLst/>
              </a:rPr>
              <a:t>ДОУ»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3933825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Психологическая программа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взаимодействия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психолога с педагогическим коллективом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в ГОУ детский сад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3078" name="Нижний колонтитул 3"/>
          <p:cNvSpPr txBox="1">
            <a:spLocks noGrp="1"/>
          </p:cNvSpPr>
          <p:nvPr/>
        </p:nvSpPr>
        <p:spPr bwMode="auto">
          <a:xfrm>
            <a:off x="3124200" y="6381750"/>
            <a:ext cx="289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ru-RU" sz="1200">
              <a:solidFill>
                <a:srgbClr val="BCBCBC"/>
              </a:solidFill>
              <a:latin typeface="Times New Roman" pitchFamily="18" charset="0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</p:spPr>
        <p:txBody>
          <a:bodyPr lIns="0" r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F79ECB7-F33C-4404-9AFC-8A4C198ACF5F}" type="slidenum">
              <a:rPr lang="ru-RU" sz="1200">
                <a:solidFill>
                  <a:schemeClr val="tx1">
                    <a:shade val="50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ru-RU" sz="1200">
              <a:solidFill>
                <a:schemeClr val="tx1">
                  <a:shade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EF5ED1-A335-4B0C-B935-44E01BFBF31F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28676" name="Rectangle 4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400" i="1" smtClean="0">
                <a:ln>
                  <a:noFill/>
                </a:ln>
                <a:solidFill>
                  <a:schemeClr val="tx1"/>
                </a:solidFill>
                <a:effectLst/>
              </a:rPr>
              <a:t>Тренинг «Эффективное взаимодействие с детьми раннего (младшего дошкольного) возраста и их родителями»</a:t>
            </a:r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</p:txBody>
      </p:sp>
      <p:sp>
        <p:nvSpPr>
          <p:cNvPr id="12293" name="Rectangle 5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rgbClr val="66FF33"/>
                </a:solidFill>
              </a:rPr>
              <a:t>Занятие 1 «Ранний возраст»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rgbClr val="FF0066"/>
                </a:solidFill>
              </a:rPr>
              <a:t>Занятие 2 «Общаемся с детьми»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rgbClr val="FF9900"/>
                </a:solidFill>
              </a:rPr>
              <a:t>Занятие 3 «Общаемся с детьми (продолжение)»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rgbClr val="33CCFF"/>
                </a:solidFill>
              </a:rPr>
              <a:t>Занятие 4 «Общаемся с родителями»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rgbClr val="CCFF66"/>
                </a:solidFill>
              </a:rPr>
              <a:t>Занятие 5 «Подведем итоги»</a:t>
            </a:r>
          </a:p>
        </p:txBody>
      </p:sp>
      <p:sp>
        <p:nvSpPr>
          <p:cNvPr id="12294" name="Rectangle 6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400" u="sng" smtClean="0"/>
              <a:t>Основные задачи: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Сплочение группы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Мотивация группы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Актуализация целей психолого-педагогического сопровождения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Актуализация психолого-педагогических знаний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Обучение приемам эффективного общения с детьми и родителями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Обучение приемам эмоциональной саморегуляции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7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25E91-AA4F-400F-8110-A0C456809EAB}" type="slidenum">
              <a:rPr lang="ru-RU"/>
              <a:pPr>
                <a:defRPr/>
              </a:pPr>
              <a:t>11</a:t>
            </a:fld>
            <a:endParaRPr lang="ru-RU"/>
          </a:p>
        </p:txBody>
      </p:sp>
      <p:sp>
        <p:nvSpPr>
          <p:cNvPr id="31748" name="Rectangle 4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400" i="1" smtClean="0">
                <a:ln>
                  <a:noFill/>
                </a:ln>
                <a:solidFill>
                  <a:schemeClr val="tx1"/>
                </a:solidFill>
                <a:effectLst/>
              </a:rPr>
              <a:t>Тренинг «Эффективное взаимодействие с детьми раннего (младшего дошкольного) возраста и их родителями»</a:t>
            </a:r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</p:txBody>
      </p:sp>
      <p:sp>
        <p:nvSpPr>
          <p:cNvPr id="13317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z="2000" smtClean="0"/>
              <a:t>В тренинге используются упражнения, ролевые, хороводные и дидактические игры, беседа, свободное высказывание мнений</a:t>
            </a:r>
          </a:p>
        </p:txBody>
      </p:sp>
      <p:pic>
        <p:nvPicPr>
          <p:cNvPr id="13318" name="Picture 8" descr="PICT002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914900" y="1600200"/>
            <a:ext cx="3833813" cy="2549525"/>
          </a:xfrm>
          <a:noFill/>
          <a:ln w="76200" cmpd="tri">
            <a:solidFill>
              <a:schemeClr val="tx1"/>
            </a:solidFill>
          </a:ln>
        </p:spPr>
      </p:pic>
      <p:pic>
        <p:nvPicPr>
          <p:cNvPr id="13319" name="Picture 9" descr="20100324021358(3)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539750" y="3500438"/>
            <a:ext cx="4103688" cy="2435225"/>
          </a:xfrm>
          <a:noFill/>
          <a:ln w="76200" cmpd="tri">
            <a:solidFill>
              <a:schemeClr val="tx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ABC1B-CC73-4B41-99B3-EA806EA49CA6}" type="slidenum">
              <a:rPr lang="ru-RU"/>
              <a:pPr>
                <a:defRPr/>
              </a:pPr>
              <a:t>12</a:t>
            </a:fld>
            <a:endParaRPr lang="ru-RU"/>
          </a:p>
        </p:txBody>
      </p:sp>
      <p:sp>
        <p:nvSpPr>
          <p:cNvPr id="34820" name="Rectangle 4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400" i="1" smtClean="0">
                <a:ln>
                  <a:noFill/>
                </a:ln>
                <a:solidFill>
                  <a:schemeClr val="tx1"/>
                </a:solidFill>
                <a:effectLst/>
              </a:rPr>
              <a:t>Тренинг «Эффективное взаимодействие с детьми раннего (младшего дошкольного) возраста и их родителями»</a:t>
            </a:r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</p:txBody>
      </p:sp>
      <p:sp>
        <p:nvSpPr>
          <p:cNvPr id="14341" name="Rectangle 5"/>
          <p:cNvSpPr>
            <a:spLocks noGrp="1"/>
          </p:cNvSpPr>
          <p:nvPr>
            <p:ph type="body" sz="half" idx="1"/>
          </p:nvPr>
        </p:nvSpPr>
        <p:spPr>
          <a:xfrm>
            <a:off x="457200" y="2420938"/>
            <a:ext cx="3467100" cy="3887787"/>
          </a:xfrm>
        </p:spPr>
        <p:txBody>
          <a:bodyPr/>
          <a:lstStyle/>
          <a:p>
            <a:pPr eaLnBrk="1" hangingPunct="1"/>
            <a:r>
              <a:rPr lang="ru-RU" sz="2400" smtClean="0"/>
              <a:t>Хороводная игра «Любование»  - одна из самых эффективных игр, направленная на снятие эмоционального напряжения при публичных выступлениях</a:t>
            </a:r>
          </a:p>
          <a:p>
            <a:pPr eaLnBrk="1" hangingPunct="1"/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</p:txBody>
      </p:sp>
      <p:pic>
        <p:nvPicPr>
          <p:cNvPr id="14342" name="Picture 7" descr="Фото253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356100" y="1989138"/>
            <a:ext cx="4495800" cy="3371850"/>
          </a:xfrm>
          <a:noFill/>
          <a:ln w="76200" cmpd="tri">
            <a:solidFill>
              <a:schemeClr val="tx1"/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7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2FBCB-8CBA-462C-B509-DEF962BDC653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36871" name="Rectangle 7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400" i="1" smtClean="0">
                <a:ln>
                  <a:noFill/>
                </a:ln>
                <a:solidFill>
                  <a:schemeClr val="tx1"/>
                </a:solidFill>
                <a:effectLst/>
              </a:rPr>
              <a:t>Тренинг «Эффективное взаимодействие с детьми раннего (младшего дошкольного) возраста и их родителями»</a:t>
            </a:r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</p:txBody>
      </p:sp>
      <p:sp>
        <p:nvSpPr>
          <p:cNvPr id="15365" name="Rectangle 8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z="2400" smtClean="0"/>
              <a:t>Владение приемами саморегуляции – одна из составляющих психолого-педагогической компетентности</a:t>
            </a:r>
          </a:p>
          <a:p>
            <a:pPr eaLnBrk="1" hangingPunct="1"/>
            <a:endParaRPr lang="ru-RU" sz="2400" smtClean="0"/>
          </a:p>
        </p:txBody>
      </p:sp>
      <p:pic>
        <p:nvPicPr>
          <p:cNvPr id="15366" name="Picture 11" descr="Фото253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508625" y="2205038"/>
            <a:ext cx="3036888" cy="2278062"/>
          </a:xfrm>
          <a:noFill/>
          <a:ln w="76200" cmpd="tri">
            <a:solidFill>
              <a:schemeClr val="tx1"/>
            </a:solidFill>
          </a:ln>
        </p:spPr>
      </p:pic>
      <p:pic>
        <p:nvPicPr>
          <p:cNvPr id="15367" name="Picture 14" descr="20100324021358(4)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755650" y="3933825"/>
            <a:ext cx="4038600" cy="2271713"/>
          </a:xfrm>
          <a:noFill/>
          <a:ln w="76200" cmpd="tri">
            <a:solidFill>
              <a:schemeClr val="tx1"/>
            </a:solidFill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5EDCF-7018-42A7-8F77-276ECE298B1F}" type="slidenum">
              <a:rPr lang="ru-RU"/>
              <a:pPr>
                <a:defRPr/>
              </a:pPr>
              <a:t>14</a:t>
            </a:fld>
            <a:endParaRPr lang="ru-RU"/>
          </a:p>
        </p:txBody>
      </p:sp>
      <p:sp>
        <p:nvSpPr>
          <p:cNvPr id="3993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24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ПРАКТИЧЕСКИЙ ЭТАП</a:t>
            </a:r>
            <a:br>
              <a:rPr lang="ru-RU" sz="240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ru-RU" sz="24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389" name="Rectangle 4"/>
          <p:cNvSpPr>
            <a:spLocks noGrp="1"/>
          </p:cNvSpPr>
          <p:nvPr>
            <p:ph type="body" sz="half" idx="1"/>
          </p:nvPr>
        </p:nvSpPr>
        <p:spPr>
          <a:xfrm>
            <a:off x="468313" y="1571625"/>
            <a:ext cx="4038600" cy="4549775"/>
          </a:xfrm>
        </p:spPr>
        <p:txBody>
          <a:bodyPr/>
          <a:lstStyle/>
          <a:p>
            <a:pPr eaLnBrk="1" hangingPunct="1"/>
            <a:r>
              <a:rPr lang="ru-RU" sz="2000" smtClean="0">
                <a:solidFill>
                  <a:srgbClr val="FF9900"/>
                </a:solidFill>
              </a:rPr>
              <a:t>Репетиции адаптационных встреч</a:t>
            </a:r>
          </a:p>
          <a:p>
            <a:pPr eaLnBrk="1" hangingPunct="1"/>
            <a:r>
              <a:rPr lang="ru-RU" sz="2000" smtClean="0"/>
              <a:t>Задачи: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/>
              <a:t>      Обеспечить высокую согласованность действий, взаимопонимания и знание материала воспитателями и психологом. Подготовиться к проведению встреч. Подобрать материал и инвентарь. </a:t>
            </a:r>
          </a:p>
        </p:txBody>
      </p:sp>
      <p:sp>
        <p:nvSpPr>
          <p:cNvPr id="16390" name="Rectangle 5"/>
          <p:cNvSpPr>
            <a:spLocks noGrp="1"/>
          </p:cNvSpPr>
          <p:nvPr>
            <p:ph type="body" sz="half" idx="2"/>
          </p:nvPr>
        </p:nvSpPr>
        <p:spPr>
          <a:xfrm>
            <a:off x="4643438" y="1571625"/>
            <a:ext cx="4038600" cy="4262438"/>
          </a:xfrm>
        </p:spPr>
        <p:txBody>
          <a:bodyPr/>
          <a:lstStyle/>
          <a:p>
            <a:pPr eaLnBrk="1" hangingPunct="1"/>
            <a:r>
              <a:rPr lang="ru-RU" sz="2000" smtClean="0">
                <a:solidFill>
                  <a:srgbClr val="FF9900"/>
                </a:solidFill>
              </a:rPr>
              <a:t>Проведение адаптационных встреч</a:t>
            </a:r>
          </a:p>
          <a:p>
            <a:pPr eaLnBrk="1" hangingPunct="1"/>
            <a:r>
              <a:rPr lang="ru-RU" sz="2000" smtClean="0"/>
              <a:t>Задачи: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/>
              <a:t>      Обеспечить успешную адаптацию детей, установить контакт с родителями и оказать им консультативную помощь. Оказать психологическую помощь и поддержку воспитателям.  </a:t>
            </a:r>
          </a:p>
        </p:txBody>
      </p:sp>
      <p:sp>
        <p:nvSpPr>
          <p:cNvPr id="16391" name="Rectangle 6"/>
          <p:cNvSpPr>
            <a:spLocks/>
          </p:cNvSpPr>
          <p:nvPr/>
        </p:nvSpPr>
        <p:spPr bwMode="auto">
          <a:xfrm>
            <a:off x="395288" y="981075"/>
            <a:ext cx="822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2400" b="1">
              <a:latin typeface="Arial" charset="0"/>
            </a:endParaRPr>
          </a:p>
          <a:p>
            <a:pPr algn="ctr"/>
            <a:r>
              <a:rPr lang="ru-RU" sz="2400" b="1">
                <a:latin typeface="Arial" charset="0"/>
              </a:rPr>
              <a:t>Совместная деятельность</a:t>
            </a:r>
          </a:p>
          <a:p>
            <a:pPr algn="ctr"/>
            <a:endParaRPr lang="ru-RU" sz="24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28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6CE27-7CBF-4A74-B54B-AC38A18C34E3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41988" name="Rectangle 4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«Совместная деятельность с детьми раннего возраста и их родителями в период адаптации к ДОУ»</a:t>
            </a:r>
          </a:p>
        </p:txBody>
      </p:sp>
      <p:sp>
        <p:nvSpPr>
          <p:cNvPr id="17413" name="Rectangle 67"/>
          <p:cNvSpPr>
            <a:spLocks noGrp="1"/>
          </p:cNvSpPr>
          <p:nvPr>
            <p:ph type="body" sz="half" idx="1"/>
          </p:nvPr>
        </p:nvSpPr>
        <p:spPr>
          <a:xfrm>
            <a:off x="457200" y="3500438"/>
            <a:ext cx="8147050" cy="2808287"/>
          </a:xfrm>
        </p:spPr>
        <p:txBody>
          <a:bodyPr/>
          <a:lstStyle/>
          <a:p>
            <a:pPr eaLnBrk="1" hangingPunct="1"/>
            <a:r>
              <a:rPr lang="ru-RU" sz="2400" smtClean="0"/>
              <a:t> Количество мероприятий – 10, по 2 одинаковых мероприятия каждый день в течение 5 дней.      Родители посещают д/с вместе с детьми первые 5 дней  на 1 час. Группа делится пополам, дети приходят с одним родителем. </a:t>
            </a:r>
          </a:p>
        </p:txBody>
      </p:sp>
      <p:graphicFrame>
        <p:nvGraphicFramePr>
          <p:cNvPr id="42054" name="Group 70"/>
          <p:cNvGraphicFramePr>
            <a:graphicFrameLocks noGrp="1"/>
          </p:cNvGraphicFramePr>
          <p:nvPr>
            <p:ph sz="half" idx="4294967295"/>
          </p:nvPr>
        </p:nvGraphicFramePr>
        <p:xfrm>
          <a:off x="250825" y="1628775"/>
          <a:ext cx="8715375" cy="1757363"/>
        </p:xfrm>
        <a:graphic>
          <a:graphicData uri="http://schemas.openxmlformats.org/drawingml/2006/table">
            <a:tbl>
              <a:tblPr/>
              <a:tblGrid>
                <a:gridCol w="1225550"/>
                <a:gridCol w="1655763"/>
                <a:gridCol w="1512887"/>
                <a:gridCol w="1584325"/>
                <a:gridCol w="1368425"/>
                <a:gridCol w="1368425"/>
              </a:tblGrid>
              <a:tr h="676275">
                <a:tc>
                  <a:txBody>
                    <a:bodyPr/>
                    <a:lstStyle/>
                    <a:p>
                      <a:pPr marL="136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План встреч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Встреча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Встреча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Встреча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Встреча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Встреча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81088">
                <a:tc>
                  <a:txBody>
                    <a:bodyPr/>
                    <a:lstStyle/>
                    <a:p>
                      <a:pPr marL="136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«Давайте познакомимся» - День знакомства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«Мы умеем делать сами» - День поделки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 Я люблю свою лошадку» -День музыки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Мой веселый звонкий мяч» - День физкультуры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«Посадил дед репку» - День сказки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DEC8DD-9082-4870-BD18-A586E52F6A3C}" type="slidenum">
              <a:rPr lang="ru-RU"/>
              <a:pPr>
                <a:defRPr/>
              </a:pPr>
              <a:t>16</a:t>
            </a:fld>
            <a:endParaRPr lang="ru-RU"/>
          </a:p>
        </p:txBody>
      </p:sp>
      <p:sp>
        <p:nvSpPr>
          <p:cNvPr id="4915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«Совместная деятельность с детьми раннего возраста и их родителями в период адаптации к ДОУ»</a:t>
            </a:r>
          </a:p>
        </p:txBody>
      </p:sp>
      <p:pic>
        <p:nvPicPr>
          <p:cNvPr id="18437" name="Picture 6" descr="P901050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95288" y="1773238"/>
            <a:ext cx="4038600" cy="3028950"/>
          </a:xfrm>
          <a:noFill/>
          <a:ln w="76200" cmpd="tri">
            <a:solidFill>
              <a:schemeClr val="tx1"/>
            </a:solidFill>
          </a:ln>
        </p:spPr>
      </p:pic>
      <p:pic>
        <p:nvPicPr>
          <p:cNvPr id="18438" name="Picture 7" descr="P90105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859338" y="2997200"/>
            <a:ext cx="4038600" cy="3028950"/>
          </a:xfrm>
          <a:noFill/>
          <a:ln w="76200" cap="flat" cmpd="tri" algn="ctr">
            <a:solidFill>
              <a:schemeClr val="tx1"/>
            </a:solidFill>
          </a:ln>
        </p:spPr>
      </p:pic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5292725" y="1700213"/>
            <a:ext cx="30384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Психолог и педагоги выступают как единый субъект деятельности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2F79B-0A50-4E1A-874B-7AA290C982C1}" type="slidenum">
              <a:rPr lang="ru-RU"/>
              <a:pPr>
                <a:defRPr/>
              </a:pPr>
              <a:t>17</a:t>
            </a:fld>
            <a:endParaRPr lang="ru-RU"/>
          </a:p>
        </p:txBody>
      </p:sp>
      <p:sp>
        <p:nvSpPr>
          <p:cNvPr id="51204" name="Rectangle 4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«Совместная деятельность с детьми раннего возраста и их родителями в период адаптации к ДОУ»</a:t>
            </a:r>
          </a:p>
        </p:txBody>
      </p:sp>
      <p:pic>
        <p:nvPicPr>
          <p:cNvPr id="19461" name="Picture 7" descr="P903053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50825" y="1773238"/>
            <a:ext cx="4038600" cy="3028950"/>
          </a:xfrm>
          <a:noFill/>
          <a:ln w="76200" cap="flat" cmpd="tri" algn="ctr">
            <a:solidFill>
              <a:schemeClr val="tx1"/>
            </a:solidFill>
          </a:ln>
        </p:spPr>
      </p:pic>
      <p:pic>
        <p:nvPicPr>
          <p:cNvPr id="19462" name="Picture 8" descr="P903053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716463" y="3141663"/>
            <a:ext cx="4038600" cy="3028950"/>
          </a:xfrm>
          <a:noFill/>
          <a:ln w="76200" cap="flat" cmpd="tri" algn="ctr">
            <a:solidFill>
              <a:schemeClr val="tx1"/>
            </a:solidFill>
          </a:ln>
        </p:spPr>
      </p:pic>
      <p:sp>
        <p:nvSpPr>
          <p:cNvPr id="19463" name="Rectangle 9"/>
          <p:cNvSpPr>
            <a:spLocks noChangeArrowheads="1"/>
          </p:cNvSpPr>
          <p:nvPr/>
        </p:nvSpPr>
        <p:spPr bwMode="auto">
          <a:xfrm>
            <a:off x="4859338" y="1530350"/>
            <a:ext cx="4284662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У участников совместной деятельности было активное, заинтересованное, действенное отношение к проведению адаптационных встреч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8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5D56A-B9EF-46CD-9A53-F3484290BC0B}" type="slidenum">
              <a:rPr lang="ru-RU"/>
              <a:pPr>
                <a:defRPr/>
              </a:pPr>
              <a:t>18</a:t>
            </a:fld>
            <a:endParaRPr lang="ru-RU"/>
          </a:p>
        </p:txBody>
      </p:sp>
      <p:sp>
        <p:nvSpPr>
          <p:cNvPr id="53252" name="Rectangle 4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«Совместная деятельность с детьми раннего возраста и их родителями в период адаптации к ДОУ»</a:t>
            </a:r>
          </a:p>
        </p:txBody>
      </p:sp>
      <p:pic>
        <p:nvPicPr>
          <p:cNvPr id="20485" name="Picture 7" descr="P906056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68313" y="1700213"/>
            <a:ext cx="4038600" cy="3028950"/>
          </a:xfrm>
          <a:noFill/>
          <a:ln w="76200" cap="flat" cmpd="tri" algn="ctr">
            <a:solidFill>
              <a:schemeClr val="tx1"/>
            </a:solidFill>
          </a:ln>
        </p:spPr>
      </p:pic>
      <p:pic>
        <p:nvPicPr>
          <p:cNvPr id="20486" name="Picture 10" descr="PICT00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716463" y="2997200"/>
            <a:ext cx="4038600" cy="2752725"/>
          </a:xfrm>
          <a:noFill/>
          <a:ln w="76200" cap="flat" cmpd="tri" algn="ctr">
            <a:solidFill>
              <a:schemeClr val="tx1"/>
            </a:solidFill>
          </a:ln>
        </p:spPr>
      </p:pic>
      <p:sp>
        <p:nvSpPr>
          <p:cNvPr id="20487" name="Rectangle 11"/>
          <p:cNvSpPr>
            <a:spLocks noChangeArrowheads="1"/>
          </p:cNvSpPr>
          <p:nvPr/>
        </p:nvSpPr>
        <p:spPr bwMode="auto">
          <a:xfrm>
            <a:off x="4932363" y="1836738"/>
            <a:ext cx="3738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Уровень творческой активности был высоким. </a:t>
            </a:r>
          </a:p>
        </p:txBody>
      </p:sp>
      <p:sp>
        <p:nvSpPr>
          <p:cNvPr id="20488" name="Rectangle 12"/>
          <p:cNvSpPr>
            <a:spLocks noChangeArrowheads="1"/>
          </p:cNvSpPr>
          <p:nvPr/>
        </p:nvSpPr>
        <p:spPr bwMode="auto">
          <a:xfrm>
            <a:off x="684213" y="5013325"/>
            <a:ext cx="3435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Действия участников были согласованными и организованными.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8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38FBFF-5629-401D-B83B-7495F6E9B963}" type="slidenum">
              <a:rPr lang="ru-RU"/>
              <a:pPr>
                <a:defRPr/>
              </a:pPr>
              <a:t>19</a:t>
            </a:fld>
            <a:endParaRPr lang="ru-RU"/>
          </a:p>
        </p:txBody>
      </p:sp>
      <p:sp>
        <p:nvSpPr>
          <p:cNvPr id="55300" name="Rectangle 4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«Совместная деятельность с детьми раннего возраста и их родителями в период адаптации к ДОУ»</a:t>
            </a:r>
          </a:p>
        </p:txBody>
      </p:sp>
      <p:pic>
        <p:nvPicPr>
          <p:cNvPr id="21509" name="Picture 7" descr="P906056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716463" y="2997200"/>
            <a:ext cx="4038600" cy="3028950"/>
          </a:xfrm>
          <a:noFill/>
          <a:ln w="76200" cap="flat" cmpd="tri" algn="ctr">
            <a:solidFill>
              <a:schemeClr val="tx1"/>
            </a:solidFill>
          </a:ln>
        </p:spPr>
      </p:pic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4787900" y="1479550"/>
            <a:ext cx="41719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/>
              <a:t>Взаимодополняемость и взаимозаменяемость педагогов свидетельствовали о высокой степени структурированности деятельности. </a:t>
            </a:r>
          </a:p>
        </p:txBody>
      </p:sp>
      <p:pic>
        <p:nvPicPr>
          <p:cNvPr id="21511" name="Picture 9" descr="P906056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68313" y="1484313"/>
            <a:ext cx="4038600" cy="3028950"/>
          </a:xfrm>
          <a:noFill/>
          <a:ln w="76200" cap="flat" cmpd="tri" algn="ctr">
            <a:solidFill>
              <a:schemeClr val="tx1"/>
            </a:solidFill>
          </a:ln>
        </p:spPr>
      </p:pic>
      <p:sp>
        <p:nvSpPr>
          <p:cNvPr id="21512" name="Rectangle 10"/>
          <p:cNvSpPr>
            <a:spLocks noChangeArrowheads="1"/>
          </p:cNvSpPr>
          <p:nvPr/>
        </p:nvSpPr>
        <p:spPr bwMode="auto">
          <a:xfrm>
            <a:off x="395288" y="4906963"/>
            <a:ext cx="4171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/>
              <a:t>Каждый принял на себя личную и коллективную ответственность.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48ECF-A7CA-4E85-84A2-697177B0C5A7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>
                <a:effectLst/>
                <a:latin typeface="Times New Roman"/>
                <a:ea typeface="Times New Roman"/>
              </a:rPr>
              <a:t>ГБОУ </a:t>
            </a:r>
            <a:r>
              <a:rPr lang="ru-RU" sz="3600" dirty="0" smtClean="0">
                <a:effectLst/>
                <a:latin typeface="Times New Roman"/>
                <a:ea typeface="Times New Roman"/>
              </a:rPr>
              <a:t>детский сад </a:t>
            </a:r>
            <a:r>
              <a:rPr lang="ru-RU" sz="3600" dirty="0">
                <a:effectLst/>
                <a:latin typeface="Times New Roman"/>
                <a:ea typeface="Times New Roman"/>
              </a:rPr>
              <a:t>№1804 «Ладушки</a:t>
            </a:r>
            <a:r>
              <a:rPr lang="ru-RU" sz="3600" dirty="0" smtClean="0">
                <a:effectLst/>
                <a:latin typeface="Times New Roman"/>
                <a:ea typeface="Times New Roman"/>
              </a:rPr>
              <a:t>» </a:t>
            </a:r>
            <a:endParaRPr lang="ru-RU" sz="36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56921E-13DA-40AF-9BF5-57D507F8CE6C}" type="slidenum">
              <a:rPr lang="ru-RU"/>
              <a:pPr>
                <a:defRPr/>
              </a:pPr>
              <a:t>20</a:t>
            </a:fld>
            <a:endParaRPr lang="ru-RU"/>
          </a:p>
        </p:txBody>
      </p:sp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3700" smtClean="0">
                <a:ln>
                  <a:noFill/>
                </a:ln>
                <a:solidFill>
                  <a:schemeClr val="tx1"/>
                </a:solidFill>
                <a:effectLst/>
              </a:rPr>
              <a:t>Заключительный этап</a:t>
            </a:r>
            <a:br>
              <a:rPr lang="ru-RU" sz="370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ru-RU" sz="370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533" name="Rectangle 3"/>
          <p:cNvSpPr>
            <a:spLocks noGrp="1"/>
          </p:cNvSpPr>
          <p:nvPr>
            <p:ph type="body" idx="1"/>
          </p:nvPr>
        </p:nvSpPr>
        <p:spPr>
          <a:xfrm>
            <a:off x="500063" y="1357313"/>
            <a:ext cx="8229600" cy="4543425"/>
          </a:xfrm>
        </p:spPr>
        <p:txBody>
          <a:bodyPr/>
          <a:lstStyle/>
          <a:p>
            <a:pPr eaLnBrk="1" hangingPunct="1"/>
            <a:r>
              <a:rPr lang="ru-RU" sz="2000" smtClean="0"/>
              <a:t>На </a:t>
            </a:r>
            <a:r>
              <a:rPr lang="ru-RU" sz="2000" b="1" smtClean="0"/>
              <a:t>заключительном этапе</a:t>
            </a:r>
            <a:r>
              <a:rPr lang="ru-RU" sz="2000" smtClean="0"/>
              <a:t> сотрудничества педагогов и психолога происходит оценка эффективности совместной деятельности, самоанализ деятельности и изучение затруднений. Форма организации взаимодействия — </a:t>
            </a:r>
            <a:r>
              <a:rPr lang="ru-RU" sz="2000" b="1" i="1" smtClean="0"/>
              <a:t>совещание, </a:t>
            </a:r>
            <a:r>
              <a:rPr lang="ru-RU" sz="2000" smtClean="0"/>
              <a:t>на котором обсуждаются результаты проведенных мероприятий  и перспективы их дальнейшего развития.</a:t>
            </a:r>
          </a:p>
          <a:p>
            <a:pPr eaLnBrk="1" hangingPunct="1"/>
            <a:r>
              <a:rPr lang="ru-RU" sz="2000" smtClean="0"/>
              <a:t>Администрация детского сада, педагоги и психолог оценили совместную деятельность психолога и воспитателей как наиболее эффективную форму взаимодействия.</a:t>
            </a:r>
          </a:p>
          <a:p>
            <a:pPr eaLnBrk="1" hangingPunct="1"/>
            <a:r>
              <a:rPr lang="ru-RU" sz="2000" smtClean="0"/>
              <a:t>Родители высоко оценили организацию и проведение адаптационных встреч.</a:t>
            </a:r>
          </a:p>
          <a:p>
            <a:pPr eaLnBrk="1" hangingPunct="1"/>
            <a:r>
              <a:rPr lang="ru-RU" sz="2000" smtClean="0"/>
              <a:t>Получен ценный опыт взаимодействия с педагогами на принципах совместной деятельности. Этот опыт уже используется в реализации проектов и программ  в нашем детском саду.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1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0BE12-C302-4688-A93D-F6A36309A175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10296" name="AutoShape 56"/>
          <p:cNvSpPr>
            <a:spLocks noChangeArrowheads="1"/>
          </p:cNvSpPr>
          <p:nvPr/>
        </p:nvSpPr>
        <p:spPr bwMode="auto">
          <a:xfrm>
            <a:off x="250825" y="2060575"/>
            <a:ext cx="7273925" cy="3887788"/>
          </a:xfrm>
          <a:prstGeom prst="rightArrowCallout">
            <a:avLst>
              <a:gd name="adj1" fmla="val 25000"/>
              <a:gd name="adj2" fmla="val 25000"/>
              <a:gd name="adj3" fmla="val 31183"/>
              <a:gd name="adj4" fmla="val 66667"/>
            </a:avLst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0"/>
                  <a:invGamma/>
                </a:scheme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>
                <a:solidFill>
                  <a:srgbClr val="FF9900"/>
                </a:solidFill>
                <a:latin typeface="Times New Roman" pitchFamily="18" charset="0"/>
              </a:rPr>
              <a:t>   </a:t>
            </a:r>
            <a:r>
              <a:rPr lang="ru-RU"/>
              <a:t>                                                                                                               </a:t>
            </a:r>
            <a:r>
              <a:rPr lang="ru-RU" b="1">
                <a:solidFill>
                  <a:srgbClr val="FF9900"/>
                </a:solidFill>
              </a:rPr>
              <a:t>Единая</a:t>
            </a:r>
          </a:p>
          <a:p>
            <a:pPr algn="ctr">
              <a:defRPr/>
            </a:pPr>
            <a:r>
              <a:rPr lang="ru-RU" b="1">
                <a:solidFill>
                  <a:srgbClr val="FF9900"/>
                </a:solidFill>
              </a:rPr>
              <a:t>                                                                                                                     деятельность</a:t>
            </a:r>
          </a:p>
        </p:txBody>
      </p:sp>
      <p:sp>
        <p:nvSpPr>
          <p:cNvPr id="10247" name="Rectangle 7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400" b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Совместная деятельность – организованная система взаимодействия участников деятельности, направленная на эффективное достижение целей данной деятельности.</a:t>
            </a:r>
          </a:p>
        </p:txBody>
      </p:sp>
      <p:sp>
        <p:nvSpPr>
          <p:cNvPr id="5126" name="Rectangle 48"/>
          <p:cNvSpPr>
            <a:spLocks/>
          </p:cNvSpPr>
          <p:nvPr/>
        </p:nvSpPr>
        <p:spPr bwMode="auto">
          <a:xfrm>
            <a:off x="611188" y="15573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5127" name="Oval 50"/>
          <p:cNvSpPr>
            <a:spLocks noChangeArrowheads="1"/>
          </p:cNvSpPr>
          <p:nvPr/>
        </p:nvSpPr>
        <p:spPr bwMode="auto">
          <a:xfrm>
            <a:off x="2700338" y="2133600"/>
            <a:ext cx="1657350" cy="1655763"/>
          </a:xfrm>
          <a:prstGeom prst="ellipse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Воспитатели</a:t>
            </a:r>
          </a:p>
        </p:txBody>
      </p:sp>
      <p:sp>
        <p:nvSpPr>
          <p:cNvPr id="5128" name="Oval 57"/>
          <p:cNvSpPr>
            <a:spLocks noChangeArrowheads="1"/>
          </p:cNvSpPr>
          <p:nvPr/>
        </p:nvSpPr>
        <p:spPr bwMode="auto">
          <a:xfrm>
            <a:off x="7559675" y="3213100"/>
            <a:ext cx="1584325" cy="1655763"/>
          </a:xfrm>
          <a:prstGeom prst="ellipse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Единый </a:t>
            </a:r>
          </a:p>
          <a:p>
            <a:pPr algn="ctr"/>
            <a:r>
              <a:rPr lang="ru-RU" b="1"/>
              <a:t>конечный </a:t>
            </a:r>
          </a:p>
          <a:p>
            <a:pPr algn="ctr"/>
            <a:r>
              <a:rPr lang="ru-RU" b="1"/>
              <a:t>результат</a:t>
            </a:r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323850" y="3213100"/>
            <a:ext cx="1727200" cy="143986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tint val="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tint val="0"/>
                  <a:invGamma/>
                </a:scheme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/>
              <a:t>Единая цель</a:t>
            </a:r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2268538" y="3789363"/>
            <a:ext cx="2519362" cy="431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tint val="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tint val="0"/>
                  <a:invGamma/>
                </a:scheme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/>
              <a:t>Единое пространство</a:t>
            </a:r>
            <a:r>
              <a:rPr lang="ru-RU"/>
              <a:t> 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323850" y="2133600"/>
            <a:ext cx="1727200" cy="143986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tint val="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tint val="0"/>
                  <a:invGamma/>
                </a:scheme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/>
              <a:t>Общая</a:t>
            </a:r>
          </a:p>
          <a:p>
            <a:pPr algn="ctr">
              <a:defRPr/>
            </a:pPr>
            <a:r>
              <a:rPr lang="ru-RU" b="1"/>
              <a:t>мотивация</a:t>
            </a:r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323850" y="4508500"/>
            <a:ext cx="1728788" cy="143986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tint val="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tint val="0"/>
                  <a:invGamma/>
                </a:scheme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/>
              <a:t>Согласование</a:t>
            </a:r>
          </a:p>
          <a:p>
            <a:pPr algn="ctr">
              <a:defRPr/>
            </a:pPr>
            <a:r>
              <a:rPr lang="ru-RU" b="1"/>
              <a:t> и управление</a:t>
            </a:r>
          </a:p>
        </p:txBody>
      </p:sp>
      <p:sp>
        <p:nvSpPr>
          <p:cNvPr id="5133" name="Oval 51"/>
          <p:cNvSpPr>
            <a:spLocks noChangeArrowheads="1"/>
          </p:cNvSpPr>
          <p:nvPr/>
        </p:nvSpPr>
        <p:spPr bwMode="auto">
          <a:xfrm>
            <a:off x="2700338" y="4221163"/>
            <a:ext cx="1655762" cy="16557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Психолог</a:t>
            </a:r>
          </a:p>
        </p:txBody>
      </p:sp>
      <p:sp>
        <p:nvSpPr>
          <p:cNvPr id="5134" name="AutoShape 54"/>
          <p:cNvSpPr>
            <a:spLocks noChangeArrowheads="1"/>
          </p:cNvSpPr>
          <p:nvPr/>
        </p:nvSpPr>
        <p:spPr bwMode="auto">
          <a:xfrm rot="10508945">
            <a:off x="4292600" y="2857500"/>
            <a:ext cx="646113" cy="1944688"/>
          </a:xfrm>
          <a:prstGeom prst="curvedRightArrow">
            <a:avLst>
              <a:gd name="adj1" fmla="val 60197"/>
              <a:gd name="adj2" fmla="val 120393"/>
              <a:gd name="adj3" fmla="val 33333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5" name="AutoShape 52"/>
          <p:cNvSpPr>
            <a:spLocks noChangeArrowheads="1"/>
          </p:cNvSpPr>
          <p:nvPr/>
        </p:nvSpPr>
        <p:spPr bwMode="auto">
          <a:xfrm>
            <a:off x="2195513" y="3068638"/>
            <a:ext cx="576262" cy="1944687"/>
          </a:xfrm>
          <a:prstGeom prst="curvedRightArrow">
            <a:avLst>
              <a:gd name="adj1" fmla="val 67493"/>
              <a:gd name="adj2" fmla="val 134986"/>
              <a:gd name="adj3" fmla="val 33333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624C8-0154-4E7A-95B0-2632ECCD0813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6148" name="Rectangle 3"/>
          <p:cNvSpPr>
            <a:spLocks noGrp="1"/>
          </p:cNvSpPr>
          <p:nvPr>
            <p:ph type="body" idx="1"/>
          </p:nvPr>
        </p:nvSpPr>
        <p:spPr>
          <a:xfrm>
            <a:off x="250825" y="2636838"/>
            <a:ext cx="8229600" cy="34845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/>
              <a:t>Задачи программы:</a:t>
            </a:r>
            <a:endParaRPr lang="ru-RU" i="1" u="sng" smtClean="0"/>
          </a:p>
          <a:p>
            <a:pPr eaLnBrk="1" hangingPunct="1">
              <a:lnSpc>
                <a:spcPct val="90000"/>
              </a:lnSpc>
            </a:pPr>
            <a:r>
              <a:rPr lang="ru-RU" i="1" u="sng" smtClean="0"/>
              <a:t>Обеспечить условия для совместной деятельности (создание единой коммуникативной среды).</a:t>
            </a:r>
            <a:endParaRPr lang="ru-RU" smtClean="0"/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Повысить  </a:t>
            </a:r>
            <a:r>
              <a:rPr lang="ru-RU" i="1" u="sng" smtClean="0"/>
              <a:t>психолого-педагогическую компетенцию</a:t>
            </a:r>
            <a:r>
              <a:rPr lang="ru-RU" smtClean="0"/>
              <a:t> педагогов.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Оказать  </a:t>
            </a:r>
            <a:r>
              <a:rPr lang="ru-RU" i="1" u="sng" smtClean="0"/>
              <a:t>психологическую помощь и поддержку</a:t>
            </a:r>
            <a:r>
              <a:rPr lang="ru-RU" smtClean="0"/>
              <a:t> педагогам.</a:t>
            </a:r>
          </a:p>
        </p:txBody>
      </p:sp>
      <p:sp>
        <p:nvSpPr>
          <p:cNvPr id="6149" name="WordArt 4"/>
          <p:cNvSpPr>
            <a:spLocks noChangeArrowheads="1" noChangeShapeType="1" noTextEdit="1"/>
          </p:cNvSpPr>
          <p:nvPr/>
        </p:nvSpPr>
        <p:spPr bwMode="auto">
          <a:xfrm>
            <a:off x="1403350" y="333375"/>
            <a:ext cx="591502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Цель программы:</a:t>
            </a:r>
          </a:p>
          <a:p>
            <a:pPr algn="ctr"/>
            <a:r>
              <a:rPr lang="ru-RU" sz="2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подготовка и проведение </a:t>
            </a:r>
          </a:p>
          <a:p>
            <a:pPr algn="ctr"/>
            <a:r>
              <a:rPr lang="ru-RU" sz="2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адаптационных мероприятий </a:t>
            </a:r>
          </a:p>
          <a:p>
            <a:pPr algn="ctr"/>
            <a:r>
              <a:rPr lang="ru-RU" sz="2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в условиях совместной деятельности.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11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E2ECFE-72BF-4172-AAC0-9EB58251DD3B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7172" name="Oval 21"/>
          <p:cNvSpPr>
            <a:spLocks noChangeArrowheads="1"/>
          </p:cNvSpPr>
          <p:nvPr/>
        </p:nvSpPr>
        <p:spPr bwMode="auto">
          <a:xfrm>
            <a:off x="4643438" y="836613"/>
            <a:ext cx="3816350" cy="5402262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7" name="Rectangle 13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3700" smtClean="0">
                <a:ln>
                  <a:noFill/>
                </a:ln>
                <a:solidFill>
                  <a:schemeClr val="tx1"/>
                </a:solidFill>
                <a:effectLst/>
              </a:rPr>
              <a:t>Подготовительный этап</a:t>
            </a:r>
            <a:br>
              <a:rPr lang="ru-RU" sz="370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ru-RU" sz="370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174" name="Rectangle 1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smtClean="0"/>
              <a:t>На </a:t>
            </a:r>
            <a:r>
              <a:rPr lang="ru-RU" sz="2000" b="1" smtClean="0"/>
              <a:t>подготовительном этапе</a:t>
            </a:r>
            <a:r>
              <a:rPr lang="ru-RU" sz="2000" smtClean="0"/>
              <a:t> программы деятельность направлена на создание единой информационной среды, определяющей общие цели, задачи, мотивы, смыслы сотрудничества </a:t>
            </a:r>
            <a:r>
              <a:rPr lang="ru-RU" sz="2000" i="1" smtClean="0"/>
              <a:t>(мотивационно-целевой аспект этапа)</a:t>
            </a:r>
            <a:r>
              <a:rPr lang="ru-RU" sz="2000" smtClean="0"/>
              <a:t>.</a:t>
            </a:r>
            <a:r>
              <a:rPr lang="en-US" sz="2000" smtClean="0">
                <a:latin typeface="Times New Roman" pitchFamily="18" charset="0"/>
              </a:rPr>
              <a:t> </a:t>
            </a:r>
            <a:r>
              <a:rPr lang="ru-RU" sz="2000" smtClean="0"/>
              <a:t> Происходит обсуждение, согласование и выработка совместных решений. Педагоги и психолог становятся единомышленниками, включаются в одно общее дело. </a:t>
            </a:r>
          </a:p>
        </p:txBody>
      </p:sp>
      <p:sp>
        <p:nvSpPr>
          <p:cNvPr id="7175" name="Oval 17"/>
          <p:cNvSpPr>
            <a:spLocks noChangeArrowheads="1"/>
          </p:cNvSpPr>
          <p:nvPr/>
        </p:nvSpPr>
        <p:spPr bwMode="auto">
          <a:xfrm>
            <a:off x="5724525" y="2133600"/>
            <a:ext cx="1657350" cy="1655763"/>
          </a:xfrm>
          <a:prstGeom prst="ellipse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Воспитатели</a:t>
            </a:r>
          </a:p>
        </p:txBody>
      </p:sp>
      <p:sp>
        <p:nvSpPr>
          <p:cNvPr id="7176" name="Oval 18"/>
          <p:cNvSpPr>
            <a:spLocks noChangeArrowheads="1"/>
          </p:cNvSpPr>
          <p:nvPr/>
        </p:nvSpPr>
        <p:spPr bwMode="auto">
          <a:xfrm>
            <a:off x="5724525" y="4005263"/>
            <a:ext cx="1655763" cy="16557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Психолог</a:t>
            </a:r>
          </a:p>
        </p:txBody>
      </p:sp>
      <p:sp>
        <p:nvSpPr>
          <p:cNvPr id="7177" name="AutoShape 19"/>
          <p:cNvSpPr>
            <a:spLocks noChangeArrowheads="1"/>
          </p:cNvSpPr>
          <p:nvPr/>
        </p:nvSpPr>
        <p:spPr bwMode="auto">
          <a:xfrm>
            <a:off x="5219700" y="3068638"/>
            <a:ext cx="576263" cy="1944687"/>
          </a:xfrm>
          <a:prstGeom prst="curvedRightArrow">
            <a:avLst>
              <a:gd name="adj1" fmla="val 67493"/>
              <a:gd name="adj2" fmla="val 134986"/>
              <a:gd name="adj3" fmla="val 33333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8" name="AutoShape 20"/>
          <p:cNvSpPr>
            <a:spLocks noChangeArrowheads="1"/>
          </p:cNvSpPr>
          <p:nvPr/>
        </p:nvSpPr>
        <p:spPr bwMode="auto">
          <a:xfrm rot="10508945">
            <a:off x="7308850" y="2924175"/>
            <a:ext cx="646113" cy="1944688"/>
          </a:xfrm>
          <a:prstGeom prst="curvedRightArrow">
            <a:avLst>
              <a:gd name="adj1" fmla="val 60197"/>
              <a:gd name="adj2" fmla="val 120393"/>
              <a:gd name="adj3" fmla="val 33333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9" name="WordArt 22"/>
          <p:cNvSpPr>
            <a:spLocks noChangeArrowheads="1" noChangeShapeType="1" noTextEdit="1"/>
          </p:cNvSpPr>
          <p:nvPr/>
        </p:nvSpPr>
        <p:spPr bwMode="auto">
          <a:xfrm>
            <a:off x="4932363" y="1125538"/>
            <a:ext cx="3240087" cy="54006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3"/>
              </a:avLst>
            </a:prstTxWarp>
          </a:bodyPr>
          <a:lstStyle/>
          <a:p>
            <a:pPr algn="ctr"/>
            <a:r>
              <a:rPr lang="ru-RU" sz="14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Единая коммуникативная среда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81A62-4023-4694-98E9-2FE1A16F8E84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18436" name="Rectangle 4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3700" smtClean="0">
                <a:ln>
                  <a:noFill/>
                </a:ln>
                <a:solidFill>
                  <a:schemeClr val="tx1"/>
                </a:solidFill>
                <a:effectLst/>
              </a:rPr>
              <a:t>Подготовительный этап</a:t>
            </a:r>
            <a:br>
              <a:rPr lang="ru-RU" sz="370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ru-RU" sz="370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197" name="Rectangle 7"/>
          <p:cNvSpPr>
            <a:spLocks/>
          </p:cNvSpPr>
          <p:nvPr/>
        </p:nvSpPr>
        <p:spPr bwMode="auto">
          <a:xfrm>
            <a:off x="457200" y="1600200"/>
            <a:ext cx="4038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47688" indent="-411163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</a:pPr>
            <a:r>
              <a:rPr lang="ru-RU" sz="2000">
                <a:latin typeface="Times New Roman" pitchFamily="18" charset="0"/>
              </a:rPr>
              <a:t>На этом этапе необходимо согласовать время и тематику проведения адаптационных мероприятий, выработать схему взаимодействия педагогов и специалистов детского сада в период адаптации детей (операционально-технологический аспект этапа).</a:t>
            </a:r>
          </a:p>
          <a:p>
            <a:pPr marL="547688" indent="-411163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</a:pPr>
            <a:r>
              <a:rPr lang="ru-RU" sz="2000">
                <a:latin typeface="Times New Roman" pitchFamily="18" charset="0"/>
              </a:rPr>
              <a:t>Основная форма организации</a:t>
            </a:r>
            <a:r>
              <a:rPr lang="ru-RU" sz="2400">
                <a:latin typeface="Times New Roman" pitchFamily="18" charset="0"/>
              </a:rPr>
              <a:t> </a:t>
            </a:r>
            <a:r>
              <a:rPr lang="ru-RU" sz="2000">
                <a:latin typeface="Times New Roman" pitchFamily="18" charset="0"/>
              </a:rPr>
              <a:t>взаимодействия с педагогами на этом этапе – круглый стол. </a:t>
            </a:r>
          </a:p>
        </p:txBody>
      </p:sp>
      <p:pic>
        <p:nvPicPr>
          <p:cNvPr id="8198" name="Picture 10" descr="Фото253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648200" y="2284413"/>
            <a:ext cx="4244975" cy="3184525"/>
          </a:xfrm>
          <a:noFill/>
          <a:ln w="76200" cmpd="tri">
            <a:solidFill>
              <a:schemeClr val="tx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D42814-BD40-4001-BDC3-727AA0276059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2355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3700" smtClean="0">
                <a:ln>
                  <a:noFill/>
                </a:ln>
                <a:solidFill>
                  <a:schemeClr val="tx1"/>
                </a:solidFill>
                <a:effectLst/>
              </a:rPr>
              <a:t>Консультативно-обучающий этап</a:t>
            </a:r>
            <a:br>
              <a:rPr lang="ru-RU" sz="370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ru-RU" sz="370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22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На </a:t>
            </a:r>
            <a:r>
              <a:rPr lang="ru-RU" sz="2400" b="1" smtClean="0"/>
              <a:t>консультативно-обучающем этапе</a:t>
            </a:r>
            <a:r>
              <a:rPr lang="ru-RU" sz="2400" smtClean="0"/>
              <a:t> на первый план выступает задача повышения уровня профессиональных компетенций педагогов. Программа предусматривает проведение тренинга </a:t>
            </a:r>
            <a:r>
              <a:rPr lang="ru-RU" sz="2400" i="1" smtClean="0">
                <a:solidFill>
                  <a:srgbClr val="FF9900"/>
                </a:solidFill>
              </a:rPr>
              <a:t>«Эффективное взаимодействие с детьми раннего (младшего дошкольного) возраста и их родителями»</a:t>
            </a:r>
            <a:r>
              <a:rPr lang="ru-RU" sz="2400" smtClean="0">
                <a:solidFill>
                  <a:srgbClr val="FF9900"/>
                </a:solidFill>
              </a:rPr>
              <a:t>.</a:t>
            </a:r>
            <a:r>
              <a:rPr lang="ru-RU" sz="2400" smtClean="0"/>
              <a:t> На этом этапе продолжает совершенствоваться единая коммуникативная среда:  унифицируется содержание ключевых понятий и подходов, уточняются и по ходу работы корректируются совместные действия воспитателей и психолога по реализации программы адаптации детей к детскому саду, учитываются реальные возможности каждого для успешного достижения результатов.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B1F9B-3B23-4F77-90A0-731FB91A33CB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25604" name="Rectangle 4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400" i="1" smtClean="0">
                <a:ln>
                  <a:noFill/>
                </a:ln>
                <a:solidFill>
                  <a:schemeClr val="tx1"/>
                </a:solidFill>
                <a:effectLst/>
              </a:rPr>
              <a:t>Тренинг «Эффективное взаимодействие с детьми раннего (младшего дошкольного) возраста и их родителями»</a:t>
            </a:r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</p:txBody>
      </p:sp>
      <p:pic>
        <p:nvPicPr>
          <p:cNvPr id="10245" name="Picture 7" descr="Фото253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57200" y="2439988"/>
            <a:ext cx="4038600" cy="3028950"/>
          </a:xfrm>
          <a:noFill/>
          <a:ln w="76200" cmpd="tri">
            <a:solidFill>
              <a:schemeClr val="tx1"/>
            </a:solidFill>
          </a:ln>
        </p:spPr>
      </p:pic>
      <p:sp>
        <p:nvSpPr>
          <p:cNvPr id="10246" name="Rectangle 10"/>
          <p:cNvSpPr>
            <a:spLocks/>
          </p:cNvSpPr>
          <p:nvPr/>
        </p:nvSpPr>
        <p:spPr bwMode="auto">
          <a:xfrm>
            <a:off x="4859338" y="2349500"/>
            <a:ext cx="4038600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47688" indent="-411163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</a:pPr>
            <a:r>
              <a:rPr lang="ru-RU" sz="2000">
                <a:latin typeface="Times New Roman" pitchFamily="18" charset="0"/>
              </a:rPr>
              <a:t>Всего 5 занятий, продолжительность каждого занятия 1-1,5 часа, количество участников 4-10 человек. На тренинговые занятия приглашаются воспитатели 1-ой младшей группы, 2-ой младшей группы, старший воспитатель, специалисты: музыкальный руководитель, воспитатель по физической культуре.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Педагог-психолог ГБОУ детский сад №1804 "Ладушки" Т.Б.Круглова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72D429-030C-49AB-A83E-5D8B5AD27F20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27650" name="Rectangle 2"/>
          <p:cNvSpPr>
            <a:spLocks noGrp="1"/>
          </p:cNvSpPr>
          <p:nvPr>
            <p:ph type="title"/>
          </p:nvPr>
        </p:nvSpPr>
        <p:spPr bwMode="auto">
          <a:xfrm>
            <a:off x="468313" y="188913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400" i="1" smtClean="0">
                <a:ln>
                  <a:noFill/>
                </a:ln>
                <a:solidFill>
                  <a:schemeClr val="tx1"/>
                </a:solidFill>
                <a:effectLst/>
              </a:rPr>
              <a:t>Тренинг «Эффективное взаимодействие с детьми раннего (младшего дошкольного) возраста и их родителями»</a:t>
            </a:r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684213" y="1773238"/>
            <a:ext cx="32194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 u="sng">
                <a:solidFill>
                  <a:srgbClr val="66FF33"/>
                </a:solidFill>
              </a:rPr>
              <a:t>Принципы взаимодействия:</a:t>
            </a:r>
            <a:endParaRPr lang="ru-RU" b="1">
              <a:solidFill>
                <a:srgbClr val="66FF33"/>
              </a:solidFill>
            </a:endParaRPr>
          </a:p>
          <a:p>
            <a:r>
              <a:rPr lang="ru-RU"/>
              <a:t>- стремление к единству целей</a:t>
            </a:r>
          </a:p>
          <a:p>
            <a:r>
              <a:rPr lang="ru-RU"/>
              <a:t>- стремление к взаимопониманию</a:t>
            </a:r>
          </a:p>
          <a:p>
            <a:r>
              <a:rPr lang="ru-RU"/>
              <a:t>- стремление к идентичному пониманию ситуации</a:t>
            </a:r>
          </a:p>
          <a:p>
            <a:r>
              <a:rPr lang="ru-RU"/>
              <a:t>- совместное постижение темы занятий</a:t>
            </a:r>
          </a:p>
          <a:p>
            <a:r>
              <a:rPr lang="ru-RU"/>
              <a:t>- наличие обратной связи</a:t>
            </a:r>
          </a:p>
          <a:p>
            <a:r>
              <a:rPr lang="ru-RU"/>
              <a:t>- принятие мнения каждого участника</a:t>
            </a:r>
          </a:p>
          <a:p>
            <a:r>
              <a:rPr lang="ru-RU"/>
              <a:t>- психологическая безопасность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995738" y="1276350"/>
            <a:ext cx="4824412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 u="sng">
                <a:solidFill>
                  <a:srgbClr val="FFFF00"/>
                </a:solidFill>
              </a:rPr>
              <a:t>Структура тренинга:</a:t>
            </a:r>
            <a:endParaRPr lang="ru-RU" b="1">
              <a:solidFill>
                <a:srgbClr val="FFFF00"/>
              </a:solidFill>
            </a:endParaRPr>
          </a:p>
          <a:p>
            <a:r>
              <a:rPr lang="ru-RU"/>
              <a:t>- предварительная часть (правила тренинга, анкетирование)</a:t>
            </a:r>
          </a:p>
          <a:p>
            <a:r>
              <a:rPr lang="ru-RU"/>
              <a:t>- вводная часть (приветствие, разминка)</a:t>
            </a:r>
          </a:p>
          <a:p>
            <a:r>
              <a:rPr lang="ru-RU"/>
              <a:t>- основная часть (игры, упражнения, беседы)</a:t>
            </a:r>
          </a:p>
          <a:p>
            <a:r>
              <a:rPr lang="ru-RU"/>
              <a:t>- заключительная часть (рефлексия, релаксация)</a:t>
            </a:r>
            <a:endParaRPr lang="ru-RU" u="sng"/>
          </a:p>
          <a:p>
            <a:r>
              <a:rPr lang="ru-RU" b="1" u="sng">
                <a:solidFill>
                  <a:srgbClr val="33CCFF"/>
                </a:solidFill>
              </a:rPr>
              <a:t>Правила тренинга:</a:t>
            </a:r>
            <a:endParaRPr lang="ru-RU" b="1">
              <a:solidFill>
                <a:srgbClr val="33CCFF"/>
              </a:solidFill>
            </a:endParaRPr>
          </a:p>
          <a:p>
            <a:r>
              <a:rPr lang="ru-RU"/>
              <a:t>- общность интересов (принятие общих целей)</a:t>
            </a:r>
          </a:p>
          <a:p>
            <a:r>
              <a:rPr lang="ru-RU"/>
              <a:t>- согласие на учебу (ответственность за достижение целей)</a:t>
            </a:r>
          </a:p>
          <a:p>
            <a:r>
              <a:rPr lang="ru-RU"/>
              <a:t>- безопасность (бережное отношение к себе и другим)</a:t>
            </a:r>
          </a:p>
          <a:p>
            <a:r>
              <a:rPr lang="ru-RU"/>
              <a:t>- активность (активное участие в предлагаемых занятиях, творческая активность)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371</TotalTime>
  <Words>1222</Words>
  <Application>Microsoft Office PowerPoint</Application>
  <PresentationFormat>Экран (4:3)</PresentationFormat>
  <Paragraphs>158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Апекс</vt:lpstr>
      <vt:lpstr>«Совместная деятельность психолога и воспитателей в период адаптации детей к ДОУ»</vt:lpstr>
      <vt:lpstr>ГБОУ детский сад №1804 «Ладушки» </vt:lpstr>
      <vt:lpstr>Совместная деятельность – организованная система взаимодействия участников деятельности, направленная на эффективное достижение целей данной деятельности.</vt:lpstr>
      <vt:lpstr>Слайд 4</vt:lpstr>
      <vt:lpstr>Подготовительный этап </vt:lpstr>
      <vt:lpstr>Подготовительный этап </vt:lpstr>
      <vt:lpstr>Консультативно-обучающий этап </vt:lpstr>
      <vt:lpstr>Тренинг «Эффективное взаимодействие с детьми раннего (младшего дошкольного) возраста и их родителями».</vt:lpstr>
      <vt:lpstr>Тренинг «Эффективное взаимодействие с детьми раннего (младшего дошкольного) возраста и их родителями».</vt:lpstr>
      <vt:lpstr>Тренинг «Эффективное взаимодействие с детьми раннего (младшего дошкольного) возраста и их родителями».</vt:lpstr>
      <vt:lpstr>Тренинг «Эффективное взаимодействие с детьми раннего (младшего дошкольного) возраста и их родителями».</vt:lpstr>
      <vt:lpstr>Тренинг «Эффективное взаимодействие с детьми раннего (младшего дошкольного) возраста и их родителями».</vt:lpstr>
      <vt:lpstr>Тренинг «Эффективное взаимодействие с детьми раннего (младшего дошкольного) возраста и их родителями».</vt:lpstr>
      <vt:lpstr>ПРАКТИЧЕСКИЙ ЭТАП </vt:lpstr>
      <vt:lpstr>«Совместная деятельность с детьми раннего возраста и их родителями в период адаптации к ДОУ»</vt:lpstr>
      <vt:lpstr>«Совместная деятельность с детьми раннего возраста и их родителями в период адаптации к ДОУ»</vt:lpstr>
      <vt:lpstr>«Совместная деятельность с детьми раннего возраста и их родителями в период адаптации к ДОУ»</vt:lpstr>
      <vt:lpstr>«Совместная деятельность с детьми раннего возраста и их родителями в период адаптации к ДОУ»</vt:lpstr>
      <vt:lpstr>«Совместная деятельность с детьми раннего возраста и их родителями в период адаптации к ДОУ»</vt:lpstr>
      <vt:lpstr>Заключительный этап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Лизочка</dc:creator>
  <cp:lastModifiedBy> Mac mini</cp:lastModifiedBy>
  <cp:revision>20</cp:revision>
  <dcterms:created xsi:type="dcterms:W3CDTF">2011-11-06T11:40:19Z</dcterms:created>
  <dcterms:modified xsi:type="dcterms:W3CDTF">2012-05-14T13:21:14Z</dcterms:modified>
</cp:coreProperties>
</file>