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12"/>
  </p:notesMasterIdLst>
  <p:sldIdLst>
    <p:sldId id="262" r:id="rId4"/>
    <p:sldId id="258" r:id="rId5"/>
    <p:sldId id="265" r:id="rId6"/>
    <p:sldId id="270" r:id="rId7"/>
    <p:sldId id="264" r:id="rId8"/>
    <p:sldId id="259" r:id="rId9"/>
    <p:sldId id="275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F16BC-8204-4303-97AD-FDDCD3B3E666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EF886-5FD2-4122-8A21-116270A85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40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BB4A-2465-4117-8EED-1F5F7DC0FD66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C8B6-700B-44FA-A7A2-660FF6D1A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5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BB4A-2465-4117-8EED-1F5F7DC0FD66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C8B6-700B-44FA-A7A2-660FF6D1A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6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BB4A-2465-4117-8EED-1F5F7DC0FD66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C8B6-700B-44FA-A7A2-660FF6D1A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766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BFFB-864F-43F4-B88E-219AEA4876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CA7A8-9168-420E-B11B-50C5E00D15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25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EE7A5-ABEC-4FBC-8A8F-F5F4F73026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E9A2C-49EF-42BC-8BB8-B2261C0AF1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13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C03BA-102B-421B-9A57-6B08CEDCDF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1990-50BB-4158-A242-831CD31C2B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27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D0AC-A19D-4742-B9A6-6895B6D656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39EF-DD8F-4692-B5EA-947472B6C6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04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9E068-5B9B-4233-9E06-00220CA932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67B91-4703-4EC7-8530-9821C8AC9F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05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6BB2E-BF2E-48D4-BDF7-454D7CE514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B8AE6-D5C1-4C00-ACD1-36FFE09E05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91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6F24-DA16-4584-87E4-16C5428478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A990-EB7F-4542-8881-CF18944923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36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12701-6BC5-4CF8-8313-B3DFDBBD62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F51C7-93AC-4A4A-86F7-40AD295815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7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BB4A-2465-4117-8EED-1F5F7DC0FD66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C8B6-700B-44FA-A7A2-660FF6D1A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49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6C660-4560-47EB-B565-7D85B4ACD0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4C898-BF5B-4F31-ABB5-08D49EB0A7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0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F50F4-A4EF-400F-8768-AB678EBDCA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D2F15-0C78-4123-844B-965EAD57BD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99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5291E-662E-49FB-B0B0-95D0FA95AF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16F10-8A67-4338-BE01-49750A1422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91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8B974-B7AC-4137-B918-E66557A3018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58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15C14-990E-45D8-BE71-220627D574B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09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A0B7D-1C0A-4838-B576-AB1D175BB3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43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B23C3-144A-4D23-888D-B9C27125CA9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33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E39FC-F7AB-4A7D-8CB9-6D4C6D362A7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00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F5729-4104-448F-8A5F-E4D4783250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8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AC1E8-B3FB-4AF9-B716-E0F27871DB5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9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BB4A-2465-4117-8EED-1F5F7DC0FD66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C8B6-700B-44FA-A7A2-660FF6D1A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668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6E754-49C6-48AB-A0EE-D0B1636F80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68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B30F7-F2A5-4068-976F-5A642AB8E41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44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49B15-FFDE-40B5-B11F-6F0540B164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50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B9392-D905-40BD-927A-90E9DC5B13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2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BB4A-2465-4117-8EED-1F5F7DC0FD66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C8B6-700B-44FA-A7A2-660FF6D1A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5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BB4A-2465-4117-8EED-1F5F7DC0FD66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C8B6-700B-44FA-A7A2-660FF6D1A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3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BB4A-2465-4117-8EED-1F5F7DC0FD66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C8B6-700B-44FA-A7A2-660FF6D1A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5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BB4A-2465-4117-8EED-1F5F7DC0FD66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C8B6-700B-44FA-A7A2-660FF6D1A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10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BB4A-2465-4117-8EED-1F5F7DC0FD66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C8B6-700B-44FA-A7A2-660FF6D1A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3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BB4A-2465-4117-8EED-1F5F7DC0FD66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C8B6-700B-44FA-A7A2-660FF6D1A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47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8BB4A-2465-4117-8EED-1F5F7DC0FD66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1C8B6-700B-44FA-A7A2-660FF6D1A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40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68CFF0-8BC4-4431-B92E-95EFC2405C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73CD82-9590-40E8-AD54-200704B222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1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4C6EEE-5B88-4CE4-8F62-72985290E55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1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colicy.narod.ru/im/flower.gif" TargetMode="External"/><Relationship Id="rId13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12" Type="http://schemas.openxmlformats.org/officeDocument/2006/relationships/hyperlink" Target="http://i013.radikal.ru/0803/5d/4cc586b21ac9.gif" TargetMode="External"/><Relationship Id="rId17" Type="http://schemas.openxmlformats.org/officeDocument/2006/relationships/image" Target="../media/image18.gif"/><Relationship Id="rId2" Type="http://schemas.openxmlformats.org/officeDocument/2006/relationships/slideLayout" Target="../slideLayouts/slideLayout29.xml"/><Relationship Id="rId16" Type="http://schemas.openxmlformats.org/officeDocument/2006/relationships/hyperlink" Target="http://kuznechik.ucoz.ru/_si/0/10424.gif" TargetMode="External"/><Relationship Id="rId1" Type="http://schemas.openxmlformats.org/officeDocument/2006/relationships/audio" Target="file:///H:\&#1050;&#1080;&#1085;&#1077;&#1079;&#1080;&#1086;&#1083;&#1086;&#1075;&#1080;&#1103;%20&#1074;%20&#1087;&#1089;&#1080;&#1093;&#1086;&#1082;&#1086;&#1088;&#1088;&#1077;&#1082;&#1094;&#1080;&#1086;&#1085;&#1085;&#1086;&#1081;%20&#1088;&#1072;&#1073;&#1086;&#1090;&#1077;%20&#1087;&#1089;&#1080;&#1093;&#1086;&#1083;&#1086;&#1075;&#1072;\&#1074;&#1077;&#1089;&#1085;&#1091;&#1096;&#1082;&#1080;.mp3" TargetMode="External"/><Relationship Id="rId6" Type="http://schemas.openxmlformats.org/officeDocument/2006/relationships/hyperlink" Target="http://img-2008-05.photosight.ru/17/2679700.jpg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jpeg"/><Relationship Id="rId15" Type="http://schemas.openxmlformats.org/officeDocument/2006/relationships/image" Target="../media/image17.gif"/><Relationship Id="rId10" Type="http://schemas.openxmlformats.org/officeDocument/2006/relationships/hyperlink" Target="http://www.tinkoff.ru/assets/images/daisy02.gif" TargetMode="External"/><Relationship Id="rId4" Type="http://schemas.openxmlformats.org/officeDocument/2006/relationships/hyperlink" Target="http://alinagirl2.narod.ru/golub159.jpg" TargetMode="External"/><Relationship Id="rId9" Type="http://schemas.openxmlformats.org/officeDocument/2006/relationships/image" Target="../media/image13.gif"/><Relationship Id="rId1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1" t="21204" r="12741" b="275"/>
          <a:stretch/>
        </p:blipFill>
        <p:spPr>
          <a:xfrm>
            <a:off x="0" y="0"/>
            <a:ext cx="9468544" cy="6858000"/>
          </a:xfrm>
        </p:spPr>
      </p:pic>
      <p:sp>
        <p:nvSpPr>
          <p:cNvPr id="6" name="TextBox 5"/>
          <p:cNvSpPr txBox="1"/>
          <p:nvPr/>
        </p:nvSpPr>
        <p:spPr>
          <a:xfrm>
            <a:off x="611560" y="116632"/>
            <a:ext cx="8152545" cy="5013176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919218"/>
                <a:gd name="adj2" fmla="val 72495"/>
              </a:avLst>
            </a:prstTxWarp>
            <a:spAutoFit/>
          </a:bodyPr>
          <a:lstStyle/>
          <a:p>
            <a:r>
              <a:rPr lang="ru-RU" sz="4800" b="1" dirty="0" smtClean="0">
                <a:ln w="38100" cmpd="sng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КИНЕЗИОЛОГИЯ</a:t>
            </a:r>
            <a:endParaRPr lang="ru-RU" sz="4800" b="1" dirty="0">
              <a:ln w="38100" cmpd="sng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343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ocuments\Рамки\powerpoint-presentation-background-640x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20688"/>
            <a:ext cx="59766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 smtClean="0">
                <a:solidFill>
                  <a:srgbClr val="FF0000"/>
                </a:solidFill>
              </a:rPr>
              <a:t>кинезиология</a:t>
            </a:r>
            <a:r>
              <a:rPr lang="ru-RU" sz="4400" dirty="0" smtClean="0"/>
              <a:t> – наука о развитии умственных способностей через определенные двигательные упражнения</a:t>
            </a:r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924945"/>
            <a:ext cx="2395062" cy="34009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30982"/>
            <a:ext cx="3303026" cy="347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0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ocuments\Рамки\powerpoint-presentation-background-640x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58459" y="476672"/>
            <a:ext cx="76683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ru-RU" sz="4000" dirty="0" smtClean="0"/>
              <a:t>память;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000" dirty="0" smtClean="0"/>
              <a:t>внимание;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000" dirty="0" smtClean="0"/>
              <a:t>речь;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000" dirty="0" smtClean="0"/>
              <a:t> </a:t>
            </a:r>
            <a:r>
              <a:rPr lang="ru-RU" sz="4000" dirty="0"/>
              <a:t>пространственные </a:t>
            </a:r>
            <a:r>
              <a:rPr lang="ru-RU" sz="4000" dirty="0" smtClean="0"/>
              <a:t>представления;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000" dirty="0" smtClean="0"/>
              <a:t>мелкую </a:t>
            </a:r>
            <a:r>
              <a:rPr lang="ru-RU" sz="4000" dirty="0"/>
              <a:t>и крупную </a:t>
            </a:r>
            <a:r>
              <a:rPr lang="ru-RU" sz="4000" dirty="0" smtClean="0"/>
              <a:t>моторику;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000" dirty="0" smtClean="0"/>
              <a:t> </a:t>
            </a:r>
            <a:r>
              <a:rPr lang="ru-RU" sz="4000" dirty="0"/>
              <a:t>снизить </a:t>
            </a:r>
            <a:r>
              <a:rPr lang="ru-RU" sz="4000" dirty="0" smtClean="0"/>
              <a:t>утомляемость;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000" dirty="0" smtClean="0"/>
              <a:t>повысить </a:t>
            </a:r>
            <a:r>
              <a:rPr lang="ru-RU" sz="4000" dirty="0"/>
              <a:t>способность к произвольному контролю</a:t>
            </a:r>
          </a:p>
        </p:txBody>
      </p:sp>
    </p:spTree>
    <p:extLst>
      <p:ext uri="{BB962C8B-B14F-4D97-AF65-F5344CB8AC3E}">
        <p14:creationId xmlns:p14="http://schemas.microsoft.com/office/powerpoint/2010/main" val="252561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ocuments\Рамки\powerpoint-presentation-background-640x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72349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631721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Кинезиология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здоровьесберегающая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технология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582341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упражнения </a:t>
            </a:r>
            <a:r>
              <a:rPr lang="ru-RU" sz="2400" dirty="0"/>
              <a:t>развивают </a:t>
            </a:r>
            <a:r>
              <a:rPr lang="ru-RU" sz="2400" dirty="0" smtClean="0"/>
              <a:t>тело;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повышают </a:t>
            </a:r>
            <a:r>
              <a:rPr lang="ru-RU" sz="2400" dirty="0"/>
              <a:t>стрессоустойчивость </a:t>
            </a:r>
            <a:r>
              <a:rPr lang="ru-RU" sz="2400" dirty="0" smtClean="0"/>
              <a:t>организма;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 синхронизируют </a:t>
            </a:r>
            <a:r>
              <a:rPr lang="ru-RU" sz="2400" dirty="0"/>
              <a:t>работу </a:t>
            </a:r>
            <a:r>
              <a:rPr lang="ru-RU" sz="2400" dirty="0" smtClean="0"/>
              <a:t>полушарий;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улучшают </a:t>
            </a:r>
            <a:r>
              <a:rPr lang="ru-RU" sz="2400" dirty="0"/>
              <a:t>мыслительную </a:t>
            </a:r>
            <a:r>
              <a:rPr lang="ru-RU" sz="2400" dirty="0" smtClean="0"/>
              <a:t>деятельность;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способствуют </a:t>
            </a:r>
            <a:r>
              <a:rPr lang="ru-RU" sz="2400" dirty="0"/>
              <a:t>улучшению памяти и </a:t>
            </a:r>
            <a:r>
              <a:rPr lang="ru-RU" sz="2400" dirty="0" smtClean="0"/>
              <a:t>внимания;</a:t>
            </a:r>
          </a:p>
          <a:p>
            <a:endParaRPr lang="ru-RU" sz="2400" dirty="0" smtClean="0"/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результате повышается уровень  эмоционального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благополучия</a:t>
            </a:r>
          </a:p>
          <a:p>
            <a:endParaRPr lang="ru-RU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улучшается </a:t>
            </a:r>
            <a:r>
              <a:rPr lang="ru-RU" sz="2400" dirty="0"/>
              <a:t>зрительно-моторная </a:t>
            </a:r>
            <a:r>
              <a:rPr lang="ru-RU" sz="2400" dirty="0" smtClean="0"/>
              <a:t>координация;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формируется </a:t>
            </a:r>
            <a:r>
              <a:rPr lang="ru-RU" sz="2400" dirty="0"/>
              <a:t>пространственная </a:t>
            </a:r>
            <a:r>
              <a:rPr lang="ru-RU" sz="2400" dirty="0" smtClean="0"/>
              <a:t>ориентировка;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dirty="0"/>
              <a:t>с</a:t>
            </a:r>
            <a:r>
              <a:rPr lang="ru-RU" sz="2400" dirty="0" smtClean="0"/>
              <a:t>овершенствуется </a:t>
            </a:r>
            <a:r>
              <a:rPr lang="ru-RU" sz="2400" dirty="0"/>
              <a:t>регулирующая и координирующая роль нервной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252391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ocuments\Рамки\powerpoint-presentation-background-640x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15" descr="82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1" y="2420888"/>
            <a:ext cx="761980" cy="77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83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87" y="3982382"/>
            <a:ext cx="791150" cy="61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829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3444" y="5445224"/>
            <a:ext cx="742793" cy="7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83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87" y="1085550"/>
            <a:ext cx="956117" cy="64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444026" y="323945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комплексы упражнений применяемые </a:t>
            </a:r>
            <a:endParaRPr lang="ru-RU" sz="2800" b="1" i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</a:t>
            </a:r>
            <a:r>
              <a:rPr lang="ru-RU" sz="28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работе с детьми: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475387"/>
            <a:ext cx="71054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растяжки;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дыхательные упражнения;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глазодвигательные упражнения;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телесные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(физические)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упражнения;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точечный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массаж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;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упражнения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для развития мелкой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моторики;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пражнения на релаксацию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67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ocuments\Рамки\powerpoint-presentation-background-640x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76672"/>
            <a:ext cx="792088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 результативности коррекционно-развивающей работы необходимо учитывать определенные условия:</a:t>
            </a:r>
          </a:p>
          <a:p>
            <a:pPr algn="ctr"/>
            <a:endParaRPr lang="ru-RU" b="1" dirty="0" smtClean="0"/>
          </a:p>
          <a:p>
            <a:r>
              <a:rPr lang="ru-RU" sz="2400" dirty="0" smtClean="0"/>
              <a:t>• </a:t>
            </a:r>
            <a:r>
              <a:rPr lang="ru-RU" sz="2800" dirty="0" smtClean="0"/>
              <a:t>занятия проводятся утром;</a:t>
            </a:r>
          </a:p>
          <a:p>
            <a:r>
              <a:rPr lang="ru-RU" sz="2800" dirty="0" smtClean="0"/>
              <a:t>• занятия проводятся ежедневно, без пропусков;</a:t>
            </a:r>
          </a:p>
          <a:p>
            <a:r>
              <a:rPr lang="ru-RU" sz="2800" dirty="0" smtClean="0"/>
              <a:t>• занятия проводятся в доброжелательной обстановке;</a:t>
            </a:r>
          </a:p>
          <a:p>
            <a:r>
              <a:rPr lang="ru-RU" sz="2800" dirty="0" smtClean="0"/>
              <a:t>• от детей требуется точное выполнение движений и приемов;</a:t>
            </a:r>
          </a:p>
          <a:p>
            <a:r>
              <a:rPr lang="ru-RU" sz="2800" dirty="0" smtClean="0"/>
              <a:t>• упражнения проводятся стоя или сидя за столом;</a:t>
            </a:r>
          </a:p>
          <a:p>
            <a:r>
              <a:rPr lang="ru-RU" sz="2800" dirty="0" smtClean="0"/>
              <a:t>• упражнения проводятся по специально разработанным      комплексам;</a:t>
            </a:r>
          </a:p>
          <a:p>
            <a:r>
              <a:rPr lang="ru-RU" sz="2800" dirty="0" smtClean="0"/>
              <a:t>• длительность занятий по одному комплексу составляет две недели.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веснушк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237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а 147 из 434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а 17 из 215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91440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Картинка 171 из 204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789363"/>
            <a:ext cx="18732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а 201 из 268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1762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Картинка 172 из 204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716338"/>
            <a:ext cx="2300287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пчёлка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913" y="981075"/>
            <a:ext cx="9937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B_Fly0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300" y="2060575"/>
            <a:ext cx="176530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Картинка 15 из 21">
            <a:hlinkClick r:id="rId16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1052513"/>
            <a:ext cx="1944688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3203575" y="2708275"/>
            <a:ext cx="1944688" cy="1871663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14401"/>
      </p:ext>
    </p:ext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87283E-6 L 0.00399 -0.25156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2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25156 L 0.35052 -0.345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-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71 -0.3459 L -0.31858 -0.345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295 -0.3459 L 0.35052 -0.3352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74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052 -0.3459 L -0.31893 -0.33526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72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8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2" presetID="21" presetClass="exit" presetSubtype="4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5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5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6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5000" fill="hold"/>
                                        <p:tgtEl>
                                          <p:spTgt spid="30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3000" fill="hold"/>
                                        <p:tgtEl>
                                          <p:spTgt spid="308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6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16 0.00231 C 0.10417 -0.02959 0.15018 -0.0615 0.23108 0.00439 C 0.31198 0.07029 0.48021 0.34636 0.54375 0.39769 C 0.60729 0.44902 0.59809 0.34474 0.61216 0.31307 C 0.62622 0.28139 0.61545 0.22775 0.62795 0.2074 C 0.64045 0.18705 0.67709 0.19029 0.68664 0.19052 C 0.69618 0.19075 0.67396 0.20093 0.68507 0.20948 C 0.69618 0.21804 0.73664 0.22567 0.7533 0.24116 C 0.76997 0.25665 0.77639 0.28439 0.78507 0.30243 C 0.79375 0.32046 0.79931 0.33596 0.80573 0.3489 C 0.81216 0.36185 0.81962 0.36925 0.82327 0.38058 C 0.82691 0.39191 0.82743 0.41041 0.82795 0.41665 " pathEditMode="relative" ptsTypes="aaaaaaaaaaaA">
                                      <p:cBhvr>
                                        <p:cTn id="74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795 0.41665 C 0.84236 0.36902 0.85677 0.32162 0.86666 0.29711 C 0.87656 0.2726 0.87517 0.28023 0.88732 0.26983 C 0.89948 0.25919 0.91579 0.24162 0.93906 0.23399 C 0.96215 0.22636 0.98507 0.22682 1.02691 0.22359 C 1.06875 0.22035 1.16267 0.21642 1.18993 0.21526 " pathEditMode="relative" rAng="0" ptsTypes="aaaaaA">
                                      <p:cBhvr>
                                        <p:cTn id="77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10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60116E-6 C -0.08837 -0.03792 -0.17674 -0.07584 -0.22378 -0.07607 C -0.27083 -0.0763 -0.26875 -0.04 -0.28246 -0.00208 C -0.29618 0.03584 -0.29983 0.10821 -0.30625 0.15214 C -0.31267 0.19607 -0.3092 0.24879 -0.32066 0.2622 C -0.33212 0.27561 -0.35885 0.25688 -0.37465 0.2326 C -0.39045 0.20833 -0.3967 0.15191 -0.4158 0.1163 C -0.4349 0.0807 -0.46458 0.04439 -0.48889 0.01896 C -0.51319 -0.00647 -0.53802 -0.03029 -0.56181 -0.03584 C -0.58559 -0.04139 -0.62014 -0.03445 -0.63177 -0.0148 C -0.6434 0.00486 -0.63385 0.04301 -0.63177 0.08254 C -0.62969 0.12208 -0.62378 0.19098 -0.6191 0.22197 C -0.61441 0.25295 -0.5934 0.25781 -0.60312 0.26844 C -0.61285 0.27908 -0.65851 0.29526 -0.67778 0.28532 C -0.69705 0.27538 -0.70035 0.24347 -0.7191 0.20925 C -0.73785 0.1748 -0.76753 0.11954 -0.79045 0.08046 C -0.81337 0.04139 -0.83785 -0.01595 -0.85712 -0.02543 C -0.87639 -0.03491 -0.89514 -0.01295 -0.90625 0.02335 C -0.91736 0.05965 -0.92031 0.1452 -0.92378 0.19237 C -0.92726 0.23954 -0.92621 0.28694 -0.92691 0.30659 " pathEditMode="relative" rAng="0" ptsTypes="aaaaaaaaaaaaaaaaaaaA">
                                      <p:cBhvr>
                                        <p:cTn id="80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2691 0.3066 L -1.26562 0.00255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2.25434E-6 C 0.04497 -0.04832 0.09011 -0.09664 0.13803 -0.12277 C 0.18594 -0.1489 0.24271 -0.17086 0.28733 -0.15653 C 0.33195 -0.14219 0.37744 -0.04809 0.40626 -0.03607 C 0.43507 -0.02404 0.43455 -0.05086 0.46025 -0.08462 C 0.48594 -0.11838 0.52344 -0.21271 0.56025 -0.23884 C 0.59705 -0.26497 0.64323 -0.25341 0.68091 -0.24115 C 0.71858 -0.2289 0.76702 -0.19514 0.78577 -0.16485 C 0.80452 -0.13456 0.80938 -0.08347 0.79358 -0.05919 C 0.77778 -0.03491 0.71563 -0.03953 0.69046 -0.01919 C 0.66528 0.00116 0.67466 0.0333 0.64289 0.06336 C 0.61112 0.09341 0.52362 0.14127 0.50001 0.1607 C 0.47639 0.18012 0.50139 0.17688 0.50157 0.17966 " pathEditMode="relative" rAng="0" ptsTypes="aaaaaaaaaaaaA">
                                      <p:cBhvr>
                                        <p:cTn id="86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097 0.18127 C 0.51632 0.15399 0.49184 0.12694 0.48334 0.08439 C 0.47466 0.04185 0.48976 -0.03838 0.48959 -0.07376 C 0.48941 -0.10913 0.48993 -0.10705 0.48177 -0.12717 C 0.47344 -0.14728 0.46389 -0.17734 0.44011 -0.19445 C 0.41632 -0.21156 0.36233 -0.23353 0.33924 -0.23006 C 0.31615 -0.22636 0.31615 -0.20855 0.30104 -0.17272 C 0.28577 -0.13665 0.25781 -0.05549 0.24809 -0.01457 C 0.23854 0.02659 0.24531 0.04578 0.24323 0.07468 C 0.24115 0.10335 0.23663 0.13179 0.23542 0.15769 C 0.2342 0.18382 0.23542 0.21873 0.23542 0.23098 " pathEditMode="relative" rAng="0" ptsTypes="aaaaaaaaaaA">
                                      <p:cBhvr>
                                        <p:cTn id="89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47" y="-18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850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42 0.23098 C 0.2533 0.18797 0.27153 0.14497 0.28872 0.09988 C 0.30573 0.05526 0.31216 0.00277 0.33889 -0.03885 C 0.36545 -0.08024 0.41233 -0.13318 0.44844 -0.14891 C 0.48507 -0.16486 0.52396 -0.13318 0.55695 -0.13411 C 0.59011 -0.13526 0.61858 -0.14474 0.64775 -0.15469 C 0.67691 -0.16486 0.71129 -0.20278 0.73247 -0.19584 C 0.75417 -0.18868 0.77188 -0.16 0.77656 -0.11145 C 0.78143 -0.06336 0.78125 0.05618 0.76268 0.09433 C 0.74393 0.13248 0.69566 0.12254 0.66528 0.11838 C 0.63455 0.11445 0.59479 0.09433 0.58056 0.06982 C 0.56597 0.04531 0.57587 0.003 0.57743 -0.02729 C 0.579 -0.05804 0.58542 -0.09318 0.58959 -0.11353 C 0.59462 -0.13411 0.58334 -0.13827 0.60556 -0.15099 C 0.62778 -0.1637 0.68698 -0.19029 0.72327 -0.19006 C 0.75938 -0.19006 0.80139 -0.17642 0.82379 -0.14891 C 0.84618 -0.12185 0.84827 -0.06359 0.85834 -0.02544 C 0.86858 0.01248 0.87275 0.04994 0.88507 0.07953 C 0.8974 0.10843 0.92917 0.12115 0.93212 0.15052 C 0.93507 0.17988 0.91684 0.23005 0.90226 0.25549 C 0.88768 0.28092 0.85382 0.29479 0.84427 0.30427 " pathEditMode="relative" rAng="0" ptsTypes="aaaaaaaaaaaaaaaaaaaaA">
                                      <p:cBhvr>
                                        <p:cTn id="92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3" y="-18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35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428 0.30428 C 0.84341 0.18451 0.84271 0.06474 0.84428 -0.01272 C 0.84584 -0.09017 0.83976 -0.12717 0.85382 -0.16069 C 0.86789 -0.19422 0.88108 -0.22058 0.92848 -0.21364 C 0.97587 -0.2067 1.07969 -0.14173 1.13785 -0.11838 C 1.19601 -0.09503 1.23681 -0.08462 1.27761 -0.07399 " pathEditMode="relative" ptsTypes="aaaaaA">
                                      <p:cBhvr>
                                        <p:cTn id="95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8500"/>
                            </p:stCondLst>
                            <p:childTnLst>
                              <p:par>
                                <p:cTn id="97" presetID="35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0500"/>
                            </p:stCondLst>
                            <p:childTnLst>
                              <p:par>
                                <p:cTn id="100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91500"/>
                            </p:stCondLst>
                            <p:childTnLst>
                              <p:par>
                                <p:cTn id="10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4500"/>
                            </p:stCondLst>
                            <p:childTnLst>
                              <p:par>
                                <p:cTn id="10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3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97500"/>
                            </p:stCondLst>
                            <p:childTnLst>
                              <p:par>
                                <p:cTn id="11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3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decel="100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500"/>
                            </p:stCondLst>
                            <p:childTnLst>
                              <p:par>
                                <p:cTn id="122" presetID="0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58 -0.3459 L 0.35052 -0.33526 " pathEditMode="relative" rAng="0" ptsTypes="AA">
                                      <p:cBhvr>
                                        <p:cTn id="123" dur="3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3500"/>
                            </p:stCondLst>
                            <p:childTnLst>
                              <p:par>
                                <p:cTn id="125" presetID="0" presetClass="path" presetSubtype="0" accel="50000" decel="5000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052 -0.34589 C 0.25243 -0.3563 0.15468 -0.36647 0.10868 -0.36948 C 0.06284 -0.37202 0.0868 -0.37456 0.07378 -0.36277 C 0.06076 -0.35075 0.03906 -0.32878 0.03021 -0.29711 C 0.02135 -0.26566 0.02048 -0.21248 0.01996 -0.17225 C 0.01979 -0.13248 0.02621 -0.08115 0.02708 -0.05826 C 0.0283 -0.03468 0.02708 -0.03838 0.02708 -0.03468 " pathEditMode="relative" rAng="0" ptsTypes="aaaaaaA">
                                      <p:cBhvr>
                                        <p:cTn id="126" dur="3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14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6500"/>
                            </p:stCondLst>
                            <p:childTnLst>
                              <p:par>
                                <p:cTn id="128" presetID="55" presetClass="exit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3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3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0"/>
                </p:tgtEl>
              </p:cMediaNode>
            </p:audio>
          </p:childTnLst>
        </p:cTn>
      </p:par>
    </p:tnLst>
    <p:bldLst>
      <p:bldP spid="3087" grpId="0" animBg="1"/>
      <p:bldP spid="3087" grpId="1" animBg="1"/>
      <p:bldP spid="3087" grpId="2" animBg="1"/>
      <p:bldP spid="3087" grpId="3" animBg="1"/>
      <p:bldP spid="3087" grpId="4" animBg="1"/>
      <p:bldP spid="3087" grpId="5" animBg="1"/>
      <p:bldP spid="3087" grpId="6" animBg="1"/>
      <p:bldP spid="3087" grpId="7" animBg="1"/>
      <p:bldP spid="3087" grpId="8" animBg="1"/>
      <p:bldP spid="3087" grpId="9" animBg="1"/>
      <p:bldP spid="3087" grpId="10" animBg="1"/>
      <p:bldP spid="3087" grpId="11" animBg="1"/>
      <p:bldP spid="3087" grpId="1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Содержимое 3" descr="1320940466_913328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56450"/>
          </a:xfrm>
        </p:spPr>
      </p:pic>
      <p:pic>
        <p:nvPicPr>
          <p:cNvPr id="3076" name="Рисунок 5" descr="607815457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845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6" descr="Babocka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4625975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539750" y="3284538"/>
            <a:ext cx="792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97105"/>
            <a:ext cx="8064896" cy="212365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ston" pitchFamily="66" charset="0"/>
                <a:cs typeface="Arial" charset="0"/>
              </a:rPr>
              <a:t>          </a:t>
            </a:r>
          </a:p>
          <a:p>
            <a:pPr>
              <a:defRPr/>
            </a:pPr>
            <a:r>
              <a:rPr lang="ru-RU" sz="6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ston" pitchFamily="66" charset="0"/>
                <a:cs typeface="Arial" charset="0"/>
              </a:rPr>
              <a:t>Спасибо за внимание</a:t>
            </a:r>
            <a:endParaRPr lang="ru-RU" sz="6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ston" pitchFamily="66" charset="0"/>
              <a:cs typeface="Arial" charset="0"/>
            </a:endParaRP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>
            <a:off x="684213" y="4941888"/>
            <a:ext cx="935037" cy="7905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2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190</Words>
  <Application>Microsoft Office PowerPoint</Application>
  <PresentationFormat>Экран (4:3)</PresentationFormat>
  <Paragraphs>41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Тема Office</vt:lpstr>
      <vt:lpstr>1_Тема Office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23</cp:revision>
  <dcterms:created xsi:type="dcterms:W3CDTF">2012-04-16T09:27:59Z</dcterms:created>
  <dcterms:modified xsi:type="dcterms:W3CDTF">2012-04-18T07:30:08Z</dcterms:modified>
</cp:coreProperties>
</file>