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2D3DE"/>
    <a:srgbClr val="91D6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17" autoAdjust="0"/>
  </p:normalViewPr>
  <p:slideViewPr>
    <p:cSldViewPr>
      <p:cViewPr varScale="1">
        <p:scale>
          <a:sx n="87" d="100"/>
          <a:sy n="87" d="100"/>
        </p:scale>
        <p:origin x="-5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A8D7-3A72-485B-BC04-0BA43BCF89D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6A0D-4030-4F36-B98F-25D3F0AC3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A8D7-3A72-485B-BC04-0BA43BCF89D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6A0D-4030-4F36-B98F-25D3F0AC3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A8D7-3A72-485B-BC04-0BA43BCF89D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6A0D-4030-4F36-B98F-25D3F0AC3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A8D7-3A72-485B-BC04-0BA43BCF89D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6A0D-4030-4F36-B98F-25D3F0AC3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A8D7-3A72-485B-BC04-0BA43BCF89D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6A0D-4030-4F36-B98F-25D3F0AC3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A8D7-3A72-485B-BC04-0BA43BCF89D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6A0D-4030-4F36-B98F-25D3F0AC3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A8D7-3A72-485B-BC04-0BA43BCF89D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6A0D-4030-4F36-B98F-25D3F0AC3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A8D7-3A72-485B-BC04-0BA43BCF89D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6A0D-4030-4F36-B98F-25D3F0AC3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A8D7-3A72-485B-BC04-0BA43BCF89D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6A0D-4030-4F36-B98F-25D3F0AC3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A8D7-3A72-485B-BC04-0BA43BCF89D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6A0D-4030-4F36-B98F-25D3F0AC3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A8D7-3A72-485B-BC04-0BA43BCF89D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6A0D-4030-4F36-B98F-25D3F0AC3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9A8D7-3A72-485B-BC04-0BA43BCF89D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46A0D-4030-4F36-B98F-25D3F0AC3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jpeg"/><Relationship Id="rId7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0" Type="http://schemas.openxmlformats.org/officeDocument/2006/relationships/image" Target="../media/image16.jpeg"/><Relationship Id="rId4" Type="http://schemas.openxmlformats.org/officeDocument/2006/relationships/image" Target="../media/image23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2.jpeg"/><Relationship Id="rId7" Type="http://schemas.openxmlformats.org/officeDocument/2006/relationships/image" Target="../media/image33.jpeg"/><Relationship Id="rId12" Type="http://schemas.openxmlformats.org/officeDocument/2006/relationships/image" Target="../media/image3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5.jpeg"/><Relationship Id="rId5" Type="http://schemas.openxmlformats.org/officeDocument/2006/relationships/image" Target="../media/image31.jpeg"/><Relationship Id="rId10" Type="http://schemas.openxmlformats.org/officeDocument/2006/relationships/image" Target="../media/image34.jpeg"/><Relationship Id="rId4" Type="http://schemas.openxmlformats.org/officeDocument/2006/relationships/image" Target="../media/image11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3.jpeg"/><Relationship Id="rId7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4.jpe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4.jpeg"/><Relationship Id="rId7" Type="http://schemas.openxmlformats.org/officeDocument/2006/relationships/image" Target="../media/image4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" TargetMode="External"/><Relationship Id="rId2" Type="http://schemas.openxmlformats.org/officeDocument/2006/relationships/hyperlink" Target="http://www.yaplakal.com/forum2/st/75/topic35272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tkam.e-papa.ru/zagadki/3/2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429684" cy="635798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6600" b="1" dirty="0" smtClean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6600" b="1" dirty="0" smtClean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sz="66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ПРОФЕССИИ</a:t>
            </a:r>
            <a:endParaRPr lang="ru-RU" sz="6600" b="1" dirty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8" name="Picture 4" descr="http://www.energyfm.ru/vardata/modules/sessauth/photo/201105/130556417049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00504"/>
            <a:ext cx="1428760" cy="2139258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30" name="Picture 6" descr="http://www.otzyvy.by/upload/img/platniki/lode/ma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42918"/>
            <a:ext cx="2214578" cy="1542135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Picture 8" descr="http://ginda.users.photofile.ru/photo/ginda/3058935/xlarge/63807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000504"/>
            <a:ext cx="1479973" cy="2214578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4286256"/>
            <a:ext cx="571504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ru-RU" sz="28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СЕ ПРОФЕССИИ НУЖНЫ!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ru-RU" sz="28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СЕ ПРОФЕССИИ ВАЖНЫ!</a:t>
            </a:r>
          </a:p>
        </p:txBody>
      </p:sp>
      <p:pic>
        <p:nvPicPr>
          <p:cNvPr id="12" name="Picture 2" descr="http://er68.ru/?nimg=1925.800x800&amp;img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714356"/>
            <a:ext cx="2144479" cy="142876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 НУЖНО ДЛЯ РАБОТЫ?</a:t>
            </a:r>
            <a:endParaRPr lang="ru-RU" b="1" dirty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6" descr="http://www.allmoldova.com/uimg/Marius/Marius15010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571612"/>
            <a:ext cx="1868055" cy="299681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929058" y="4786322"/>
            <a:ext cx="140455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ПОВАР</a:t>
            </a:r>
            <a:endParaRPr lang="ru-RU" sz="2800" b="1" dirty="0">
              <a:ln w="952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img-fotki.yandex.ru/get/4402/kadjo.19/0_4296f_fcdd92a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643182"/>
            <a:ext cx="1000132" cy="75009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28" name="Picture 4" descr="http://permknife.ascont.ru/users/602/photos/editor/takamu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736"/>
            <a:ext cx="1071570" cy="669731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30" name="Picture 6" descr="http://im4-tub-ru.yandex.net/i?id=422102515-5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1357298"/>
            <a:ext cx="857256" cy="857256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32" name="Picture 8" descr="http://www.abv.com.ua/sites/default/files/products/2012/03/03/indesit_kn6e11a_w__en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4286256"/>
            <a:ext cx="1000132" cy="1000132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2" name="Содержимое 3" descr="врач9.jpg"/>
          <p:cNvPicPr>
            <a:picLocks noGrp="1" noChangeAspect="1"/>
          </p:cNvPicPr>
          <p:nvPr>
            <p:ph idx="1"/>
          </p:nvPr>
        </p:nvPicPr>
        <p:blipFill>
          <a:blip r:embed="rId7" cstate="screen"/>
          <a:stretch>
            <a:fillRect/>
          </a:stretch>
        </p:blipFill>
        <p:spPr>
          <a:xfrm>
            <a:off x="785786" y="5357826"/>
            <a:ext cx="965922" cy="608531"/>
          </a:xfrm>
          <a:prstGeom prst="round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3" name="Содержимое 3" descr="сад7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72396" y="2857496"/>
            <a:ext cx="1064417" cy="679098"/>
          </a:xfrm>
          <a:prstGeom prst="roundRect">
            <a:avLst/>
          </a:prstGeom>
          <a:ln w="19050">
            <a:noFill/>
          </a:ln>
        </p:spPr>
      </p:pic>
      <p:pic>
        <p:nvPicPr>
          <p:cNvPr id="14" name="Рисунок 13" descr="порт8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71472" y="4000504"/>
            <a:ext cx="785818" cy="594078"/>
          </a:xfrm>
          <a:prstGeom prst="round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34" name="Picture 10" descr="http://im2-tub-ru.yandex.net/i?id=280833436-14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5286388"/>
            <a:ext cx="1000122" cy="1000122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36" name="Picture 12" descr="http://www.klenmarket.ru/upload/shop_3/5/3/0/item_5303/shop_items_catalog_image530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43174" y="5500702"/>
            <a:ext cx="785818" cy="78581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642910" y="2143116"/>
            <a:ext cx="814647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НОЖ</a:t>
            </a:r>
            <a:endParaRPr lang="ru-RU" sz="20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3429000"/>
            <a:ext cx="1595309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КАСТРЮЛЯ</a:t>
            </a:r>
            <a:endParaRPr lang="ru-RU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4643446"/>
            <a:ext cx="1576072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НОЖНИЦЫ</a:t>
            </a:r>
            <a:endParaRPr lang="ru-RU" sz="20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48" y="6072206"/>
            <a:ext cx="1119217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ШПРИЦ</a:t>
            </a:r>
            <a:endParaRPr lang="ru-RU" sz="20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28860" y="6357958"/>
            <a:ext cx="148309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ПОЛОВНИК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58016" y="2214554"/>
            <a:ext cx="1867819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СКОВОРОДА</a:t>
            </a:r>
            <a:endParaRPr lang="ru-RU" sz="20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86710" y="3571876"/>
            <a:ext cx="1019831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ЛЕЙКА</a:t>
            </a:r>
            <a:endParaRPr lang="ru-RU" sz="20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29586" y="5357826"/>
            <a:ext cx="1010213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ПЛИТА</a:t>
            </a:r>
            <a:endParaRPr lang="ru-RU" sz="20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43702" y="6286520"/>
            <a:ext cx="885179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ВЕСЫ</a:t>
            </a:r>
            <a:endParaRPr lang="ru-RU" sz="20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27 0.00138 C 0.05382 -0.00162 0.04966 0.00046 0.05886 -0.00232 C 0.06007 -0.00301 0.06233 -0.00371 0.06233 -0.0044 C 0.06737 -0.00718 0.07848 -0.00926 0.08612 -0.01135 C 0.10018 -0.01482 0.11389 -0.0176 0.12917 -0.02037 C 0.13056 -0.02037 0.13143 -0.02107 0.13282 -0.02107 C 0.14132 -0.02246 0.15053 -0.02385 0.15921 -0.02454 C 0.17518 -0.02732 0.19289 -0.02732 0.20938 -0.02871 C 0.21546 -0.0301 0.21164 -0.0294 0.22136 -0.0294 " pathEditMode="fixed" rAng="0" ptsTypes="ffffffffA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1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7 0.01134 L 0.21979 -0.03056 " pathEditMode="fixed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1 0.02847 L 0.21737 0.0074 " pathEditMode="fixed" rAng="0" ptsTypes="AA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05 0.00231 L 0.1927 -0.00811 " pathEditMode="fixed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 -0.05463 L 0.03403 -0.13866 " pathEditMode="fixed" rAng="0" ptsTypes="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4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01163 -0.15996 " pathEditMode="fixed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12378 -0.11273 " pathEditMode="fixed" rAng="0" ptsTypes="AA">
                                      <p:cBhvr>
                                        <p:cTn id="3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0174 -0.0993 " pathEditMode="fixed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0486 L -0.25659 -0.15602 " pathEditMode="fixed" rAng="0" ptsTypes="AA">
                                      <p:cBhvr>
                                        <p:cTn id="4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7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C -0.00556 -0.00209 -0.01094 -0.00371 -0.01615 -0.00602 C -0.02309 -0.01227 -0.01858 -0.00926 -0.029 -0.01412 L -0.029 -0.01389 C -0.03195 -0.01644 -0.03785 -0.02176 -0.03785 -0.02153 C -0.04237 -0.03148 -0.04966 -0.04306 -0.0566 -0.04931 C -0.06615 -0.07107 -0.05174 -0.04074 -0.06372 -0.05926 C -0.06737 -0.06482 -0.07049 -0.07107 -0.07379 -0.07686 C -0.07917 -0.08611 -0.08004 -0.09283 -0.08681 -0.09838 C -0.09115 -0.11551 -0.10139 -0.13056 -0.10868 -0.14584 C -0.11337 -0.15579 -0.11702 -0.1669 -0.12431 -0.17338 C -0.12778 -0.18033 -0.13386 -0.18866 -0.13889 -0.19306 C -0.14237 -0.20023 -0.1474 -0.20811 -0.15313 -0.21065 C -0.15365 -0.21273 -0.1533 -0.21551 -0.15469 -0.21667 C -0.15712 -0.21922 -0.16337 -0.22084 -0.16337 -0.22061 C -0.16441 -0.22269 -0.16511 -0.225 -0.16615 -0.22639 C -0.16754 -0.22755 -0.17032 -0.22824 -0.17032 -0.22801 " pathEditMode="relative" rAng="0" ptsTypes="ffFfffffffffffff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C -0.00799 0.00278 -0.0151 0.00671 -0.02257 0.01111 C -0.02743 0.01389 -0.03351 0.01342 -0.03802 0.01736 C -0.03924 0.01852 -0.04028 0.0199 -0.04167 0.0206 C -0.04757 0.02407 -0.05382 0.02662 -0.05955 0.03009 C -0.06302 0.03217 -0.06701 0.0324 -0.07014 0.03495 C -0.07778 0.0412 -0.08542 0.04421 -0.09392 0.04745 C -0.10417 0.05139 -0.11319 0.05648 -0.12379 0.05856 C -0.13524 0.06389 -0.14774 0.0662 -0.15955 0.06967 C -0.15469 0.07176 -0.15712 0.07129 -0.15226 0.07129 " pathEditMode="fixed" ptsTypes="fffffffffA">
                                      <p:cBhvr>
                                        <p:cTn id="5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0.02199 C -0.01788 0.02315 -0.01805 0.02593 -0.02222 0.02732 C -0.02326 0.02824 -0.02413 0.02963 -0.02534 0.03033 C -0.02639 0.03102 -0.02777 0.03079 -0.02847 0.03148 C -0.03489 0.03658 -0.02639 0.03334 -0.03402 0.03565 C -0.03559 0.03797 -0.0427 0.04375 -0.04566 0.04514 C -0.04878 0.04653 -0.05243 0.04653 -0.0552 0.04838 C -0.06458 0.05417 -0.07847 0.05718 -0.08923 0.0588 C -0.0993 0.06204 -0.11093 0.06158 -0.12135 0.06297 C -0.12239 0.06343 -0.12326 0.06389 -0.1243 0.06412 C -0.12569 0.06436 -0.12864 0.06505 -0.12864 0.06528 " pathEditMode="fixed" rAng="0" ptsTypes="ffffffffff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7" grpId="0"/>
      <p:bldP spid="18" grpId="0"/>
      <p:bldP spid="21" grpId="0"/>
      <p:bldP spid="22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 НУЖНО ДЛЯ РАБОТЫ?</a:t>
            </a:r>
            <a:endParaRPr lang="ru-RU" b="1" dirty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8" descr="http://modadonna.ru/wp-content/uploads/2012/03/%D0%90%D0%BB%D0%BB%D0%B5%D1%80%D0%B3%D0%B8%D1%87%D0%B5%D1%81%D0%BA%D0%B8%D0%B9-%D1%80%D0%B8%D0%BD%D0%B8%D1%82.-%D0%A4%D0%BE%D1%82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1571613"/>
            <a:ext cx="2428891" cy="1801624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Picture 10" descr="http://www.intex-press.by/get_img?ImageId=10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7028" y="1571613"/>
            <a:ext cx="2382557" cy="178595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857884" y="3429000"/>
            <a:ext cx="185980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ПРОДАВЕЦ</a:t>
            </a:r>
            <a:endParaRPr lang="ru-RU" sz="2400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10" descr="http://im2-tub-ru.yandex.net/i?id=280833436-1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143512"/>
            <a:ext cx="928694" cy="928694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2" name="Содержимое 3" descr="врач6.jpe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tretch>
            <a:fillRect/>
          </a:stretch>
        </p:blipFill>
        <p:spPr>
          <a:xfrm>
            <a:off x="3571868" y="5429264"/>
            <a:ext cx="772042" cy="956512"/>
          </a:xfrm>
          <a:prstGeom prst="ellips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3" name="Рисунок 12" descr="прод1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215206" y="5643578"/>
            <a:ext cx="928694" cy="773911"/>
          </a:xfrm>
          <a:prstGeom prst="ellips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28" name="Picture 4" descr="http://im3-tub-ru.yandex.net/i?id=241011723-65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5286388"/>
            <a:ext cx="1052504" cy="71436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30" name="Picture 6" descr="http://im8-tub-ru.yandex.net/i?id=194466958-55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2462" y="4714884"/>
            <a:ext cx="928694" cy="585311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1785918" y="3429000"/>
            <a:ext cx="95250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ВРАЧ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2" name="Picture 8" descr="http://im8-tub-ru.yandex.net/i?id=67271665-40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28" y="5286388"/>
            <a:ext cx="869639" cy="741169"/>
          </a:xfrm>
          <a:prstGeom prst="ellipse">
            <a:avLst/>
          </a:pr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" name="Picture 2" descr="http://img-fotki.yandex.ru/get/4402/kadjo.19/0_4296f_fcdd92ae_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4929198"/>
            <a:ext cx="1000132" cy="75009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0" y="5715016"/>
            <a:ext cx="145424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КАСТРЮЛЯ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00166" y="6000768"/>
            <a:ext cx="72808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БИНТ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00298" y="6072206"/>
            <a:ext cx="63671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ФЕН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" name="Содержимое 3" descr="парик6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428860" y="5214950"/>
            <a:ext cx="857256" cy="811536"/>
          </a:xfrm>
          <a:prstGeom prst="ellips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5" name="Прямоугольник 24"/>
          <p:cNvSpPr/>
          <p:nvPr/>
        </p:nvSpPr>
        <p:spPr>
          <a:xfrm>
            <a:off x="3214678" y="6357958"/>
            <a:ext cx="176426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ФОНЕНДОСКОП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6314" y="6072206"/>
            <a:ext cx="81464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ВЕСЫ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15008" y="6000768"/>
            <a:ext cx="126188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ТАБЛЕТКИ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15206" y="6357958"/>
            <a:ext cx="102944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КАССА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057181" y="5265962"/>
            <a:ext cx="102624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ШПРИЦ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162 L -0.12847 -0.2652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-0.12899 -0.2759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1042 L -0.24774 -0.24583 " pathEditMode="fixed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12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25504 -0.254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6 -0.02014 L -0.48872 -0.20903 " pathEditMode="fixed" ptsTypes="AA">
                                      <p:cBhvr>
                                        <p:cTn id="4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1 -0.0007 L -0.48628 -0.2041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37535 -0.22523 " pathEditMode="fixed" rAng="0" ptsTypes="AA">
                                      <p:cBhvr>
                                        <p:cTn id="5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1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4 -0.01597 L -0.34895 -0.22592 " pathEditMode="fixed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92593E-6 L 0.11024 -0.17847 " pathEditMode="relative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0.00162 L 0.09132 -0.1900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3287 L 0.02239 -0.2428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10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00903 -0.24398 " pathEditMode="fixed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7" grpId="0"/>
      <p:bldP spid="22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рик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357166"/>
            <a:ext cx="2068725" cy="1500198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4" descr="http://img.board.com.ua/a/1043360283/wm/1-trebuyutsya-kamenschiki-i-shtukatur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57166"/>
            <a:ext cx="2236926" cy="153570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Picture 2" descr="http://ikar62.ru/upload/images/f4/f4f992063e97dc0278baea25db4382bethumb640x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6149" y="342211"/>
            <a:ext cx="2071702" cy="1553776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928662" y="1928802"/>
            <a:ext cx="1899879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ПАРИКМАХЕР</a:t>
            </a:r>
            <a:endParaRPr lang="ru-RU" sz="20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1928802"/>
            <a:ext cx="1486304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ВОДИТЕЛЬ</a:t>
            </a:r>
            <a:endParaRPr lang="ru-RU" sz="20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1928802"/>
            <a:ext cx="1592103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СТРОИТЕЛЬ</a:t>
            </a:r>
            <a:endParaRPr lang="ru-RU" sz="20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78" name="Picture 2" descr="http://im6-tub-ru.yandex.net/i?id=209292352-0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500570"/>
            <a:ext cx="947257" cy="928684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4580" name="Picture 4" descr="http://im7-tub-ru.yandex.net/i?id=105548460-50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4929198"/>
            <a:ext cx="1132530" cy="71982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4582" name="Picture 6" descr="http://im2-tub-ru.yandex.net/i?id=59246593-23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5339966"/>
            <a:ext cx="928694" cy="696521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3" name="Содержимое 3" descr="парик6.jpg"/>
          <p:cNvPicPr>
            <a:picLocks noGrp="1" noChangeAspect="1"/>
          </p:cNvPicPr>
          <p:nvPr>
            <p:ph idx="1"/>
          </p:nvPr>
        </p:nvPicPr>
        <p:blipFill>
          <a:blip r:embed="rId8" cstate="screen"/>
          <a:stretch>
            <a:fillRect/>
          </a:stretch>
        </p:blipFill>
        <p:spPr>
          <a:xfrm>
            <a:off x="4714876" y="5286388"/>
            <a:ext cx="857256" cy="791313"/>
          </a:xfrm>
          <a:prstGeom prst="round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4" name="Рисунок 13" descr="порт8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5400000">
            <a:off x="6908665" y="5307177"/>
            <a:ext cx="755957" cy="714380"/>
          </a:xfrm>
          <a:prstGeom prst="round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4584" name="Picture 8" descr="http://im0-tub-ru.yandex.net/i?id=170165956-61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5750727" y="5322107"/>
            <a:ext cx="785817" cy="714380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4586" name="Picture 10" descr="http://im2-tub-ru.yandex.net/i?id=502363920-38-72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868" y="5286388"/>
            <a:ext cx="890582" cy="785808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4588" name="Picture 12" descr="http://im8-tub-ru.yandex.net/i?id=129903443-32-72&amp;n=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28860" y="5286388"/>
            <a:ext cx="857256" cy="784076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214282" y="5500702"/>
            <a:ext cx="753732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РУЛЬ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85852" y="6143644"/>
            <a:ext cx="83227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ПИЛА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3108" y="6143644"/>
            <a:ext cx="142218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РАСЧЁСКА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6143644"/>
            <a:ext cx="137409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МОЛОТОК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6314" y="6143644"/>
            <a:ext cx="63671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ФЕН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43570" y="6143644"/>
            <a:ext cx="95571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ТОПОР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43702" y="6143644"/>
            <a:ext cx="1436612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НОЖНИЦЫ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36635" y="5643578"/>
            <a:ext cx="127470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МАШИНА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8 -0.04445 L -0.24566 -0.44352 " pathEditMode="fixed" rAng="0" ptsTypes="AA">
                                      <p:cBhvr>
                                        <p:cTn id="32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2 -0.14977 L -0.23732 -0.44375 " pathEditMode="fixed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6962 -0.37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35278 -0.3879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49375 -0.3048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5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48038 -0.325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89 -0.00555 L 0.37483 -0.3182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-1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6 4.81481E-6 L 0.35903 -0.33936 " pathEditMode="fixed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6 -0.05602 L -0.34879 -0.36041 " pathEditMode="fixed" rAng="0" ptsTypes="AA">
                                      <p:cBhvr>
                                        <p:cTn id="5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15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02431 L -0.34774 -0.3708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-0.025 L 0.51337 -0.43449 " pathEditMode="fixed" rAng="0" ptsTypes="AA">
                                      <p:cBhvr>
                                        <p:cTn id="62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20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50695 -0.45903 " pathEditMode="fixed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-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4 -0.05509 L 0.36805 -0.4016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7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35695 -0.422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5532 L 0.2533 -0.4018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17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25573 -0.4122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r68.ru/?nimg=1925.800x800&amp;img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1892236" cy="1260703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6" descr="http://www.oreninform.ru/upload/iblock/915/3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642918"/>
            <a:ext cx="2035983" cy="1357322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Picture 8" descr="http://ginda.users.photofile.ru/photo/ginda/3058935/xlarge/63807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1901" y="428604"/>
            <a:ext cx="1500198" cy="2141474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5604" name="Picture 4" descr="http://im5-tub-ru.yandex.net/i?id=116826257-5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85720" y="5000636"/>
            <a:ext cx="853922" cy="895723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5606" name="Picture 6" descr="http://im3-tub-ru.yandex.net/i?id=93324219-41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5000636"/>
            <a:ext cx="1000132" cy="857256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5608" name="Picture 8" descr="http://wiki.iteach.ru/images/2/2f/69329207_1295188080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5072074"/>
            <a:ext cx="928694" cy="834107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5610" name="Picture 10" descr="http://im0-tub-ru.yandex.net/i?id=3170234-66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2876061" y="4910627"/>
            <a:ext cx="891547" cy="1071570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5612" name="Picture 12" descr="http://im5-tub-ru.yandex.net/i?id=121973512-31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6" y="5000636"/>
            <a:ext cx="857256" cy="899219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5614" name="Picture 14" descr="http://im4-tub-ru.yandex.net/i?id=402861960-66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64" y="5000636"/>
            <a:ext cx="857256" cy="857256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5616" name="Picture 16" descr="http://im7-tub-ru.yandex.net/i?id=87957253-26-72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28" y="5000636"/>
            <a:ext cx="1071570" cy="875116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785786" y="1928802"/>
            <a:ext cx="114165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УЧИТЕЛЬ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29058" y="2643182"/>
            <a:ext cx="153599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ХУДОЖНИК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29454" y="2071678"/>
            <a:ext cx="127951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ДВОРНИК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5929330"/>
            <a:ext cx="108395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УКАЗКА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00166" y="5929330"/>
            <a:ext cx="94128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ВЕДРО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86050" y="5929330"/>
            <a:ext cx="110959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КРАСКИ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72396" y="5929330"/>
            <a:ext cx="134363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УЧЕБНИКИ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57686" y="5929330"/>
            <a:ext cx="673582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МЕЛ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72264" y="5929330"/>
            <a:ext cx="89800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ВЕНИК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3504" y="5929330"/>
            <a:ext cx="141256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КИСТОЧКА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-0.04537 C -0.01371 -0.18588 -0.02118 -0.32638 -0.02396 -0.3787 C -0.02673 -0.43101 -0.02344 -0.36319 -0.02274 -0.35972 " pathEditMode="fixed" rAng="0" ptsTypes="aaA">
                                      <p:cBhvr>
                                        <p:cTn id="32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9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158 -0.35996 " pathEditMode="fixed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7268 C 0.03455 -0.07893 0.03541 -0.08333 0.03819 -0.08865 C 0.0401 -0.09699 0.03854 -0.09189 0.04409 -0.10277 C 0.04496 -0.10439 0.04652 -0.10763 0.04652 -0.1074 C 0.04913 -0.11898 0.04531 -0.10555 0.05121 -0.11551 C 0.05208 -0.11689 0.05156 -0.11921 0.05243 -0.12037 C 0.05451 -0.12314 0.05955 -0.12662 0.05955 -0.12638 C 0.06041 -0.12824 0.06093 -0.13009 0.06198 -0.13148 C 0.06406 -0.13402 0.06909 -0.13773 0.06909 -0.1375 C 0.07326 -0.14606 0.07934 -0.14953 0.08576 -0.1537 C 0.1 -0.16296 0.11215 -0.16851 0.12864 -0.16944 C 0.14496 -0.17037 0.16111 -0.1706 0.17743 -0.17106 C 0.18923 -0.1706 0.21527 -0.17037 0.2309 -0.16782 C 0.24809 -0.16481 0.26458 -0.15879 0.28212 -0.15671 C 0.30937 -0.14629 0.33975 -0.14444 0.36788 -0.14259 C 0.38975 -0.14305 0.41146 -0.14282 0.43333 -0.14421 C 0.44062 -0.14467 0.4526 -0.15046 0.45955 -0.1537 C 0.47777 -0.1618 0.49114 -0.16736 0.50712 -0.18217 C 0.50989 -0.18773 0.51319 -0.19004 0.51666 -0.1949 C 0.51805 -0.20023 0.52031 -0.20393 0.52152 -0.20926 C 0.52222 -0.2125 0.52309 -0.21551 0.52378 -0.21875 C 0.52413 -0.22037 0.525 -0.22338 0.525 -0.22314 C 0.52534 -0.22708 0.52621 -0.23078 0.52621 -0.23449 C 0.52621 -0.2706 0.53455 -0.31018 0.52257 -0.34259 C 0.52135 -0.34606 0.51875 -0.34861 0.51788 -0.35208 C 0.51666 -0.35671 0.51684 -0.36296 0.51423 -0.36643 " pathEditMode="relative" rAng="0" ptsTypes="fffffffffffffffffffffffffA">
                                      <p:cBhvr>
                                        <p:cTn id="38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-14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C 0.00452 -0.00255 0.00573 -0.00672 0.00972 -0.01088 C 0.01389 -0.01991 0.01719 -0.03033 0.02344 -0.03635 C 0.03524 -0.06482 0.04774 -0.09167 0.06146 -0.11829 C 0.06945 -0.13334 0.07483 -0.15394 0.08386 -0.16713 C 0.08577 -0.17663 0.09028 -0.18542 0.09358 -0.19445 C 0.09531 -0.2 0.09965 -0.21065 0.09965 -0.21042 C 0.10313 -0.225 0.10729 -0.23288 0.11458 -0.24352 C 0.1184 -0.24931 0.11528 -0.24885 0.12066 -0.25255 C 0.1375 -0.26389 0.11823 -0.247 0.13542 -0.2632 C 0.13785 -0.26551 0.14288 -0.26713 0.14288 -0.26667 C 0.16215 -0.28681 0.19167 -0.28588 0.2132 -0.28681 C 0.25261 -0.28565 0.2908 -0.28033 0.33021 -0.27778 C 0.34167 -0.27848 0.3533 -0.27871 0.36476 -0.27963 C 0.3717 -0.28033 0.37778 -0.28519 0.38455 -0.28681 C 0.39636 -0.28959 0.40833 -0.29144 0.42014 -0.29422 C 0.42292 -0.29561 0.42518 -0.297 0.42761 -0.29792 C 0.42882 -0.29862 0.43125 -0.29954 0.43125 -0.29931 C 0.43542 -0.30348 0.43646 -0.30834 0.44115 -0.31065 C 0.44236 -0.3125 0.4434 -0.31459 0.44497 -0.31598 C 0.44601 -0.31713 0.44757 -0.3169 0.44844 -0.31783 C 0.4559 -0.32686 0.44601 -0.3213 0.45469 -0.325 C 0.45816 -0.33241 0.4632 -0.3382 0.4684 -0.34329 C 0.4717 -0.35857 0.46632 -0.34051 0.47309 -0.35047 C 0.48299 -0.36505 0.47344 -0.3595 0.48177 -0.3632 C 0.49393 -0.38102 0.49306 -0.37593 0.51285 -0.37593 " pathEditMode="relative" rAng="0" ptsTypes="fffffffffffffffffffffffff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1.11111E-6 C 0.00209 -0.00833 0.00574 -0.01597 0.00834 -0.02384 C 0.01355 -0.03935 0.0172 -0.05787 0.01911 -0.07453 C 0.02154 -0.09467 0.01928 -0.08194 0.02154 -0.10787 C 0.02345 -0.12893 0.02813 -0.15 0.03334 -0.1699 C 0.03577 -0.1794 0.03733 -0.19028 0.04167 -0.19838 C 0.04497 -0.21157 0.04792 -0.225 0.05122 -0.23819 C 0.05157 -0.23981 0.05331 -0.24606 0.05365 -0.24768 C 0.05435 -0.25139 0.05591 -0.25879 0.05591 -0.25879 " pathEditMode="relative" ptsTypes="ffffffffA">
                                      <p:cBhvr>
                                        <p:cTn id="44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C 0.0092 -0.01319 0.01788 -0.02639 0.02725 -0.03935 C 0.03802 -0.08472 0.03177 -0.13102 0.04444 -0.17639 C 0.04791 -0.20879 0.05173 -0.24074 0.05173 -0.27291 " pathEditMode="relative" rAng="0" ptsTypes="fff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3.33333E-6 C 0.0007 -0.0088 0.00157 -0.01713 0.00157 -0.0257 C 0.00157 -0.06297 0.00556 -0.09977 -0.00972 -0.12963 C -0.01319 -0.13611 -0.01597 -0.14723 -0.02118 -0.15 C -0.02448 -0.15348 -0.02708 -0.1544 -0.03073 -0.15625 C -0.03837 -0.16459 -0.04826 -0.16922 -0.05746 -0.17223 C -0.07951 -0.1713 -0.09774 -0.16829 -0.11857 -0.16436 C -0.1434 -0.15186 -0.16944 -0.17269 -0.19323 -0.17986 C -0.19843 -0.18148 -0.20104 -0.18565 -0.20573 -0.18773 C -0.21007 -0.1919 -0.21423 -0.19653 -0.21823 -0.20047 C -0.21892 -0.20209 -0.21927 -0.20417 -0.22031 -0.2051 C -0.22222 -0.20741 -0.22656 -0.21135 -0.22656 -0.21111 C -0.22725 -0.21297 -0.22778 -0.21505 -0.22882 -0.21621 C -0.23038 -0.21875 -0.23489 -0.22246 -0.23489 -0.22223 C -0.23524 -0.22408 -0.23524 -0.22616 -0.23611 -0.22732 C -0.23767 -0.2301 -0.24218 -0.23334 -0.24218 -0.23334 C -0.24253 -0.23496 -0.24253 -0.23704 -0.24323 -0.2382 C -0.24496 -0.24098 -0.2493 -0.24445 -0.2493 -0.24422 C -0.25521 -0.25811 -0.24739 -0.24213 -0.25468 -0.25093 C -0.25538 -0.25209 -0.25555 -0.2544 -0.25659 -0.25556 C -0.25729 -0.25625 -0.26406 -0.26297 -0.26597 -0.26482 C -0.26736 -0.26574 -0.26771 -0.26852 -0.26909 -0.26968 C -0.27118 -0.2713 -0.27343 -0.27107 -0.27534 -0.27292 C -0.2809 -0.27848 -0.28732 -0.28287 -0.29392 -0.28565 C -0.30121 -0.28889 -0.31684 -0.29028 -0.31684 -0.29005 C -0.3217 -0.29167 -0.31944 -0.29167 -0.32274 -0.29167 " pathEditMode="relative" rAng="0" ptsTypes="fffffffffffffffffffffffffA">
                                      <p:cBhvr>
                                        <p:cTn id="50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-14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7 -0.02385 L -0.32049 -0.3074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0.06366 L -0.0776 -0.2527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9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-0.00278 L -0.06893 -0.2548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-0.07107 L 0.12813 -0.35463 " pathEditMode="relative" ptsTypes="AA">
                                      <p:cBhvr>
                                        <p:cTn id="62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12587 -0.370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1 -0.04838 C -0.08211 -0.0544 -0.0868 -0.05995 -0.09184 -0.06481 C -0.09427 -0.06759 -0.09461 -0.06921 -0.09861 -0.07106 C -0.10121 -0.07616 -0.09774 -0.0706 -0.10312 -0.075 C -0.1125 -0.08217 -0.10364 -0.07754 -0.11111 -0.08125 C -0.1151 -0.08518 -0.12118 -0.0868 -0.12708 -0.08889 C -0.13975 -0.09329 -0.15104 -0.09954 -0.16493 -0.10185 C -0.17534 -0.10694 -0.18993 -0.10926 -0.20138 -0.11273 C -0.20816 -0.11481 -0.21458 -0.11782 -0.22083 -0.11991 C -0.22465 -0.12083 -0.22864 -0.12106 -0.23246 -0.12222 C -0.23993 -0.12361 -0.24652 -0.12569 -0.25434 -0.12685 C -0.27309 -0.13009 -0.29166 -0.13379 -0.31145 -0.13518 C -0.33402 -0.13912 -0.35607 -0.14167 -0.37986 -0.14213 C -0.39895 -0.1456 -0.42031 -0.14583 -0.44027 -0.14676 C -0.46961 -0.15324 -0.50069 -0.14884 -0.53038 -0.14537 C -0.53854 -0.14329 -0.54826 -0.14329 -0.55677 -0.14213 C -0.56614 -0.1412 -0.57482 -0.13958 -0.58437 -0.13842 C -0.60156 -0.13611 -0.61805 -0.13287 -0.63437 -0.12917 C -0.63819 -0.12824 -0.64097 -0.12685 -0.64479 -0.12592 C -0.65034 -0.12338 -0.65329 -0.11898 -0.65729 -0.11528 C -0.65972 -0.11018 -0.66441 -0.10949 -0.67083 -0.10648 C -0.67222 -0.10602 -0.67309 -0.10486 -0.67447 -0.1044 C -0.67916 -0.10231 -0.68611 -0.10023 -0.69166 -0.09907 C -0.6967 -0.09653 -0.70277 -0.0956 -0.70868 -0.09444 C -0.71111 -0.09375 -0.71336 -0.09329 -0.71545 -0.09282 C -0.71666 -0.09236 -0.71892 -0.09213 -0.71892 -0.0919 C -0.72256 -0.09213 -0.72881 -0.09213 -0.73281 -0.09352 C -0.73663 -0.09491 -0.73854 -0.09699 -0.74305 -0.09815 C -0.74375 -0.09907 -0.74409 -0.09977 -0.74513 -0.10046 C -0.74618 -0.10116 -0.74791 -0.10116 -0.74878 -0.10185 C -0.75034 -0.10324 -0.74982 -0.10509 -0.75104 -0.10648 C -0.7526 -0.10879 -0.75451 -0.11134 -0.75677 -0.11366 C -0.75902 -0.11898 -0.76197 -0.12454 -0.76475 -0.12986 C -0.76579 -0.13171 -0.76631 -0.13542 -0.76927 -0.1368 C -0.77187 -0.13796 -0.7776 -0.13842 -0.78038 -0.13842 " pathEditMode="fixed" rAng="0" ptsTypes="ffffffffffffffffffffffffffffffffffA">
                                      <p:cBhvr>
                                        <p:cTn id="68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" y="-5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6 L -0.77969 -0.13658 " pathEditMode="fixed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pb.russiaregionpress.ru/files/2010/03/04c4181a2ed26ae96b66104450926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480"/>
            <a:ext cx="2000264" cy="2833279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10" descr="http://www.beladmin.ru/upload/iblock/898/3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857232"/>
            <a:ext cx="2643206" cy="2037267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142976" y="3571876"/>
            <a:ext cx="2141933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ПОЛИЦЕЙСКИЙ</a:t>
            </a:r>
            <a:endParaRPr lang="ru-RU" sz="20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3143248"/>
            <a:ext cx="1742785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ПОЧТАЛЬОН</a:t>
            </a:r>
            <a:endParaRPr lang="ru-RU" sz="20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6" name="AutoShape 2" descr="http://im0-tub-ru.yandex.net/i?id=12834937-68-72&amp;n=21"/>
          <p:cNvSpPr>
            <a:spLocks noChangeAspect="1" noChangeArrowheads="1"/>
          </p:cNvSpPr>
          <p:nvPr/>
        </p:nvSpPr>
        <p:spPr bwMode="auto">
          <a:xfrm>
            <a:off x="155575" y="-685800"/>
            <a:ext cx="19050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im0-tub-ru.yandex.net/i?id=12834937-68-72&amp;n=21"/>
          <p:cNvSpPr>
            <a:spLocks noChangeAspect="1" noChangeArrowheads="1"/>
          </p:cNvSpPr>
          <p:nvPr/>
        </p:nvSpPr>
        <p:spPr bwMode="auto">
          <a:xfrm>
            <a:off x="155575" y="-685800"/>
            <a:ext cx="19050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im0-tub-ru.yandex.net/i?id=12834937-68-72&amp;n=21"/>
          <p:cNvSpPr>
            <a:spLocks noChangeAspect="1" noChangeArrowheads="1"/>
          </p:cNvSpPr>
          <p:nvPr/>
        </p:nvSpPr>
        <p:spPr bwMode="auto">
          <a:xfrm>
            <a:off x="155575" y="-685800"/>
            <a:ext cx="19050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im8-tub-ru.yandex.net/i?id=374276596-6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072074"/>
            <a:ext cx="1071570" cy="785818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34" name="Picture 10" descr="http://im3-tub-ru.yandex.net/i?id=279129103-6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5072074"/>
            <a:ext cx="935188" cy="785818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36" name="Picture 12" descr="http://im6-tub-ru.yandex.net/i?id=31913011-15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8201" y="5068658"/>
            <a:ext cx="928694" cy="785818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38" name="Picture 14" descr="http://im2-tub-ru.yandex.net/i?id=545539381-51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5072074"/>
            <a:ext cx="1214446" cy="785808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40" name="Picture 16" descr="http://im3-tub-ru.yandex.net/i?id=24524531-32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5072074"/>
            <a:ext cx="990118" cy="785808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42" name="Picture 18" descr="http://im8-tub-ru.yandex.net/i?id=242568763-29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5072074"/>
            <a:ext cx="928694" cy="785818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571472" y="5929330"/>
            <a:ext cx="1000131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ГАЗЕТЫ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85918" y="5929330"/>
            <a:ext cx="126989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СВИСТОК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21497" y="5940877"/>
            <a:ext cx="103425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СУМКА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5929330"/>
            <a:ext cx="176522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АВТОМОБИЛЬ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18502" y="5929330"/>
            <a:ext cx="80502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ЖЕЗЛ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44501" y="5929330"/>
            <a:ext cx="1214446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ПИСЬМА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2083 L 0.00452 -0.1706 " pathEditMode="fixed" rAng="0" ptsTypes="AA">
                                      <p:cBhvr>
                                        <p:cTn id="2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7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00104 -0.1708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3 -0.05532 L -0.15278 -0.307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12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15174 -0.3284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66909 -0.1807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-9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14 -0.01343 L -0.671 -0.19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48576 -0.233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11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27 -0.02385 L 0.47725 -0.244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7 0.01829 L 0.50747 -0.275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14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9 -0.05695 L 0.50556 -0.287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11892 -0.2231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-1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11563 -0.23403 " pathEditMode="fixed" rAng="0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21510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ОТГАДАЙ ЗАГАДКУ</a:t>
            </a:r>
          </a:p>
          <a:p>
            <a:pPr>
              <a:buNone/>
            </a:pPr>
            <a:endParaRPr lang="ru-RU" sz="2800" b="1" dirty="0" smtClean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>
              <a:buNone/>
            </a:pPr>
            <a:r>
              <a:rPr lang="ru-RU" sz="28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8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</a:t>
            </a:r>
            <a:r>
              <a:rPr lang="ru-RU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ru-RU" sz="22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СТАЁМ </a:t>
            </a:r>
            <a:r>
              <a:rPr lang="ru-RU" sz="22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МЫ ОЧЕНЬ РАНО </a:t>
            </a:r>
          </a:p>
          <a:p>
            <a:pPr>
              <a:buNone/>
            </a:pPr>
            <a:r>
              <a:rPr lang="ru-RU" sz="28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</a:t>
            </a:r>
            <a:r>
              <a:rPr lang="ru-RU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ru-RU" sz="22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ЕДЬ </a:t>
            </a:r>
            <a:r>
              <a:rPr lang="ru-RU" sz="22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НАША ЗАБОТА – </a:t>
            </a:r>
          </a:p>
          <a:p>
            <a:pPr>
              <a:buNone/>
            </a:pPr>
            <a:r>
              <a:rPr lang="ru-RU" sz="28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</a:t>
            </a:r>
            <a:r>
              <a:rPr lang="ru-RU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ru-RU" sz="22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СЕХ </a:t>
            </a:r>
            <a:r>
              <a:rPr lang="ru-RU" sz="22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ОТВОЗИТЬ</a:t>
            </a:r>
          </a:p>
          <a:p>
            <a:pPr>
              <a:buNone/>
            </a:pPr>
            <a:r>
              <a:rPr lang="ru-RU" sz="28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</a:t>
            </a:r>
            <a:r>
              <a:rPr lang="ru-RU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</a:t>
            </a:r>
            <a:r>
              <a:rPr lang="ru-RU" sz="22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О </a:t>
            </a:r>
            <a:r>
              <a:rPr lang="ru-RU" sz="22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УТРАМ НА РАБОТУ.</a:t>
            </a:r>
            <a:r>
              <a:rPr lang="ru-RU" sz="24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sz="24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</a:br>
            <a:endParaRPr lang="ru-RU" sz="2400" b="1" dirty="0" smtClean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7650" name="Picture 2" descr="http://im2-tub-ru.yandex.net/i?id=72087767-6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071678"/>
            <a:ext cx="3234713" cy="292293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86512" y="5143512"/>
            <a:ext cx="174759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ВОДИТЕЛЬ</a:t>
            </a:r>
            <a:endParaRPr lang="ru-RU" sz="24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7331" y="571480"/>
            <a:ext cx="592933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К</a:t>
            </a:r>
            <a:r>
              <a:rPr lang="ru-RU" sz="2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ТО В ДНИ БОЛЕЗНЕЙ ВСЕХ ПОЛЕЗНЕЙ? </a:t>
            </a:r>
            <a:br>
              <a:rPr lang="ru-RU" sz="2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И</a:t>
            </a:r>
            <a:r>
              <a:rPr lang="ru-RU" sz="2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ЛЕЧИТ НАС ОТ ВСЕХ БОЛЕЗНЕЙ?</a:t>
            </a:r>
            <a:endParaRPr lang="ru-RU" sz="22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Picture 4" descr="C:\Users\Helen\Desktop\схемы\профессии\2011-10-16_19533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6423" r="14233" b="15144"/>
          <a:stretch>
            <a:fillRect/>
          </a:stretch>
        </p:blipFill>
        <p:spPr bwMode="auto">
          <a:xfrm>
            <a:off x="3435878" y="1714488"/>
            <a:ext cx="2447372" cy="399332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4810" y="5715016"/>
            <a:ext cx="95250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ВРАЧ</a:t>
            </a:r>
            <a:endParaRPr lang="ru-RU" sz="24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714356"/>
            <a:ext cx="4572000" cy="255454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КАЖИ, КТО ТАК ВКУСНО 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Г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ОТОВИТ ЩИ КАПУСТНЫЕ,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АХУЧИЕ КОТЛЕТЫ,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АЛАТЫ, ВИНЕГРЕТЫ,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СЕ ЗАВТРАКИ, ОБЕДЫ?</a:t>
            </a:r>
            <a:endParaRPr lang="ru-RU" sz="24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http://900igr.net/datai/chelovek/Professii-5.files/0004-004-Pov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285860"/>
            <a:ext cx="2714644" cy="3988717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357950" y="5429264"/>
            <a:ext cx="123142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ПОВАР</a:t>
            </a:r>
            <a:endParaRPr lang="ru-RU" sz="24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714356"/>
            <a:ext cx="4572000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М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ЕБЕЛЬ, ХЛЕБ И ОГУРЦЫ</a:t>
            </a:r>
          </a:p>
          <a:p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РОДАЮТ НАМ …</a:t>
            </a:r>
            <a:endParaRPr lang="ru-RU" sz="24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0722" name="AutoShape 2" descr="http://www.vzapadnoi.ru/uploads_classified/1000/56/0_3748.jpg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http://www.vzapadnoi.ru/uploads_classified/1000/56/0_3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00240"/>
            <a:ext cx="4357718" cy="3268289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072198" y="3500438"/>
            <a:ext cx="196079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ПРОДАВЦЫ</a:t>
            </a:r>
            <a:endParaRPr lang="ru-RU" sz="24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4513" y="642918"/>
            <a:ext cx="521497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ИСЬМА В ДОМ ПРИНОСИТ ОН,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</a:br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Д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ОЛГОЖДАННЫЙ…</a:t>
            </a:r>
            <a:endParaRPr lang="ru-RU" sz="24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1746" name="Picture 2" descr="http://www.vokrug.tv/pic/product/f/d/e/b/medium_fdeba4feb6a994c53286a45a73cbf14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1857364"/>
            <a:ext cx="3857625" cy="422910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715140" y="3786190"/>
            <a:ext cx="2055371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ПОЧТАЛЬОН</a:t>
            </a:r>
            <a:endParaRPr lang="ru-RU" sz="24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Н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АЗОВИ,</a:t>
            </a:r>
            <a:r>
              <a:rPr lang="ru-RU" sz="54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КТО ЭТО?</a:t>
            </a:r>
            <a:endParaRPr lang="ru-RU" b="1" dirty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54" name="Picture 6" descr="http://www.allmoldova.com/uimg/Marius/Marius15010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9647" y="2030021"/>
            <a:ext cx="2072145" cy="3324219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56" name="Picture 8" descr="http://modadonna.ru/wp-content/uploads/2012/03/%D0%90%D0%BB%D0%BB%D0%B5%D1%80%D0%B3%D0%B8%D1%87%D0%B5%D1%81%D0%BA%D0%B8%D0%B9-%D1%80%D0%B8%D0%BD%D0%B8%D1%82.-%D0%A4%D0%BE%D1%82%D0%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714752"/>
            <a:ext cx="2779723" cy="2061853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58" name="Picture 10" descr="http://www.intex-press.by/get_img?ImageId=10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330" y="1649940"/>
            <a:ext cx="2998806" cy="2247886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923170" y="4153359"/>
            <a:ext cx="213712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ПРОДАВЕЦ</a:t>
            </a:r>
            <a:endParaRPr lang="ru-RU" sz="2800" b="1" dirty="0">
              <a:ln w="952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83799" y="5659932"/>
            <a:ext cx="140455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ПОВАР</a:t>
            </a:r>
            <a:endParaRPr lang="ru-RU" sz="2800" b="1" dirty="0">
              <a:ln w="952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68690" y="2950624"/>
            <a:ext cx="108074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ВРАЧ</a:t>
            </a:r>
            <a:endParaRPr lang="ru-RU" sz="2800" b="1" dirty="0">
              <a:ln w="952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785794"/>
            <a:ext cx="600079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Л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ЕСОВ СТРОИТЕЛЬНЫХ ОН ЖИТЕЛЬ,</a:t>
            </a:r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</a:br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ОЗВОДИТ НАМ ДОМА…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Picture 3" descr="C:\Users\Helen\Desktop\схемы\профессии\2011-10-16_1957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18478"/>
          <a:stretch>
            <a:fillRect/>
          </a:stretch>
        </p:blipFill>
        <p:spPr bwMode="auto">
          <a:xfrm>
            <a:off x="2643174" y="2143116"/>
            <a:ext cx="3857652" cy="37439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715140" y="3857628"/>
            <a:ext cx="187583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СТРОИТЕЛЬ</a:t>
            </a:r>
            <a:endParaRPr lang="ru-RU" sz="24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642918"/>
            <a:ext cx="4572000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ДОХНОВЕНИЯ ЗАЛОЖНИК,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У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МОЛЬБЕРТА НАШ …</a:t>
            </a:r>
            <a:endParaRPr lang="ru-RU" sz="24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2772" name="Picture 4" descr="http://e.eka-mama.ru/upload/forum/upload/89b/89b92eaa0790c66754c94919f37e48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000240"/>
            <a:ext cx="2714644" cy="4071966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357950" y="4000504"/>
            <a:ext cx="198804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ХУДОЖНИК</a:t>
            </a:r>
            <a:endParaRPr lang="ru-RU" sz="24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1571" y="642918"/>
            <a:ext cx="650085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К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ТО УЧИТ ДЕТИШЕК ЧИТАТЬ И ПИСАТЬ, </a:t>
            </a:r>
          </a:p>
          <a:p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РИРОДУ ЛЮБИТЬ, СТАРИКОВ УВАЖАТЬ?</a:t>
            </a:r>
            <a:endParaRPr lang="ru-RU" sz="24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5844" name="Picture 4" descr="http://wiki.iteach.ru/images/0/09/%D0%9F%D0%BF%D0%BF%D0%BF%D0%BF%D1%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857364"/>
            <a:ext cx="4572032" cy="33790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841672" y="5643578"/>
            <a:ext cx="146065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УЧИТЕЛЬ</a:t>
            </a:r>
            <a:endParaRPr lang="ru-RU" sz="24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0149" y="428604"/>
            <a:ext cx="6643702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Т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Ы УЧИШЬ БУКВЫ СКЛАДЫВАТЬ, СЧИТАТЬ,</a:t>
            </a:r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Ц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ВЕТЫ РАСТИТЬ И БАБОЧЕК ЛОВИТЬ,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Н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А ВСЁ СМОТРЕТЬ И ВСЁ ЗАПОМИНАТЬ, </a:t>
            </a:r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И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ВСЁ РОДНОЕ, </a:t>
            </a:r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Р</a:t>
            </a:r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ОДИНУ ЛЮБИТЬ.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4820" name="Picture 4" descr="http://gallery.forum-grad.ru/files/2/2/8/1/1/vospitatel-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643182"/>
            <a:ext cx="3430916" cy="35004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43636" y="4286256"/>
            <a:ext cx="231826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ВОСПИТАТЕЛЬ</a:t>
            </a:r>
            <a:endParaRPr lang="ru-RU" sz="2400" b="1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  <a:gradFill flip="none" rotWithShape="1">
            <a:gsLst>
              <a:gs pos="0">
                <a:srgbClr val="82D3DE">
                  <a:tint val="66000"/>
                  <a:satMod val="160000"/>
                </a:srgbClr>
              </a:gs>
              <a:gs pos="50000">
                <a:srgbClr val="82D3DE">
                  <a:tint val="44500"/>
                  <a:satMod val="160000"/>
                </a:srgbClr>
              </a:gs>
              <a:gs pos="100000">
                <a:srgbClr val="82D3DE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РЕЗЕНТАЦИЮ ПОДГОТОВИЛА:</a:t>
            </a:r>
          </a:p>
          <a:p>
            <a:pPr algn="ctr">
              <a:buNone/>
            </a:pPr>
            <a:endParaRPr lang="ru-RU" sz="2400" b="1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ГИРЕВА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ЮДМИЛА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АЛЕНТИНОВНА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ВОСПИТАТЕЛЬ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ИЖНЕВАРТОВСКОЙ СПЕЦИАЛЬНОЙ  (КОРРЕКЦИОННОЙ ШКОЛЫ)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ВИДА</a:t>
            </a:r>
          </a:p>
          <a:p>
            <a:pPr algn="ctr">
              <a:buNone/>
            </a:pPr>
            <a:endParaRPr lang="ru-RU" sz="18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ПРЕЗЕНТАЦИЯ ПРЕДНАЗНАЧЕНА ДЛЯ ДЕТЕЙ ДОШКОЛЬНОГО ВОЗРАСТА С НАРУШЕНИЕМ СЛУХА 4, 5 ГОДА ОБУЧЕНИЯ</a:t>
            </a:r>
          </a:p>
          <a:p>
            <a:pPr algn="ctr">
              <a:buNone/>
            </a:pPr>
            <a:endParaRPr lang="ru-RU" sz="1600" dirty="0" smtClean="0">
              <a:latin typeface="Century Gothic" pitchFamily="34" charset="0"/>
            </a:endParaRPr>
          </a:p>
          <a:p>
            <a:pPr algn="ctr">
              <a:buNone/>
            </a:pPr>
            <a:endParaRPr lang="ru-RU" sz="16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Использованы ресурсы интернета:</a:t>
            </a:r>
          </a:p>
          <a:p>
            <a:pPr>
              <a:buNone/>
            </a:pPr>
            <a:endParaRPr lang="ru-RU" sz="1600" u="sng" dirty="0" smtClean="0">
              <a:hlinkClick r:id="rId2"/>
            </a:endParaRPr>
          </a:p>
          <a:p>
            <a:pPr algn="ctr">
              <a:buNone/>
            </a:pPr>
            <a:r>
              <a:rPr lang="ru-RU" sz="1600" u="sng" dirty="0" smtClean="0">
                <a:hlinkClick r:id="rId2"/>
              </a:rPr>
              <a:t>http</a:t>
            </a:r>
            <a:r>
              <a:rPr lang="ru-RU" sz="1600" u="sng" dirty="0" smtClean="0">
                <a:hlinkClick r:id="rId2"/>
              </a:rPr>
              <a:t>://www.yaplakal.com/forum2/st/75/topic352726.html</a:t>
            </a:r>
            <a:endParaRPr lang="ru-RU" sz="1600" u="sng" dirty="0" smtClean="0"/>
          </a:p>
          <a:p>
            <a:pPr algn="ctr">
              <a:buNone/>
            </a:pPr>
            <a:r>
              <a:rPr lang="ru-RU" sz="1600" u="sng" dirty="0" smtClean="0">
                <a:hlinkClick r:id="rId3"/>
              </a:rPr>
              <a:t>http://images.yandex.ru/yandsearch?text</a:t>
            </a:r>
            <a:endParaRPr lang="ru-RU" sz="1600" u="sng" dirty="0" smtClean="0"/>
          </a:p>
          <a:p>
            <a:pPr algn="ctr">
              <a:buNone/>
            </a:pPr>
            <a:r>
              <a:rPr lang="ru-RU" sz="1600" b="1" u="sng" dirty="0" smtClean="0"/>
              <a:t> </a:t>
            </a:r>
            <a:r>
              <a:rPr lang="en-US" sz="1600" u="sng" dirty="0" smtClean="0">
                <a:hlinkClick r:id="rId4"/>
              </a:rPr>
              <a:t>http</a:t>
            </a:r>
            <a:r>
              <a:rPr lang="ru-RU" sz="1600" u="sng" dirty="0" smtClean="0">
                <a:hlinkClick r:id="rId4"/>
              </a:rPr>
              <a:t>://</a:t>
            </a:r>
            <a:r>
              <a:rPr lang="en-US" sz="1600" u="sng" dirty="0" err="1" smtClean="0">
                <a:hlinkClick r:id="rId4"/>
              </a:rPr>
              <a:t>detkam</a:t>
            </a:r>
            <a:r>
              <a:rPr lang="ru-RU" sz="1600" u="sng" dirty="0" smtClean="0">
                <a:hlinkClick r:id="rId4"/>
              </a:rPr>
              <a:t>.</a:t>
            </a:r>
            <a:r>
              <a:rPr lang="en-US" sz="1600" u="sng" dirty="0" smtClean="0">
                <a:hlinkClick r:id="rId4"/>
              </a:rPr>
              <a:t>e</a:t>
            </a:r>
            <a:r>
              <a:rPr lang="ru-RU" sz="1600" u="sng" dirty="0" smtClean="0">
                <a:hlinkClick r:id="rId4"/>
              </a:rPr>
              <a:t>-</a:t>
            </a:r>
            <a:r>
              <a:rPr lang="en-US" sz="1600" u="sng" dirty="0" smtClean="0">
                <a:hlinkClick r:id="rId4"/>
              </a:rPr>
              <a:t>papa</a:t>
            </a:r>
            <a:r>
              <a:rPr lang="ru-RU" sz="1600" u="sng" dirty="0" smtClean="0">
                <a:hlinkClick r:id="rId4"/>
              </a:rPr>
              <a:t>.</a:t>
            </a:r>
            <a:r>
              <a:rPr lang="en-US" sz="1600" u="sng" dirty="0" err="1" smtClean="0">
                <a:hlinkClick r:id="rId4"/>
              </a:rPr>
              <a:t>ru</a:t>
            </a:r>
            <a:r>
              <a:rPr lang="ru-RU" sz="1600" u="sng" dirty="0" smtClean="0">
                <a:hlinkClick r:id="rId4"/>
              </a:rPr>
              <a:t>/</a:t>
            </a:r>
            <a:r>
              <a:rPr lang="en-US" sz="1600" u="sng" dirty="0" err="1" smtClean="0">
                <a:hlinkClick r:id="rId4"/>
              </a:rPr>
              <a:t>zagadki</a:t>
            </a:r>
            <a:r>
              <a:rPr lang="ru-RU" sz="1600" u="sng" dirty="0" smtClean="0">
                <a:hlinkClick r:id="rId4"/>
              </a:rPr>
              <a:t>/3/21/</a:t>
            </a:r>
            <a:endParaRPr lang="ru-RU" sz="1600" u="sng" dirty="0" smtClean="0"/>
          </a:p>
          <a:p>
            <a:pPr algn="ctr">
              <a:buNone/>
            </a:pPr>
            <a:r>
              <a:rPr lang="ru-RU" sz="1600" u="sng" dirty="0" smtClean="0">
                <a:solidFill>
                  <a:srgbClr val="0000FF"/>
                </a:solidFill>
              </a:rPr>
              <a:t>http://yandex.ru/yandsearch?</a:t>
            </a:r>
            <a:endParaRPr lang="ru-RU" sz="1600" u="sng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1600" u="sng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парик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357166"/>
            <a:ext cx="3214710" cy="2331243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Picture 3" descr="C:\Users\МАРИНА\Desktop\0019-037-V-detskom-sadu-deti-vsjo-delajut-vmest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28604"/>
            <a:ext cx="3024226" cy="2268253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50" name="Picture 2" descr="http://ikar62.ru/upload/images/f4/f4f992063e97dc0278baea25db4382bethumb640x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5" y="3857628"/>
            <a:ext cx="3238523" cy="2428892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2857496"/>
            <a:ext cx="258436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ПАРИКМАХЕР</a:t>
            </a:r>
            <a:endParaRPr lang="ru-RU" sz="2800" b="1" dirty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2857496"/>
            <a:ext cx="267092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ВОСПИТАТЕЛЬ</a:t>
            </a:r>
            <a:endParaRPr lang="ru-RU" sz="2800" b="1" dirty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4857760"/>
            <a:ext cx="200728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ВОДИТЕЛЬ</a:t>
            </a:r>
            <a:endParaRPr lang="ru-RU" sz="2800" b="1" dirty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board.com.ua/a/1043360283/wm/1-trebuyutsya-kamenschiki-i-shtukatur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3121730" cy="214314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30" name="Picture 6" descr="http://www.oreninform.ru/upload/iblock/915/3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4645" y="3786190"/>
            <a:ext cx="3214710" cy="214314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34" name="Picture 10" descr="http://www.beladmin.ru/upload/iblock/898/3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28604"/>
            <a:ext cx="2857520" cy="220245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2786058"/>
            <a:ext cx="215315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СТРОИТЕЛЬ</a:t>
            </a:r>
            <a:endParaRPr lang="ru-RU" sz="2800" b="1" dirty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2857496"/>
            <a:ext cx="236475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ПОЧТАЛЬОН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6143644"/>
            <a:ext cx="188545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ДВОРНИК</a:t>
            </a:r>
            <a:endParaRPr lang="ru-RU" sz="2800" b="1" dirty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ginda.users.photofile.ru/photo/ginda/3058935/xlarge/63807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928934"/>
            <a:ext cx="2428892" cy="3467149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7410" name="Picture 2" descr="http://er68.ru/?nimg=1925.800x800&amp;img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00042"/>
            <a:ext cx="3286148" cy="2189397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7412" name="Picture 4" descr="http://spb.russiaregionpress.ru/files/2010/03/04c4181a2ed26ae96b66104450926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8604"/>
            <a:ext cx="2286016" cy="3238033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45593" y="3810677"/>
            <a:ext cx="292419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ПОЛИЦЕЙСКИЙ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29454" y="1357298"/>
            <a:ext cx="167225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УЧИТЕЛЬ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4572008"/>
            <a:ext cx="228620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ХУДОЖНИК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 ДЕЛАЕТ?</a:t>
            </a:r>
            <a:endParaRPr lang="ru-RU" b="1" dirty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10" descr="http://www.intex-press.by/get_img?ImageId=10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1524837" cy="1143008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6" descr="http://www.allmoldova.com/uimg/Marius/Marius15010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1244625" cy="1996678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Picture 8" descr="http://modadonna.ru/wp-content/uploads/2012/03/%D0%90%D0%BB%D0%BB%D0%B5%D1%80%D0%B3%D0%B8%D1%87%D0%B5%D1%81%D0%BA%D0%B8%D0%B9-%D1%80%D0%B8%D0%BD%D0%B8%D1%82.-%D0%A4%D0%BE%D1%82%D0%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85860"/>
            <a:ext cx="1571636" cy="1165757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Picture 3" descr="C:\Users\МАРИНА\Desktop\0019-037-V-detskom-sadu-deti-vsjo-delajut-vmeste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643314"/>
            <a:ext cx="2071702" cy="1553834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14282" y="2643182"/>
            <a:ext cx="1579278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ПРОДАВЕЦ</a:t>
            </a:r>
            <a:endParaRPr lang="ru-RU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5643578"/>
            <a:ext cx="97174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ПОВАР</a:t>
            </a:r>
            <a:endParaRPr lang="ru-RU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85591" y="2597601"/>
            <a:ext cx="825867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ВРАЧ</a:t>
            </a:r>
            <a:endParaRPr lang="ru-RU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5643578"/>
            <a:ext cx="178446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ВОСПИТАТЕЛЬ</a:t>
            </a:r>
            <a:endParaRPr lang="ru-RU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86578" y="2357430"/>
            <a:ext cx="1976823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ЛЕЧИТ ЛЮДЕЙ</a:t>
            </a:r>
            <a:endParaRPr lang="ru-RU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57950" y="4643446"/>
            <a:ext cx="1840568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ГОТОВИТ ЕДУ</a:t>
            </a:r>
            <a:endParaRPr lang="ru-RU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86512" y="3929066"/>
            <a:ext cx="2440092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ПРОДАЁТ ТОВАРЫ</a:t>
            </a:r>
            <a:endParaRPr lang="ru-RU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0760" y="3143248"/>
            <a:ext cx="328611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ЗАНИМАЕТСЯ С ДЕТЬМИ</a:t>
            </a:r>
            <a:endParaRPr lang="ru-RU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34 0.00301 L -0.50191 -0.18611 " pathEditMode="fixed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-0.00324 L -0.16857 0.0375 " pathEditMode="fixed" rAng="0" ptsTypes="AA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24 0.04236 L -0.55972 0.14352 " pathEditMode="fixed" rAng="0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09045 0.36389 " pathEditMode="fixed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4" grpId="0"/>
      <p:bldP spid="16" grpId="0"/>
      <p:bldP spid="17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рик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474962"/>
            <a:ext cx="2000264" cy="1450551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2143116"/>
            <a:ext cx="1899879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ПАРИКМАХЕР</a:t>
            </a:r>
            <a:endParaRPr lang="ru-RU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4500570"/>
            <a:ext cx="2505814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ДЕЛАЕТ ПРИЧЁСКУ</a:t>
            </a:r>
            <a:endParaRPr lang="ru-RU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10" descr="http://www.beladmin.ru/upload/iblock/898/3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357562"/>
            <a:ext cx="2143140" cy="1651838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857356" y="5143512"/>
            <a:ext cx="1742785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ПОЧТАЛЬОН</a:t>
            </a:r>
            <a:endParaRPr lang="ru-RU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4" descr="http://img.board.com.ua/a/1043360283/wm/1-trebuyutsya-kamenschiki-i-shtukatury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7" y="500042"/>
            <a:ext cx="2059305" cy="141376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5572132" y="2143116"/>
            <a:ext cx="1714512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СТРОИТЕЛЬ</a:t>
            </a:r>
            <a:endParaRPr lang="ru-RU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86446" y="3929066"/>
            <a:ext cx="2039341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СТРОИТ ДОМА</a:t>
            </a:r>
            <a:endParaRPr lang="ru-RU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2066" y="5286388"/>
            <a:ext cx="3789820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ПРИНОСИТ ГАЗЕТЫ, ПИСЬМА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811 L -0.37257 -0.34584 " pathEditMode="fixed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12 -0.04583 L 0.14306 -0.26157 " pathEditMode="fixed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1 0.00648 L -0.17518 -0.02222 " pathEditMode="fixed" rAng="0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r68.ru/?nimg=1925.800x800&amp;img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2428892" cy="1720465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2571744"/>
            <a:ext cx="1249060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УЧИТЕЛЬ</a:t>
            </a:r>
            <a:endParaRPr lang="ru-RU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http://ikar62.ru/upload/images/f4/f4f992063e97dc0278baea25db4382bethumb640x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643314"/>
            <a:ext cx="2381265" cy="178595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214546" y="5572140"/>
            <a:ext cx="150019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ВОДИТЕЛЬ</a:t>
            </a:r>
            <a:endParaRPr lang="ru-RU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4714884"/>
            <a:ext cx="2284600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ВОДИТ МАШИНУ</a:t>
            </a:r>
            <a:endParaRPr lang="ru-RU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6" descr="http://www.oreninform.ru/upload/iblock/915/3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71480"/>
            <a:ext cx="2464611" cy="1643074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5429256" y="2428868"/>
            <a:ext cx="1399742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ДВОРНИК</a:t>
            </a:r>
            <a:endParaRPr lang="ru-RU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4000504"/>
            <a:ext cx="2273379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УБИРАЕТ МУСОР</a:t>
            </a:r>
            <a:endParaRPr lang="ru-RU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5500702"/>
            <a:ext cx="1611339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УЧИТ ДЕТЕЙ</a:t>
            </a:r>
            <a:endParaRPr lang="ru-RU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48195 -0.4256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0287 L 0.04132 -0.2305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27 0.02939 L -0.30226 0.12523 " pathEditMode="fixed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pb.russiaregionpress.ru/files/2010/03/04c4181a2ed26ae96b66104450926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1916509" cy="2714644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4286256"/>
            <a:ext cx="214314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ПОЛИЦЕЙСКИЙ</a:t>
            </a:r>
            <a:endParaRPr lang="ru-RU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8" descr="http://ginda.users.photofile.ru/photo/ginda/3058935/xlarge/63807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642918"/>
            <a:ext cx="1901729" cy="2714644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143504" y="3571876"/>
            <a:ext cx="1686680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ХУДОЖНИК</a:t>
            </a:r>
            <a:endParaRPr lang="ru-RU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5786454"/>
            <a:ext cx="2800767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ОХРАНЯЕТ ПОРЯДОК</a:t>
            </a:r>
            <a:endParaRPr lang="ru-RU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5000636"/>
            <a:ext cx="2351926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РИСУЕТ КАРТИНЫ</a:t>
            </a:r>
            <a:endParaRPr lang="ru-RU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6 -0.00533 L -0.03941 -0.21968 " pathEditMode="fixed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06 -0.03773 L 0.41094 -0.2074 " pathEditMode="fixed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271</Words>
  <Application>Microsoft Office PowerPoint</Application>
  <PresentationFormat>Экран (4:3)</PresentationFormat>
  <Paragraphs>132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НАЗОВИ, КТО ЭТО?</vt:lpstr>
      <vt:lpstr>Слайд 3</vt:lpstr>
      <vt:lpstr>Слайд 4</vt:lpstr>
      <vt:lpstr>Слайд 5</vt:lpstr>
      <vt:lpstr>ЧТО ДЕЛАЕТ?</vt:lpstr>
      <vt:lpstr>Слайд 7</vt:lpstr>
      <vt:lpstr>Слайд 8</vt:lpstr>
      <vt:lpstr>Слайд 9</vt:lpstr>
      <vt:lpstr>ЧТО НУЖНО ДЛЯ РАБОТЫ?</vt:lpstr>
      <vt:lpstr>ЧТО НУЖНО ДЛЯ РАБОТЫ?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Павел</cp:lastModifiedBy>
  <cp:revision>18</cp:revision>
  <dcterms:modified xsi:type="dcterms:W3CDTF">2013-04-16T17:59:55Z</dcterms:modified>
</cp:coreProperties>
</file>