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7" r:id="rId12"/>
    <p:sldId id="275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C4BE7-2D9D-441B-9763-0196611C9913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0607-6FE5-42E2-8E0F-2723A07D8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Comic Sans MS" pitchFamily="66" charset="0"/>
              </a:rPr>
              <a:t>Если друг – оказался вдруг…</a:t>
            </a:r>
            <a:br>
              <a:rPr lang="ru-RU" sz="5400" b="1" dirty="0" smtClean="0">
                <a:latin typeface="Comic Sans MS" pitchFamily="66" charset="0"/>
              </a:rPr>
            </a:br>
            <a:endParaRPr lang="ru-RU" sz="5400" b="1" dirty="0">
              <a:latin typeface="Comic Sans MS" pitchFamily="66" charset="0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3429000"/>
            <a:ext cx="3021562" cy="3242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000240"/>
            <a:ext cx="4213223" cy="452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2143116"/>
            <a:ext cx="1784331" cy="2128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876"/>
            <a:ext cx="3066539" cy="2825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3571876"/>
            <a:ext cx="6186502" cy="308292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Ничего опасней нет,</a:t>
            </a:r>
            <a:br>
              <a:rPr lang="ru-RU" sz="3200" b="1" dirty="0" smtClean="0">
                <a:latin typeface="Comic Sans MS" pitchFamily="66" charset="0"/>
              </a:rPr>
            </a:br>
            <a:r>
              <a:rPr lang="ru-RU" sz="3200" b="1" dirty="0" smtClean="0">
                <a:latin typeface="Comic Sans MS" pitchFamily="66" charset="0"/>
              </a:rPr>
              <a:t>Чем заточенный предмет!</a:t>
            </a:r>
            <a:br>
              <a:rPr lang="ru-RU" sz="3200" b="1" dirty="0" smtClean="0">
                <a:latin typeface="Comic Sans MS" pitchFamily="66" charset="0"/>
              </a:rPr>
            </a:br>
            <a:r>
              <a:rPr lang="ru-RU" sz="3200" b="1" dirty="0" smtClean="0">
                <a:latin typeface="Comic Sans MS" pitchFamily="66" charset="0"/>
              </a:rPr>
              <a:t>Бритвы, ножницы, ножи</a:t>
            </a:r>
            <a:br>
              <a:rPr lang="ru-RU" sz="3200" b="1" dirty="0" smtClean="0">
                <a:latin typeface="Comic Sans MS" pitchFamily="66" charset="0"/>
              </a:rPr>
            </a:br>
            <a:r>
              <a:rPr lang="ru-RU" sz="3200" b="1" dirty="0" smtClean="0">
                <a:latin typeface="Comic Sans MS" pitchFamily="66" charset="0"/>
              </a:rPr>
              <a:t>Не хватайте, малыши!</a:t>
            </a:r>
            <a:r>
              <a:rPr lang="ru-RU" sz="3200" dirty="0" smtClean="0">
                <a:latin typeface="Comic Sans MS" pitchFamily="66" charset="0"/>
              </a:rPr>
              <a:t/>
            </a:r>
            <a:br>
              <a:rPr lang="ru-RU" sz="3200" dirty="0" smtClean="0">
                <a:latin typeface="Comic Sans MS" pitchFamily="66" charset="0"/>
              </a:rPr>
            </a:br>
            <a:endParaRPr lang="ru-RU" sz="3200" dirty="0">
              <a:latin typeface="Comic Sans MS" pitchFamily="66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2852"/>
            <a:ext cx="4657197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370487">
            <a:off x="4958879" y="432534"/>
            <a:ext cx="369036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186634" cy="286861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Кран открывайте осторожно,</a:t>
            </a:r>
            <a:br>
              <a:rPr lang="ru-RU" sz="3200" b="1" dirty="0" smtClean="0">
                <a:latin typeface="Comic Sans MS" pitchFamily="66" charset="0"/>
              </a:rPr>
            </a:br>
            <a:r>
              <a:rPr lang="ru-RU" sz="3200" b="1" dirty="0" smtClean="0">
                <a:latin typeface="Comic Sans MS" pitchFamily="66" charset="0"/>
              </a:rPr>
              <a:t>Ведь кипятком обжечься можно!</a:t>
            </a:r>
            <a:br>
              <a:rPr lang="ru-RU" sz="3200" b="1" dirty="0" smtClean="0">
                <a:latin typeface="Comic Sans MS" pitchFamily="66" charset="0"/>
              </a:rPr>
            </a:br>
            <a:r>
              <a:rPr lang="ru-RU" sz="3200" b="1" dirty="0" smtClean="0">
                <a:latin typeface="Comic Sans MS" pitchFamily="66" charset="0"/>
              </a:rPr>
              <a:t>Да и холодная вода</a:t>
            </a:r>
            <a:br>
              <a:rPr lang="ru-RU" sz="3200" b="1" dirty="0" smtClean="0">
                <a:latin typeface="Comic Sans MS" pitchFamily="66" charset="0"/>
              </a:rPr>
            </a:br>
            <a:r>
              <a:rPr lang="ru-RU" sz="3200" b="1" dirty="0" smtClean="0">
                <a:latin typeface="Comic Sans MS" pitchFamily="66" charset="0"/>
              </a:rPr>
              <a:t>Увы, полезна не всегда.</a:t>
            </a:r>
            <a:endParaRPr lang="ru-RU" sz="3200" b="1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2049" y="2357430"/>
            <a:ext cx="3381951" cy="421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071810"/>
            <a:ext cx="1843087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786190"/>
            <a:ext cx="3357586" cy="2701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1785926"/>
            <a:ext cx="7072362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Все маленькие детки </a:t>
            </a:r>
            <a:br>
              <a:rPr lang="ru-RU" sz="3200" b="1" dirty="0" smtClean="0">
                <a:latin typeface="Comic Sans MS" pitchFamily="66" charset="0"/>
              </a:rPr>
            </a:br>
            <a:r>
              <a:rPr lang="ru-RU" sz="3200" b="1" dirty="0" smtClean="0">
                <a:latin typeface="Comic Sans MS" pitchFamily="66" charset="0"/>
              </a:rPr>
              <a:t> Обязаны узнать:</a:t>
            </a:r>
            <a:br>
              <a:rPr lang="ru-RU" sz="3200" b="1" dirty="0" smtClean="0">
                <a:latin typeface="Comic Sans MS" pitchFamily="66" charset="0"/>
              </a:rPr>
            </a:br>
            <a:r>
              <a:rPr lang="ru-RU" sz="3200" b="1" dirty="0" smtClean="0">
                <a:latin typeface="Comic Sans MS" pitchFamily="66" charset="0"/>
              </a:rPr>
              <a:t> Пилюли и таблетки</a:t>
            </a:r>
            <a:br>
              <a:rPr lang="ru-RU" sz="3200" b="1" dirty="0" smtClean="0">
                <a:latin typeface="Comic Sans MS" pitchFamily="66" charset="0"/>
              </a:rPr>
            </a:br>
            <a:r>
              <a:rPr lang="ru-RU" sz="3200" b="1" dirty="0" smtClean="0">
                <a:latin typeface="Comic Sans MS" pitchFamily="66" charset="0"/>
              </a:rPr>
              <a:t> Тайком нельзя глотать!</a:t>
            </a:r>
            <a:br>
              <a:rPr lang="ru-RU" sz="3200" b="1" dirty="0" smtClean="0">
                <a:latin typeface="Comic Sans MS" pitchFamily="66" charset="0"/>
              </a:rPr>
            </a:br>
            <a:r>
              <a:rPr lang="ru-RU" sz="3200" b="1" dirty="0" smtClean="0">
                <a:latin typeface="Comic Sans MS" pitchFamily="66" charset="0"/>
              </a:rPr>
              <a:t> Когда вы заболели,</a:t>
            </a:r>
            <a:br>
              <a:rPr lang="ru-RU" sz="3200" b="1" dirty="0" smtClean="0">
                <a:latin typeface="Comic Sans MS" pitchFamily="66" charset="0"/>
              </a:rPr>
            </a:br>
            <a:r>
              <a:rPr lang="ru-RU" sz="3200" b="1" dirty="0" smtClean="0">
                <a:latin typeface="Comic Sans MS" pitchFamily="66" charset="0"/>
              </a:rPr>
              <a:t> Тогда врача зовут,</a:t>
            </a:r>
            <a:br>
              <a:rPr lang="ru-RU" sz="3200" b="1" dirty="0" smtClean="0">
                <a:latin typeface="Comic Sans MS" pitchFamily="66" charset="0"/>
              </a:rPr>
            </a:br>
            <a:r>
              <a:rPr lang="ru-RU" sz="3200" b="1" dirty="0" smtClean="0">
                <a:latin typeface="Comic Sans MS" pitchFamily="66" charset="0"/>
              </a:rPr>
              <a:t> И взрослые в постельку</a:t>
            </a:r>
            <a:br>
              <a:rPr lang="ru-RU" sz="3200" b="1" dirty="0" smtClean="0">
                <a:latin typeface="Comic Sans MS" pitchFamily="66" charset="0"/>
              </a:rPr>
            </a:br>
            <a:r>
              <a:rPr lang="ru-RU" sz="3200" b="1" dirty="0" smtClean="0">
                <a:latin typeface="Comic Sans MS" pitchFamily="66" charset="0"/>
              </a:rPr>
              <a:t> Таблетки принесут!</a:t>
            </a:r>
            <a:endParaRPr lang="ru-RU" sz="3200" b="1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714620"/>
            <a:ext cx="2214578" cy="3580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4500546"/>
            <a:ext cx="292148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71480"/>
            <a:ext cx="2370137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0"/>
            <a:ext cx="2855901" cy="287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92882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Газ на кухне, пылесос ли,</a:t>
            </a:r>
            <a:br>
              <a:rPr lang="ru-RU" sz="3200" b="1" dirty="0" smtClean="0">
                <a:latin typeface="Comic Sans MS" pitchFamily="66" charset="0"/>
              </a:rPr>
            </a:br>
            <a:r>
              <a:rPr lang="ru-RU" sz="3200" b="1" dirty="0" smtClean="0">
                <a:latin typeface="Comic Sans MS" pitchFamily="66" charset="0"/>
              </a:rPr>
              <a:t>Телевизор ли, утюг,</a:t>
            </a:r>
            <a:br>
              <a:rPr lang="ru-RU" sz="3200" b="1" dirty="0" smtClean="0">
                <a:latin typeface="Comic Sans MS" pitchFamily="66" charset="0"/>
              </a:rPr>
            </a:br>
            <a:r>
              <a:rPr lang="ru-RU" sz="3200" b="1" dirty="0" smtClean="0">
                <a:latin typeface="Comic Sans MS" pitchFamily="66" charset="0"/>
              </a:rPr>
              <a:t>Пусть включает только взрослый,</a:t>
            </a:r>
            <a:br>
              <a:rPr lang="ru-RU" sz="3200" b="1" dirty="0" smtClean="0">
                <a:latin typeface="Comic Sans MS" pitchFamily="66" charset="0"/>
              </a:rPr>
            </a:br>
            <a:r>
              <a:rPr lang="ru-RU" sz="3200" b="1" dirty="0" smtClean="0">
                <a:latin typeface="Comic Sans MS" pitchFamily="66" charset="0"/>
              </a:rPr>
              <a:t>Наш надежный добрый друг.</a:t>
            </a:r>
            <a:r>
              <a:rPr lang="ru-RU" sz="3200" dirty="0" smtClean="0">
                <a:latin typeface="Comic Sans MS" pitchFamily="66" charset="0"/>
              </a:rPr>
              <a:t/>
            </a:r>
            <a:br>
              <a:rPr lang="ru-RU" sz="3200" dirty="0" smtClean="0">
                <a:latin typeface="Comic Sans MS" pitchFamily="66" charset="0"/>
              </a:rPr>
            </a:br>
            <a:endParaRPr lang="ru-RU" sz="3200" dirty="0"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 rot="20197743">
            <a:off x="3470167" y="2694568"/>
            <a:ext cx="5428959" cy="235745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8800" dirty="0" smtClean="0">
                <a:latin typeface="Comic Sans MS" pitchFamily="66" charset="0"/>
              </a:rPr>
              <a:t>А еще…</a:t>
            </a:r>
          </a:p>
          <a:p>
            <a:pPr algn="ctr">
              <a:buNone/>
            </a:pPr>
            <a:r>
              <a:rPr lang="ru-RU" sz="8800" dirty="0" smtClean="0">
                <a:latin typeface="Comic Sans MS" pitchFamily="66" charset="0"/>
              </a:rPr>
              <a:t>Загадки !</a:t>
            </a:r>
            <a:endParaRPr lang="ru-RU" sz="8800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500306"/>
            <a:ext cx="4000528" cy="4202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643050"/>
            <a:ext cx="3214710" cy="3199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6929486" cy="1143008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>
                <a:latin typeface="Comic Sans MS" pitchFamily="66" charset="0"/>
              </a:rPr>
              <a:t>«Предметы, требующие осторожного обращения»</a:t>
            </a:r>
            <a:endParaRPr lang="ru-RU" sz="2600" dirty="0">
              <a:latin typeface="Comic Sans MS" pitchFamily="66" charset="0"/>
            </a:endParaRPr>
          </a:p>
        </p:txBody>
      </p:sp>
      <p:pic>
        <p:nvPicPr>
          <p:cNvPr id="12" name="Рисунок 11" descr="MB900433165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12240" b="12240"/>
          <a:stretch>
            <a:fillRect/>
          </a:stretch>
        </p:blipFill>
        <p:spPr>
          <a:xfrm>
            <a:off x="2000232" y="1071546"/>
            <a:ext cx="5486400" cy="414337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71670" y="5143512"/>
            <a:ext cx="5486400" cy="80486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Comic Sans MS" pitchFamily="66" charset="0"/>
              </a:rPr>
              <a:t>Не хочу я молчать,</a:t>
            </a:r>
          </a:p>
          <a:p>
            <a:pPr algn="ctr"/>
            <a:r>
              <a:rPr lang="ru-RU" sz="2000" b="1" dirty="0" smtClean="0">
                <a:latin typeface="Comic Sans MS" pitchFamily="66" charset="0"/>
              </a:rPr>
              <a:t>Дайте вволю постучать.</a:t>
            </a:r>
          </a:p>
          <a:p>
            <a:pPr algn="ctr"/>
            <a:r>
              <a:rPr lang="ru-RU" sz="2000" b="1" dirty="0" smtClean="0">
                <a:latin typeface="Comic Sans MS" pitchFamily="66" charset="0"/>
              </a:rPr>
              <a:t>И стучит день-деньской</a:t>
            </a:r>
          </a:p>
          <a:p>
            <a:pPr algn="ctr"/>
            <a:r>
              <a:rPr lang="ru-RU" sz="2000" b="1" dirty="0" smtClean="0">
                <a:latin typeface="Comic Sans MS" pitchFamily="66" charset="0"/>
              </a:rPr>
              <a:t>Он железной головой.</a:t>
            </a:r>
            <a:endParaRPr lang="ru-RU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778374"/>
            <a:ext cx="3643338" cy="373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6929486" cy="500042"/>
          </a:xfrm>
        </p:spPr>
        <p:txBody>
          <a:bodyPr>
            <a:noAutofit/>
          </a:bodyPr>
          <a:lstStyle/>
          <a:p>
            <a:pPr algn="ctr"/>
            <a:endParaRPr lang="ru-RU" sz="800" b="0" dirty="0">
              <a:latin typeface="Comic Sans MS" pitchFamily="66" charset="0"/>
            </a:endParaRPr>
          </a:p>
        </p:txBody>
      </p:sp>
      <p:pic>
        <p:nvPicPr>
          <p:cNvPr id="12" name="Рисунок 11" descr="MB900433165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12240" b="12240"/>
          <a:stretch>
            <a:fillRect/>
          </a:stretch>
        </p:blipFill>
        <p:spPr>
          <a:xfrm>
            <a:off x="1928794" y="500042"/>
            <a:ext cx="5486400" cy="414337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71670" y="4857760"/>
            <a:ext cx="5486400" cy="804862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latin typeface="Comic Sans MS" pitchFamily="66" charset="0"/>
              </a:rPr>
              <a:t>Посмотрите на меня-</a:t>
            </a:r>
          </a:p>
          <a:p>
            <a:pPr algn="ctr"/>
            <a:r>
              <a:rPr lang="ru-RU" sz="2600" b="1" dirty="0" smtClean="0">
                <a:latin typeface="Comic Sans MS" pitchFamily="66" charset="0"/>
              </a:rPr>
              <a:t>Вся дырявая я,</a:t>
            </a:r>
          </a:p>
          <a:p>
            <a:pPr algn="ctr"/>
            <a:r>
              <a:rPr lang="ru-RU" sz="2600" b="1" dirty="0" smtClean="0">
                <a:latin typeface="Comic Sans MS" pitchFamily="66" charset="0"/>
              </a:rPr>
              <a:t>Но зато я ловко</a:t>
            </a:r>
          </a:p>
          <a:p>
            <a:pPr algn="ctr"/>
            <a:r>
              <a:rPr lang="ru-RU" sz="2600" b="1" dirty="0" smtClean="0">
                <a:latin typeface="Comic Sans MS" pitchFamily="66" charset="0"/>
              </a:rPr>
              <a:t>Тру тебе морковку.</a:t>
            </a:r>
            <a:endParaRPr lang="ru-RU" sz="26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714356"/>
            <a:ext cx="4500594" cy="4008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6929486" cy="500042"/>
          </a:xfrm>
        </p:spPr>
        <p:txBody>
          <a:bodyPr>
            <a:noAutofit/>
          </a:bodyPr>
          <a:lstStyle/>
          <a:p>
            <a:pPr algn="ctr"/>
            <a:endParaRPr lang="ru-RU" sz="800" b="0" dirty="0">
              <a:latin typeface="Comic Sans MS" pitchFamily="66" charset="0"/>
            </a:endParaRPr>
          </a:p>
        </p:txBody>
      </p:sp>
      <p:pic>
        <p:nvPicPr>
          <p:cNvPr id="12" name="Рисунок 11" descr="MB900433165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12240" b="12240"/>
          <a:stretch>
            <a:fillRect/>
          </a:stretch>
        </p:blipFill>
        <p:spPr>
          <a:xfrm>
            <a:off x="2000232" y="642918"/>
            <a:ext cx="5486400" cy="414337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71670" y="4857760"/>
            <a:ext cx="5486400" cy="804862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latin typeface="Comic Sans MS" pitchFamily="66" charset="0"/>
              </a:rPr>
              <a:t>Ей набили мясом рот,</a:t>
            </a:r>
          </a:p>
          <a:p>
            <a:pPr algn="ctr"/>
            <a:r>
              <a:rPr lang="ru-RU" sz="2600" b="1" dirty="0" smtClean="0">
                <a:latin typeface="Comic Sans MS" pitchFamily="66" charset="0"/>
              </a:rPr>
              <a:t>И она его жует,</a:t>
            </a:r>
          </a:p>
          <a:p>
            <a:pPr algn="ctr"/>
            <a:r>
              <a:rPr lang="ru-RU" sz="2600" b="1" dirty="0" smtClean="0">
                <a:latin typeface="Comic Sans MS" pitchFamily="66" charset="0"/>
              </a:rPr>
              <a:t>Жует, жует и не глотает-</a:t>
            </a:r>
          </a:p>
          <a:p>
            <a:pPr algn="ctr"/>
            <a:r>
              <a:rPr lang="ru-RU" sz="2600" b="1" dirty="0" smtClean="0">
                <a:latin typeface="Comic Sans MS" pitchFamily="66" charset="0"/>
              </a:rPr>
              <a:t>В тарелку отправляет.</a:t>
            </a:r>
            <a:endParaRPr lang="ru-RU" sz="26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602131">
            <a:off x="3341010" y="919831"/>
            <a:ext cx="2855901" cy="35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6929486" cy="500042"/>
          </a:xfrm>
        </p:spPr>
        <p:txBody>
          <a:bodyPr>
            <a:noAutofit/>
          </a:bodyPr>
          <a:lstStyle/>
          <a:p>
            <a:pPr algn="ctr"/>
            <a:endParaRPr lang="ru-RU" sz="800" b="0" dirty="0">
              <a:latin typeface="Comic Sans MS" pitchFamily="66" charset="0"/>
            </a:endParaRPr>
          </a:p>
        </p:txBody>
      </p:sp>
      <p:pic>
        <p:nvPicPr>
          <p:cNvPr id="12" name="Рисунок 11" descr="MB900433165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12240" b="12240"/>
          <a:stretch>
            <a:fillRect/>
          </a:stretch>
        </p:blipFill>
        <p:spPr>
          <a:xfrm>
            <a:off x="2071670" y="642918"/>
            <a:ext cx="5486400" cy="414337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71670" y="4857760"/>
            <a:ext cx="5486400" cy="804862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latin typeface="Comic Sans MS" pitchFamily="66" charset="0"/>
              </a:rPr>
              <a:t>Я под мышкой посижу</a:t>
            </a:r>
          </a:p>
          <a:p>
            <a:pPr algn="ctr"/>
            <a:r>
              <a:rPr lang="ru-RU" sz="2600" b="1" dirty="0" smtClean="0">
                <a:latin typeface="Comic Sans MS" pitchFamily="66" charset="0"/>
              </a:rPr>
              <a:t>И что делать укажу:</a:t>
            </a:r>
          </a:p>
          <a:p>
            <a:pPr algn="ctr"/>
            <a:r>
              <a:rPr lang="ru-RU" sz="2600" b="1" dirty="0" smtClean="0">
                <a:latin typeface="Comic Sans MS" pitchFamily="66" charset="0"/>
              </a:rPr>
              <a:t>Или разрешу гулять,</a:t>
            </a:r>
          </a:p>
          <a:p>
            <a:pPr algn="ctr"/>
            <a:r>
              <a:rPr lang="ru-RU" sz="2600" b="1" dirty="0" smtClean="0">
                <a:latin typeface="Comic Sans MS" pitchFamily="66" charset="0"/>
              </a:rPr>
              <a:t>Или уложу в кровать.</a:t>
            </a:r>
            <a:endParaRPr lang="ru-RU" sz="26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642918"/>
            <a:ext cx="3714776" cy="3900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6929486" cy="500042"/>
          </a:xfrm>
        </p:spPr>
        <p:txBody>
          <a:bodyPr>
            <a:noAutofit/>
          </a:bodyPr>
          <a:lstStyle/>
          <a:p>
            <a:pPr algn="ctr"/>
            <a:endParaRPr lang="ru-RU" sz="800" b="0" dirty="0">
              <a:latin typeface="Comic Sans MS" pitchFamily="66" charset="0"/>
            </a:endParaRPr>
          </a:p>
        </p:txBody>
      </p:sp>
      <p:pic>
        <p:nvPicPr>
          <p:cNvPr id="12" name="Рисунок 11" descr="MB900433165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12240" b="12240"/>
          <a:stretch>
            <a:fillRect/>
          </a:stretch>
        </p:blipFill>
        <p:spPr>
          <a:xfrm>
            <a:off x="2000232" y="500042"/>
            <a:ext cx="5486400" cy="414337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71670" y="4857760"/>
            <a:ext cx="5486400" cy="804862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latin typeface="Comic Sans MS" pitchFamily="66" charset="0"/>
              </a:rPr>
              <a:t>Голова огнем пылает,</a:t>
            </a:r>
          </a:p>
          <a:p>
            <a:pPr algn="ctr"/>
            <a:r>
              <a:rPr lang="ru-RU" sz="2600" b="1" dirty="0" smtClean="0">
                <a:latin typeface="Comic Sans MS" pitchFamily="66" charset="0"/>
              </a:rPr>
              <a:t>Тело тает и сгорает.</a:t>
            </a:r>
          </a:p>
          <a:p>
            <a:pPr algn="ctr"/>
            <a:r>
              <a:rPr lang="ru-RU" sz="2600" b="1" dirty="0" smtClean="0">
                <a:latin typeface="Comic Sans MS" pitchFamily="66" charset="0"/>
              </a:rPr>
              <a:t>Я полезной быть хочу:</a:t>
            </a:r>
          </a:p>
          <a:p>
            <a:pPr algn="ctr"/>
            <a:r>
              <a:rPr lang="ru-RU" sz="2600" b="1" dirty="0" smtClean="0">
                <a:latin typeface="Comic Sans MS" pitchFamily="66" charset="0"/>
              </a:rPr>
              <a:t>Лампы нет - я посвечу…</a:t>
            </a:r>
            <a:endParaRPr lang="ru-RU" sz="26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928670"/>
            <a:ext cx="5233406" cy="342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6929486" cy="500042"/>
          </a:xfrm>
        </p:spPr>
        <p:txBody>
          <a:bodyPr>
            <a:noAutofit/>
          </a:bodyPr>
          <a:lstStyle/>
          <a:p>
            <a:pPr algn="ctr"/>
            <a:endParaRPr lang="ru-RU" sz="800" b="0" dirty="0">
              <a:latin typeface="Comic Sans MS" pitchFamily="66" charset="0"/>
            </a:endParaRPr>
          </a:p>
        </p:txBody>
      </p:sp>
      <p:pic>
        <p:nvPicPr>
          <p:cNvPr id="12" name="Рисунок 11" descr="MB900433165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12240" b="12240"/>
          <a:stretch>
            <a:fillRect/>
          </a:stretch>
        </p:blipFill>
        <p:spPr>
          <a:xfrm>
            <a:off x="2357422" y="428604"/>
            <a:ext cx="5486400" cy="414337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71670" y="4857760"/>
            <a:ext cx="5486400" cy="804862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latin typeface="Comic Sans MS" pitchFamily="66" charset="0"/>
              </a:rPr>
              <a:t>В брюхе жарко у меня,</a:t>
            </a:r>
          </a:p>
          <a:p>
            <a:pPr algn="ctr"/>
            <a:r>
              <a:rPr lang="ru-RU" sz="2600" b="1" dirty="0" smtClean="0">
                <a:latin typeface="Comic Sans MS" pitchFamily="66" charset="0"/>
              </a:rPr>
              <a:t>А в носу моем дыра,</a:t>
            </a:r>
          </a:p>
          <a:p>
            <a:pPr algn="ctr"/>
            <a:r>
              <a:rPr lang="ru-RU" sz="2600" b="1" dirty="0" smtClean="0">
                <a:latin typeface="Comic Sans MS" pitchFamily="66" charset="0"/>
              </a:rPr>
              <a:t>Когда все во мне кипит,</a:t>
            </a:r>
          </a:p>
          <a:p>
            <a:pPr algn="ctr"/>
            <a:r>
              <a:rPr lang="ru-RU" sz="2600" b="1" dirty="0" smtClean="0">
                <a:latin typeface="Comic Sans MS" pitchFamily="66" charset="0"/>
              </a:rPr>
              <a:t>Из нее пар валит.</a:t>
            </a:r>
            <a:endParaRPr lang="ru-RU" sz="26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Лента лицом вниз 8"/>
          <p:cNvSpPr/>
          <p:nvPr/>
        </p:nvSpPr>
        <p:spPr>
          <a:xfrm>
            <a:off x="4786314" y="214290"/>
            <a:ext cx="4143404" cy="1714512"/>
          </a:xfrm>
          <a:prstGeom prst="ribb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01</a:t>
            </a:r>
            <a:endParaRPr lang="ru-RU" sz="8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4429132"/>
            <a:ext cx="271756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285750"/>
            <a:ext cx="5286380" cy="46148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b="1" dirty="0" smtClean="0">
                <a:latin typeface="Comic Sans MS" pitchFamily="66" charset="0"/>
              </a:rPr>
              <a:t>С огнем, ребята, не играйте,</a:t>
            </a:r>
          </a:p>
          <a:p>
            <a:pPr>
              <a:buNone/>
            </a:pPr>
            <a:r>
              <a:rPr lang="ru-RU" sz="2800" b="1" dirty="0" smtClean="0">
                <a:latin typeface="Comic Sans MS" pitchFamily="66" charset="0"/>
              </a:rPr>
              <a:t>А увидав огонь и дым,</a:t>
            </a:r>
          </a:p>
          <a:p>
            <a:pPr>
              <a:buNone/>
            </a:pPr>
            <a:r>
              <a:rPr lang="ru-RU" sz="2800" b="1" dirty="0" smtClean="0">
                <a:latin typeface="Comic Sans MS" pitchFamily="66" charset="0"/>
              </a:rPr>
              <a:t>По телефону набирайте</a:t>
            </a:r>
          </a:p>
          <a:p>
            <a:pPr>
              <a:buNone/>
            </a:pPr>
            <a:r>
              <a:rPr lang="ru-RU" sz="2800" b="1" dirty="0" smtClean="0">
                <a:latin typeface="Comic Sans MS" pitchFamily="66" charset="0"/>
              </a:rPr>
              <a:t>Всего две цифры 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01</a:t>
            </a:r>
            <a:r>
              <a:rPr lang="ru-RU" sz="2800" b="1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ru-RU" sz="2800" b="1" dirty="0" smtClean="0">
                <a:latin typeface="Comic Sans MS" pitchFamily="66" charset="0"/>
              </a:rPr>
              <a:t>Если же большой огонь,</a:t>
            </a:r>
          </a:p>
          <a:p>
            <a:pPr>
              <a:buNone/>
            </a:pPr>
            <a:r>
              <a:rPr lang="ru-RU" sz="2800" b="1" dirty="0" smtClean="0">
                <a:latin typeface="Comic Sans MS" pitchFamily="66" charset="0"/>
              </a:rPr>
              <a:t> Дымом всё объято,</a:t>
            </a:r>
          </a:p>
          <a:p>
            <a:pPr>
              <a:buNone/>
            </a:pPr>
            <a:r>
              <a:rPr lang="ru-RU" sz="2800" b="1" dirty="0" smtClean="0">
                <a:latin typeface="Comic Sans MS" pitchFamily="66" charset="0"/>
              </a:rPr>
              <a:t>Выбегать из дома вон </a:t>
            </a:r>
          </a:p>
          <a:p>
            <a:pPr>
              <a:buNone/>
            </a:pPr>
            <a:r>
              <a:rPr lang="ru-RU" sz="2800" b="1" dirty="0" smtClean="0">
                <a:latin typeface="Comic Sans MS" pitchFamily="66" charset="0"/>
              </a:rPr>
              <a:t>Надо всем ребятам.</a:t>
            </a:r>
          </a:p>
          <a:p>
            <a:pPr>
              <a:buNone/>
            </a:pPr>
            <a:r>
              <a:rPr lang="ru-RU" sz="2800" b="1" dirty="0" smtClean="0">
                <a:latin typeface="Comic Sans MS" pitchFamily="66" charset="0"/>
              </a:rPr>
              <a:t> И на помощь поскорей</a:t>
            </a:r>
          </a:p>
          <a:p>
            <a:pPr>
              <a:buNone/>
            </a:pPr>
            <a:r>
              <a:rPr lang="ru-RU" sz="2800" b="1" dirty="0" smtClean="0">
                <a:latin typeface="Comic Sans MS" pitchFamily="66" charset="0"/>
              </a:rPr>
              <a:t> Ты зови, зови людей.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664200" y="2643188"/>
            <a:ext cx="3479800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500042"/>
            <a:ext cx="2928958" cy="1852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2071678"/>
            <a:ext cx="3714776" cy="2361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6929486" cy="500042"/>
          </a:xfrm>
        </p:spPr>
        <p:txBody>
          <a:bodyPr>
            <a:noAutofit/>
          </a:bodyPr>
          <a:lstStyle/>
          <a:p>
            <a:pPr algn="ctr"/>
            <a:endParaRPr lang="ru-RU" sz="800" b="0" dirty="0">
              <a:latin typeface="Comic Sans MS" pitchFamily="66" charset="0"/>
            </a:endParaRPr>
          </a:p>
        </p:txBody>
      </p:sp>
      <p:pic>
        <p:nvPicPr>
          <p:cNvPr id="12" name="Рисунок 11" descr="MB900433165.JPG"/>
          <p:cNvPicPr>
            <a:picLocks noGrp="1" noChangeAspect="1"/>
          </p:cNvPicPr>
          <p:nvPr>
            <p:ph type="pic" idx="1"/>
          </p:nvPr>
        </p:nvPicPr>
        <p:blipFill>
          <a:blip r:embed="rId4"/>
          <a:srcRect t="12240" b="12240"/>
          <a:stretch>
            <a:fillRect/>
          </a:stretch>
        </p:blipFill>
        <p:spPr>
          <a:xfrm>
            <a:off x="2143108" y="428604"/>
            <a:ext cx="5486400" cy="414337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71670" y="4857760"/>
            <a:ext cx="5486400" cy="804862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latin typeface="Comic Sans MS" pitchFamily="66" charset="0"/>
              </a:rPr>
              <a:t>Очень хрупкая я,</a:t>
            </a:r>
          </a:p>
          <a:p>
            <a:pPr algn="ctr"/>
            <a:r>
              <a:rPr lang="ru-RU" sz="2600" b="1" dirty="0" smtClean="0">
                <a:latin typeface="Comic Sans MS" pitchFamily="66" charset="0"/>
              </a:rPr>
              <a:t>Берегите меня.</a:t>
            </a:r>
          </a:p>
          <a:p>
            <a:pPr algn="ctr"/>
            <a:r>
              <a:rPr lang="ru-RU" sz="2600" b="1" dirty="0" smtClean="0">
                <a:latin typeface="Comic Sans MS" pitchFamily="66" charset="0"/>
              </a:rPr>
              <a:t>Если только разобьете -</a:t>
            </a:r>
          </a:p>
          <a:p>
            <a:pPr algn="ctr"/>
            <a:r>
              <a:rPr lang="ru-RU" sz="2600" b="1" dirty="0" smtClean="0">
                <a:latin typeface="Comic Sans MS" pitchFamily="66" charset="0"/>
              </a:rPr>
              <a:t>Лишь осколки соберете.</a:t>
            </a:r>
            <a:endParaRPr lang="ru-RU" sz="26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593094"/>
            <a:ext cx="3114609" cy="326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09571" y="3357538"/>
            <a:ext cx="4234429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642910" y="214290"/>
            <a:ext cx="7143800" cy="469106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Comic Sans MS" pitchFamily="66" charset="0"/>
              </a:rPr>
              <a:t>Ростом спичка невеличка,</a:t>
            </a:r>
          </a:p>
          <a:p>
            <a:r>
              <a:rPr lang="ru-RU" sz="2800" b="1" dirty="0" smtClean="0">
                <a:latin typeface="Comic Sans MS" pitchFamily="66" charset="0"/>
              </a:rPr>
              <a:t> Не смотрите, что мала,</a:t>
            </a:r>
          </a:p>
          <a:p>
            <a:r>
              <a:rPr lang="ru-RU" sz="2800" b="1" dirty="0" smtClean="0">
                <a:latin typeface="Comic Sans MS" pitchFamily="66" charset="0"/>
              </a:rPr>
              <a:t> Эта маленькая спичка,</a:t>
            </a:r>
          </a:p>
          <a:p>
            <a:r>
              <a:rPr lang="ru-RU" sz="2800" b="1" dirty="0" smtClean="0">
                <a:latin typeface="Comic Sans MS" pitchFamily="66" charset="0"/>
              </a:rPr>
              <a:t> Может сделать много зла</a:t>
            </a:r>
          </a:p>
          <a:p>
            <a:r>
              <a:rPr lang="ru-RU" sz="2800" b="1" dirty="0" smtClean="0">
                <a:latin typeface="Comic Sans MS" pitchFamily="66" charset="0"/>
              </a:rPr>
              <a:t> Крепко помните друзья,</a:t>
            </a:r>
          </a:p>
          <a:p>
            <a:r>
              <a:rPr lang="ru-RU" sz="2800" b="1" dirty="0" smtClean="0">
                <a:latin typeface="Comic Sans MS" pitchFamily="66" charset="0"/>
              </a:rPr>
              <a:t>Что с огнем шалить нельзя.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28794" y="214290"/>
            <a:ext cx="7686700" cy="301148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Быть нельзя огня вблизи,</a:t>
            </a:r>
            <a:br>
              <a:rPr lang="ru-RU" sz="3200" b="1" dirty="0" smtClean="0">
                <a:latin typeface="Comic Sans MS" pitchFamily="66" charset="0"/>
              </a:rPr>
            </a:br>
            <a:r>
              <a:rPr lang="ru-RU" sz="3200" b="1" dirty="0" smtClean="0">
                <a:latin typeface="Comic Sans MS" pitchFamily="66" charset="0"/>
              </a:rPr>
              <a:t>Там, где краски, газ, бензин;</a:t>
            </a:r>
            <a:br>
              <a:rPr lang="ru-RU" sz="3200" b="1" dirty="0" smtClean="0">
                <a:latin typeface="Comic Sans MS" pitchFamily="66" charset="0"/>
              </a:rPr>
            </a:br>
            <a:r>
              <a:rPr lang="ru-RU" sz="3200" b="1" dirty="0" smtClean="0">
                <a:latin typeface="Comic Sans MS" pitchFamily="66" charset="0"/>
              </a:rPr>
              <a:t>Ведь о них нам не напрасно</a:t>
            </a:r>
            <a:br>
              <a:rPr lang="ru-RU" sz="3200" b="1" dirty="0" smtClean="0">
                <a:latin typeface="Comic Sans MS" pitchFamily="66" charset="0"/>
              </a:rPr>
            </a:br>
            <a:r>
              <a:rPr lang="ru-RU" sz="3200" b="1" dirty="0" smtClean="0">
                <a:latin typeface="Comic Sans MS" pitchFamily="66" charset="0"/>
              </a:rPr>
              <a:t>Говорят: «</a:t>
            </a: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Огнеопасно!</a:t>
            </a:r>
            <a:r>
              <a:rPr lang="ru-RU" sz="3200" b="1" dirty="0" smtClean="0">
                <a:latin typeface="Comic Sans MS" pitchFamily="66" charset="0"/>
              </a:rPr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928934"/>
            <a:ext cx="5572164" cy="3655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928670"/>
            <a:ext cx="2522537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500174"/>
            <a:ext cx="3286148" cy="5150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6215106" cy="3714776"/>
          </a:xfrm>
        </p:spPr>
        <p:txBody>
          <a:bodyPr>
            <a:normAutofit/>
          </a:bodyPr>
          <a:lstStyle/>
          <a:p>
            <a:r>
              <a:rPr lang="ru-RU" sz="2900" b="1" dirty="0" smtClean="0">
                <a:latin typeface="Comic Sans MS" pitchFamily="66" charset="0"/>
              </a:rPr>
              <a:t>Не включай в квартире газ-</a:t>
            </a:r>
            <a:br>
              <a:rPr lang="ru-RU" sz="2900" b="1" dirty="0" smtClean="0">
                <a:latin typeface="Comic Sans MS" pitchFamily="66" charset="0"/>
              </a:rPr>
            </a:br>
            <a:r>
              <a:rPr lang="ru-RU" sz="2900" b="1" dirty="0" smtClean="0">
                <a:latin typeface="Comic Sans MS" pitchFamily="66" charset="0"/>
              </a:rPr>
              <a:t>За газом нужен глаз да глаз.</a:t>
            </a:r>
            <a:br>
              <a:rPr lang="ru-RU" sz="2900" b="1" dirty="0" smtClean="0">
                <a:latin typeface="Comic Sans MS" pitchFamily="66" charset="0"/>
              </a:rPr>
            </a:br>
            <a:r>
              <a:rPr lang="ru-RU" sz="2900" b="1" dirty="0" smtClean="0">
                <a:latin typeface="Comic Sans MS" pitchFamily="66" charset="0"/>
              </a:rPr>
              <a:t>Запах чувствуя в квартире,</a:t>
            </a:r>
            <a:br>
              <a:rPr lang="ru-RU" sz="2900" b="1" dirty="0" smtClean="0">
                <a:latin typeface="Comic Sans MS" pitchFamily="66" charset="0"/>
              </a:rPr>
            </a:br>
            <a:r>
              <a:rPr lang="ru-RU" sz="2900" b="1" dirty="0" smtClean="0">
                <a:latin typeface="Comic Sans MS" pitchFamily="66" charset="0"/>
              </a:rPr>
              <a:t>Позвоните «</a:t>
            </a:r>
            <a:r>
              <a:rPr lang="ru-RU" sz="2900" b="1" dirty="0" smtClean="0">
                <a:solidFill>
                  <a:srgbClr val="FF0000"/>
                </a:solidFill>
                <a:latin typeface="Comic Sans MS" pitchFamily="66" charset="0"/>
              </a:rPr>
              <a:t>04</a:t>
            </a:r>
            <a:r>
              <a:rPr lang="ru-RU" sz="2900" b="1" dirty="0" smtClean="0">
                <a:latin typeface="Comic Sans MS" pitchFamily="66" charset="0"/>
              </a:rPr>
              <a:t>».</a:t>
            </a:r>
            <a:br>
              <a:rPr lang="ru-RU" sz="2900" b="1" dirty="0" smtClean="0">
                <a:latin typeface="Comic Sans MS" pitchFamily="66" charset="0"/>
              </a:rPr>
            </a:br>
            <a:r>
              <a:rPr lang="ru-RU" sz="2900" b="1" dirty="0" smtClean="0">
                <a:latin typeface="Comic Sans MS" pitchFamily="66" charset="0"/>
              </a:rPr>
              <a:t>Не подходи к плите, дружок,</a:t>
            </a:r>
            <a:br>
              <a:rPr lang="ru-RU" sz="2900" b="1" dirty="0" smtClean="0">
                <a:latin typeface="Comic Sans MS" pitchFamily="66" charset="0"/>
              </a:rPr>
            </a:br>
            <a:r>
              <a:rPr lang="ru-RU" sz="2900" b="1" dirty="0" smtClean="0">
                <a:latin typeface="Comic Sans MS" pitchFamily="66" charset="0"/>
              </a:rPr>
              <a:t>Ты можешь получить ожог!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Лента лицом вниз 3"/>
          <p:cNvSpPr/>
          <p:nvPr/>
        </p:nvSpPr>
        <p:spPr>
          <a:xfrm>
            <a:off x="642910" y="4143380"/>
            <a:ext cx="4143404" cy="1714512"/>
          </a:xfrm>
          <a:prstGeom prst="ribb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04</a:t>
            </a:r>
            <a:endParaRPr lang="ru-RU" sz="80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Если ты включил утюг,</a:t>
            </a:r>
            <a:br>
              <a:rPr lang="ru-RU" sz="3200" b="1" dirty="0" smtClean="0">
                <a:latin typeface="Comic Sans MS" pitchFamily="66" charset="0"/>
              </a:rPr>
            </a:br>
            <a:r>
              <a:rPr lang="ru-RU" sz="3200" b="1" dirty="0" smtClean="0">
                <a:latin typeface="Comic Sans MS" pitchFamily="66" charset="0"/>
              </a:rPr>
              <a:t>Убегать не надо вдруг.</a:t>
            </a:r>
            <a:br>
              <a:rPr lang="ru-RU" sz="3200" b="1" dirty="0" smtClean="0">
                <a:latin typeface="Comic Sans MS" pitchFamily="66" charset="0"/>
              </a:rPr>
            </a:br>
            <a:r>
              <a:rPr lang="ru-RU" sz="3200" b="1" dirty="0" smtClean="0">
                <a:latin typeface="Comic Sans MS" pitchFamily="66" charset="0"/>
              </a:rPr>
              <a:t>Закрывая в доме дверь,              </a:t>
            </a:r>
            <a:br>
              <a:rPr lang="ru-RU" sz="3200" b="1" dirty="0" smtClean="0">
                <a:latin typeface="Comic Sans MS" pitchFamily="66" charset="0"/>
              </a:rPr>
            </a:br>
            <a:r>
              <a:rPr lang="ru-RU" sz="3200" b="1" dirty="0" smtClean="0">
                <a:latin typeface="Comic Sans MS" pitchFamily="66" charset="0"/>
              </a:rPr>
              <a:t>Всё ли выключил? Проверь!</a:t>
            </a:r>
            <a:br>
              <a:rPr lang="ru-RU" sz="3200" b="1" dirty="0" smtClean="0">
                <a:latin typeface="Comic Sans MS" pitchFamily="66" charset="0"/>
              </a:rPr>
            </a:br>
            <a:endParaRPr lang="ru-RU" sz="3200" b="1" dirty="0">
              <a:latin typeface="Comic Sans MS" pitchFamily="66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071942"/>
            <a:ext cx="2666671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500306"/>
            <a:ext cx="3568327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226253">
            <a:off x="-2563" y="4126006"/>
            <a:ext cx="296101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6429420" cy="429737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Comic Sans MS" pitchFamily="66" charset="0"/>
              </a:rPr>
              <a:t>Спицу, пальчик или гвоздь</a:t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Нельзя  в розетку нам совать. </a:t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 Электричество </a:t>
            </a:r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опасно</a:t>
            </a:r>
            <a:r>
              <a:rPr lang="ru-RU" sz="3600" b="1" dirty="0" smtClean="0">
                <a:latin typeface="Comic Sans MS" pitchFamily="66" charset="0"/>
              </a:rPr>
              <a:t> -</a:t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 Это каждый должен знать.</a:t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Не суй в розетку пальчик</a:t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 Ни девочка, ни мальчик!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714752"/>
            <a:ext cx="4744553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85728"/>
            <a:ext cx="8229600" cy="394018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Comic Sans MS" pitchFamily="66" charset="0"/>
              </a:rPr>
              <a:t>Если вдруг искрит розетка,</a:t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 Или слышен странный треск,</a:t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 Ты скажи об этом взрослым-</a:t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 Сам пожалуйста, не лезь!</a:t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 Электричество </a:t>
            </a:r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ОПАСНО</a:t>
            </a:r>
            <a:r>
              <a:rPr lang="ru-RU" sz="3600" b="1" dirty="0" smtClean="0">
                <a:latin typeface="Comic Sans MS" pitchFamily="66" charset="0"/>
              </a:rPr>
              <a:t>!</a:t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 Неуместны игры здесь!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2427273" cy="3465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554644"/>
            <a:ext cx="3071834" cy="3303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57222" y="714356"/>
            <a:ext cx="6215106" cy="272575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Comic Sans MS" pitchFamily="66" charset="0"/>
              </a:rPr>
              <a:t>Если в доме есть балкон,</a:t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Помните - опасен он!</a:t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И открытое окно</a:t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Привлекать вас не должно!</a:t>
            </a: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endParaRPr lang="ru-RU" dirty="0">
              <a:latin typeface="Comic Sans MS" pitchFamily="66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14290"/>
            <a:ext cx="3071834" cy="3326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786190"/>
            <a:ext cx="574006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4935720"/>
            <a:ext cx="1558923" cy="16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280</Words>
  <PresentationFormat>Экран (4:3)</PresentationFormat>
  <Paragraphs>60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Если друг – оказался вдруг… </vt:lpstr>
      <vt:lpstr>Слайд 2</vt:lpstr>
      <vt:lpstr>Слайд 3</vt:lpstr>
      <vt:lpstr>Быть нельзя огня вблизи, Там, где краски, газ, бензин; Ведь о них нам не напрасно Говорят: «Огнеопасно!» </vt:lpstr>
      <vt:lpstr>Не включай в квартире газ- За газом нужен глаз да глаз. Запах чувствуя в квартире, Позвоните «04». Не подходи к плите, дружок, Ты можешь получить ожог! </vt:lpstr>
      <vt:lpstr>Если ты включил утюг, Убегать не надо вдруг. Закрывая в доме дверь,               Всё ли выключил? Проверь! </vt:lpstr>
      <vt:lpstr>Спицу, пальчик или гвоздь Нельзя  в розетку нам совать.   Электричество опасно -  Это каждый должен знать. Не суй в розетку пальчик  Ни девочка, ни мальчик! </vt:lpstr>
      <vt:lpstr>Если вдруг искрит розетка,  Или слышен странный треск,  Ты скажи об этом взрослым-  Сам пожалуйста, не лезь!  Электричество ОПАСНО!  Неуместны игры здесь! </vt:lpstr>
      <vt:lpstr>Если в доме есть балкон, Помните - опасен он! И открытое окно Привлекать вас не должно! </vt:lpstr>
      <vt:lpstr>Ничего опасней нет, Чем заточенный предмет! Бритвы, ножницы, ножи Не хватайте, малыши! </vt:lpstr>
      <vt:lpstr>Кран открывайте осторожно, Ведь кипятком обжечься можно! Да и холодная вода Увы, полезна не всегда.</vt:lpstr>
      <vt:lpstr>Все маленькие детки   Обязаны узнать:  Пилюли и таблетки  Тайком нельзя глотать!  Когда вы заболели,  Тогда врача зовут,  И взрослые в постельку  Таблетки принесут!</vt:lpstr>
      <vt:lpstr>Газ на кухне, пылесос ли, Телевизор ли, утюг, Пусть включает только взрослый, Наш надежный добрый друг. </vt:lpstr>
      <vt:lpstr>«Предметы, требующие осторожного обращения»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Хворва</cp:lastModifiedBy>
  <cp:revision>51</cp:revision>
  <dcterms:created xsi:type="dcterms:W3CDTF">2011-12-15T13:01:41Z</dcterms:created>
  <dcterms:modified xsi:type="dcterms:W3CDTF">2011-12-16T07:34:40Z</dcterms:modified>
</cp:coreProperties>
</file>