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0" r:id="rId3"/>
    <p:sldId id="263" r:id="rId4"/>
    <p:sldId id="261" r:id="rId5"/>
    <p:sldId id="262" r:id="rId6"/>
    <p:sldId id="265" r:id="rId7"/>
    <p:sldId id="266" r:id="rId8"/>
    <p:sldId id="269" r:id="rId9"/>
    <p:sldId id="267" r:id="rId10"/>
    <p:sldId id="271" r:id="rId11"/>
    <p:sldId id="275" r:id="rId12"/>
    <p:sldId id="272" r:id="rId13"/>
    <p:sldId id="273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83C83-55F5-4A2B-94BE-350A9BF6221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712D4-3086-4594-AA38-0C0F307CC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4BD56-4791-4819-8EFB-8B5FE3FF221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5C1D9-7FE0-4633-807A-80635F51A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A90BE64-C1AB-4854-808A-CF7C876EB144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102;&#1089;&#1077;&#1088;\Desktop\8&#1089;&#1072;&#1076;\narodnaya-maslenica(mp3extaz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9731.userapi.com/u2663947/-14/x_76cf9e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narodnaya-maslenica(mp3extaz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3597722" cy="269794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548680"/>
            <a:ext cx="3552856" cy="266429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D:\Documents and Settings\Ваня\Рабочий стол\Новая папка (2)\102_26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429000"/>
            <a:ext cx="3652590" cy="2739088"/>
          </a:xfrm>
          <a:prstGeom prst="snip2DiagRect">
            <a:avLst/>
          </a:prstGeom>
          <a:noFill/>
        </p:spPr>
      </p:pic>
      <p:pic>
        <p:nvPicPr>
          <p:cNvPr id="30724" name="Picture 4" descr="D:\Documents and Settings\Ваня\Рабочий стол\Новая папка (2)\102_267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3573016"/>
            <a:ext cx="3699487" cy="2774256"/>
          </a:xfrm>
          <a:prstGeom prst="snip2DiagRect">
            <a:avLst/>
          </a:prstGeom>
          <a:noFill/>
        </p:spPr>
      </p:pic>
      <p:pic>
        <p:nvPicPr>
          <p:cNvPr id="30726" name="Picture 6" descr="D:\Documents and Settings\Ваня\Local Settings\Temporary Internet Files\Content.IE5\FCLSWLOD\MC90041285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276872"/>
            <a:ext cx="2076056" cy="17638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 and Settings\Ваня\Рабочий стол\Новая папка (2)\102_27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573016"/>
            <a:ext cx="3699487" cy="2774256"/>
          </a:xfrm>
          <a:prstGeom prst="round2DiagRect">
            <a:avLst/>
          </a:prstGeom>
          <a:noFill/>
        </p:spPr>
      </p:pic>
      <p:pic>
        <p:nvPicPr>
          <p:cNvPr id="2050" name="Picture 2" descr="D:\Documents and Settings\Ваня\Рабочий стол\Новая папка (2)\102_27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476672"/>
            <a:ext cx="3676605" cy="2757097"/>
          </a:xfrm>
          <a:prstGeom prst="round2DiagRect">
            <a:avLst/>
          </a:prstGeom>
          <a:noFill/>
        </p:spPr>
      </p:pic>
      <p:pic>
        <p:nvPicPr>
          <p:cNvPr id="2051" name="Picture 3" descr="D:\Documents and Settings\Ваня\Рабочий стол\Новая папка (2)\102_26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76672"/>
            <a:ext cx="3699487" cy="2774256"/>
          </a:xfrm>
          <a:prstGeom prst="round2Diag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717032"/>
            <a:ext cx="4637427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Как на масленой недели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Из печи блины летели!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С пылу, с жару, из печи,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Все румяны, горячи!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ocuments and Settings\Ваня\Рабочий стол\Новая папка (2)\102_27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140968"/>
            <a:ext cx="3864379" cy="2897909"/>
          </a:xfrm>
          <a:prstGeom prst="snip2SameRect">
            <a:avLst>
              <a:gd name="adj1" fmla="val 16667"/>
              <a:gd name="adj2" fmla="val 15777"/>
            </a:avLst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1268760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Ну-ка, съешь блина,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Чтоб пришла весна!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1748" name="Picture 4" descr="D:\Documents and Settings\Ваня\Local Settings\Temporary Internet Files\Content.IE5\ZSPHZQL4\MC9004128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77072"/>
            <a:ext cx="2580822" cy="1636474"/>
          </a:xfrm>
          <a:prstGeom prst="rect">
            <a:avLst/>
          </a:prstGeom>
          <a:noFill/>
        </p:spPr>
      </p:pic>
      <p:pic>
        <p:nvPicPr>
          <p:cNvPr id="1026" name="Picture 2" descr="D:\Documents and Settings\Ваня\Рабочий стол\Новая папка (2)\102_26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620688"/>
            <a:ext cx="2592288" cy="3134296"/>
          </a:xfrm>
          <a:prstGeom prst="snip2SameRect">
            <a:avLst>
              <a:gd name="adj1" fmla="val 16667"/>
              <a:gd name="adj2" fmla="val 15537"/>
            </a:avLst>
          </a:prstGeom>
          <a:noFill/>
        </p:spPr>
      </p:pic>
    </p:spTree>
    <p:custDataLst>
      <p:tags r:id="rId1"/>
    </p:custDataLst>
  </p:cSld>
  <p:clrMapOvr>
    <a:masterClrMapping/>
  </p:clrMapOvr>
  <p:transition advTm="7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 and Settings\Ваня\Рабочий стол\Новая папка (2)\102_27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3816424" cy="2861947"/>
          </a:xfrm>
          <a:prstGeom prst="round2SameRect">
            <a:avLst>
              <a:gd name="adj1" fmla="val 16667"/>
              <a:gd name="adj2" fmla="val 17167"/>
            </a:avLst>
          </a:prstGeom>
          <a:noFill/>
        </p:spPr>
      </p:pic>
      <p:pic>
        <p:nvPicPr>
          <p:cNvPr id="32771" name="Picture 3" descr="D:\Documents and Settings\Ваня\Рабочий стол\Новая папка (2)\102_27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429000"/>
            <a:ext cx="3795510" cy="2846264"/>
          </a:xfrm>
          <a:prstGeom prst="round2SameRect">
            <a:avLst>
              <a:gd name="adj1" fmla="val 16667"/>
              <a:gd name="adj2" fmla="val 20139"/>
            </a:avLst>
          </a:prstGeom>
          <a:noFill/>
        </p:spPr>
      </p:pic>
      <p:pic>
        <p:nvPicPr>
          <p:cNvPr id="32773" name="Picture 5" descr="D:\Documents and Settings\Ваня\Рабочий стол\Новая папка (2)\102_27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356992"/>
            <a:ext cx="3816424" cy="2861948"/>
          </a:xfrm>
          <a:prstGeom prst="round2SameRect">
            <a:avLst>
              <a:gd name="adj1" fmla="val 16667"/>
              <a:gd name="adj2" fmla="val 15737"/>
            </a:avLst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1196752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Праздники славянские —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Радость в каждый дом!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С песнями и плясками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Мы в весну войдем. . 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D:\Documents and Settings\Ваня\Рабочий стол\Новая папка (2)\102_27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</a:rPr>
              <a:t>Чтоб заиграла жизнь, как солнце красками</a:t>
            </a: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</a:rPr>
              <a:t>                    Мы поздравляем Вас с неделей масляной!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chemeClr val="accent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98072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Презентацию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996952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Воспитатели: Егорова А.М</a:t>
            </a:r>
          </a:p>
          <a:p>
            <a:pPr algn="ctr"/>
            <a:r>
              <a:rPr lang="ru-RU" sz="2800" b="1" smtClean="0">
                <a:ln/>
                <a:solidFill>
                  <a:schemeClr val="accent3"/>
                </a:solidFill>
              </a:rPr>
              <a:t>                            </a:t>
            </a:r>
            <a:r>
              <a:rPr lang="ru-RU" sz="2800" b="1" smtClean="0">
                <a:ln/>
                <a:solidFill>
                  <a:schemeClr val="accent3"/>
                </a:solidFill>
              </a:rPr>
              <a:t>Захарова 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Е.Ю.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Цель:</a:t>
            </a:r>
            <a:r>
              <a:rPr lang="ru-RU" b="1" dirty="0" smtClean="0"/>
              <a:t>  </a:t>
            </a:r>
            <a:r>
              <a:rPr lang="ru-RU" sz="2800" dirty="0" smtClean="0">
                <a:solidFill>
                  <a:srgbClr val="FFC000"/>
                </a:solidFill>
              </a:rPr>
              <a:t>Повышение интереса к традициям русского народа (праздник Масленица).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3" name="Picture 3" descr="C:\Documents and Settings\Нафаня\My Documents\Мои сканированные изображения\2012-01 (янв)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7444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Нафаня\My Documents\Мои сканированные изображения\2012-01 (янв)\Копия сканирование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3933056"/>
            <a:ext cx="4536504" cy="22322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Задачи: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Возрождать интерес к обрядовым русским праздникам.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Обогащать духовный мир детей.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Обобщить и закрепить знания детей о празднике «Масленица».</a:t>
            </a:r>
          </a:p>
        </p:txBody>
      </p:sp>
      <p:pic>
        <p:nvPicPr>
          <p:cNvPr id="2049" name="Picture 1" descr="D:\Documents and Settings\Ваня\Local Settings\Temporary Internet Files\Content.IE5\JG7S5VAA\MM90035672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93096"/>
            <a:ext cx="1384548" cy="1456556"/>
          </a:xfrm>
          <a:prstGeom prst="rect">
            <a:avLst/>
          </a:prstGeom>
          <a:noFill/>
        </p:spPr>
      </p:pic>
      <p:pic>
        <p:nvPicPr>
          <p:cNvPr id="2050" name="Picture 2" descr="D:\Documents and Settings\Ваня\Local Settings\Temporary Internet Files\Content.IE5\FCLSWLOD\MC9004234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645024"/>
            <a:ext cx="1728192" cy="19728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Россия богата своими традициями, обычаями, народными праздниками. Одним из таких праздников является большое народное гулянье в конце зимы «Масленица». Здесь всегда находятся желающие силой потягаться, удаль свою показать, вкусными блинами угоститься да песни попеть. Глубокие нравственное начало содержит чин покаяния в день Прощеного воскресения. Масленица один из самых радостных и светлых праздников на Руси. Познакомить детей с традициями проведения этого праздника можно опираясь на программу «Приобщение детей дошкольного возраста к истокам русской культуры», но непосредственное участие в празднике оставляет более полное и глубокое представления о нем. Дает детям возможность понять всю глубину, широту и глубокий смысл этого веселого и немножко грустного праздника. Поэтому и возникла идея в проведении   приготовления блинов  на масленичной недели.</a:t>
            </a:r>
            <a:endParaRPr lang="ru-RU" sz="20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6672"/>
            <a:ext cx="5617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Актуальность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3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Внедрение проекта в воспитательно-образовательный процесс помогло обогатить его содержание. Обеспечило развитие у детей любознательности, стремление изучить традиции родной страны. Дети ближе познакомились с традициями родной страны. Работа по проекту помогла развить у них кругозор, эстетическую восприимчивость. 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Анализируя результаты проекта, мы увидели, что дети с большим интересом включаются в различные виды деятельности, проявляют чувство ответственности за себя и других. Реализуя проект, мы ставили перед собой цель - сделать жизнь своих воспитанников интересной и содержательной, наполнить её яркими впечатлениями, интересными делами, радостью творчества.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2606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Результат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D:\Documents and Settings\Ваня\Рабочий стол\блины\DSC067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429000"/>
            <a:ext cx="3528392" cy="2646294"/>
          </a:xfrm>
          <a:prstGeom prst="round2Diag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548680"/>
            <a:ext cx="3312368" cy="246478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D:\Documents and Settings\Ваня\Рабочий стол\блины\DSC066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548680"/>
            <a:ext cx="3390522" cy="2542892"/>
          </a:xfrm>
          <a:prstGeom prst="round2DiagRect">
            <a:avLst/>
          </a:prstGeom>
          <a:noFill/>
        </p:spPr>
      </p:pic>
      <p:pic>
        <p:nvPicPr>
          <p:cNvPr id="24579" name="Picture 3" descr="D:\Documents and Settings\Ваня\Рабочий стол\блины\DSC066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3573016"/>
            <a:ext cx="3379030" cy="2534272"/>
          </a:xfrm>
          <a:prstGeom prst="round2Diag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348880"/>
            <a:ext cx="2118609" cy="152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1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cuments and Settings\Ваня\Рабочий стол\блины\DSC067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548680"/>
            <a:ext cx="3600400" cy="2700301"/>
          </a:xfrm>
          <a:prstGeom prst="snip2DiagRect">
            <a:avLst/>
          </a:prstGeom>
          <a:noFill/>
        </p:spPr>
      </p:pic>
      <p:pic>
        <p:nvPicPr>
          <p:cNvPr id="25603" name="Picture 3" descr="D:\Documents and Settings\Ваня\Рабочий стол\блины\DSC067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76672"/>
            <a:ext cx="3816424" cy="2797259"/>
          </a:xfrm>
          <a:prstGeom prst="snip2Diag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501008"/>
            <a:ext cx="3669730" cy="2751941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3429000"/>
            <a:ext cx="3744416" cy="280794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D:\Documents and Settings\Ваня\Local Settings\Temporary Internet Files\Content.IE5\2Q51UF6L\MC900441357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060848"/>
            <a:ext cx="2451720" cy="24517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3741738" cy="28059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:\Documents and Settings\Ваня\Рабочий стол\Новая папка (2)\102_26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476672"/>
            <a:ext cx="3720475" cy="2808312"/>
          </a:xfrm>
          <a:prstGeom prst="roundRect">
            <a:avLst/>
          </a:prstGeom>
          <a:noFill/>
        </p:spPr>
      </p:pic>
      <p:pic>
        <p:nvPicPr>
          <p:cNvPr id="28677" name="Picture 5" descr="D:\Documents and Settings\Ваня\Рабочий стол\Новая папка (2)\102_26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501008"/>
            <a:ext cx="3744416" cy="2847086"/>
          </a:xfrm>
          <a:prstGeom prst="roundRect">
            <a:avLst/>
          </a:prstGeom>
          <a:noFill/>
        </p:spPr>
      </p:pic>
      <p:pic>
        <p:nvPicPr>
          <p:cNvPr id="28678" name="Picture 6" descr="D:\Documents and Settings\Ваня\Рабочий стол\Новая папка (2)\102_267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3645024"/>
            <a:ext cx="3600400" cy="2736304"/>
          </a:xfrm>
          <a:prstGeom prst="roundRect">
            <a:avLst/>
          </a:prstGeom>
          <a:noFill/>
        </p:spPr>
      </p:pic>
      <p:pic>
        <p:nvPicPr>
          <p:cNvPr id="28679" name="Picture 7" descr="D:\Documents and Settings\Ваня\Local Settings\Temporary Internet Files\Content.IE5\JG7S5VAA\MC90044040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276872"/>
            <a:ext cx="2304256" cy="23042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Documents and Settings\Ваня\Рабочий стол\Новая папка (2)\102_26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76672"/>
            <a:ext cx="3816424" cy="2631146"/>
          </a:xfrm>
          <a:prstGeom prst="hexagon">
            <a:avLst/>
          </a:prstGeom>
          <a:noFill/>
        </p:spPr>
      </p:pic>
      <p:pic>
        <p:nvPicPr>
          <p:cNvPr id="26628" name="Picture 4" descr="D:\Documents and Settings\Ваня\Рабочий стол\Новая папка (2)\102_26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441017"/>
            <a:ext cx="3600400" cy="2699951"/>
          </a:xfrm>
          <a:prstGeom prst="hexagon">
            <a:avLst/>
          </a:prstGeom>
          <a:noFill/>
        </p:spPr>
      </p:pic>
      <p:pic>
        <p:nvPicPr>
          <p:cNvPr id="26629" name="Picture 5" descr="D:\Documents and Settings\Ваня\Рабочий стол\Новая папка (2)\102_26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393010"/>
            <a:ext cx="3816424" cy="2861948"/>
          </a:xfrm>
          <a:prstGeom prst="hexagon">
            <a:avLst/>
          </a:prstGeom>
          <a:noFill/>
        </p:spPr>
      </p:pic>
      <p:pic>
        <p:nvPicPr>
          <p:cNvPr id="26630" name="Picture 6" descr="D:\Documents and Settings\Ваня\Рабочий стол\Новая папка (2)\102_27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11737" y="3429000"/>
            <a:ext cx="3744901" cy="2808312"/>
          </a:xfrm>
          <a:prstGeom prst="hexagon">
            <a:avLst/>
          </a:prstGeom>
          <a:noFill/>
        </p:spPr>
      </p:pic>
      <p:pic>
        <p:nvPicPr>
          <p:cNvPr id="26631" name="Picture 7" descr="D:\Documents and Settings\Ваня\Local Settings\Temporary Internet Files\Content.IE5\2Q51UF6L\MC90041296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132856"/>
            <a:ext cx="2569670" cy="221251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7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2.5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8|2.4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|2.3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1.4|1.8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0.9|1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2.3|2.3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2.3|2.2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2.3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rgbClr val="92D050"/>
      </a:dk1>
      <a:lt1>
        <a:srgbClr val="00B050"/>
      </a:lt1>
      <a:dk2>
        <a:srgbClr val="00B050"/>
      </a:dk2>
      <a:lt2>
        <a:srgbClr val="00B050"/>
      </a:lt2>
      <a:accent1>
        <a:srgbClr val="92D050"/>
      </a:accent1>
      <a:accent2>
        <a:srgbClr val="00B05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407</TotalTime>
  <Words>320</Words>
  <Application>Microsoft Office PowerPoint</Application>
  <PresentationFormat>Экран (4:3)</PresentationFormat>
  <Paragraphs>23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юсер</cp:lastModifiedBy>
  <cp:revision>44</cp:revision>
  <dcterms:created xsi:type="dcterms:W3CDTF">2013-03-14T15:05:29Z</dcterms:created>
  <dcterms:modified xsi:type="dcterms:W3CDTF">2013-04-15T16:43:31Z</dcterms:modified>
</cp:coreProperties>
</file>