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91" r:id="rId3"/>
    <p:sldId id="292" r:id="rId4"/>
    <p:sldId id="293" r:id="rId5"/>
    <p:sldId id="294" r:id="rId6"/>
    <p:sldId id="290" r:id="rId7"/>
    <p:sldId id="295" r:id="rId8"/>
    <p:sldId id="297" r:id="rId9"/>
    <p:sldId id="298" r:id="rId10"/>
    <p:sldId id="30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66CC"/>
    <a:srgbClr val="FF33CC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22593" autoAdjust="0"/>
    <p:restoredTop sz="63152" autoAdjust="0"/>
  </p:normalViewPr>
  <p:slideViewPr>
    <p:cSldViewPr>
      <p:cViewPr varScale="1">
        <p:scale>
          <a:sx n="71" d="100"/>
          <a:sy n="71" d="100"/>
        </p:scale>
        <p:origin x="-9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9189814814814866E-2"/>
          <c:y val="6.7063492063492117E-2"/>
          <c:w val="0.64857392825896754"/>
          <c:h val="0.8138492063492072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1200" b="1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2009-2010 у.г.</c:v>
                </c:pt>
                <c:pt idx="1">
                  <c:v>2010-2011 у.г.</c:v>
                </c:pt>
                <c:pt idx="2">
                  <c:v>2011-2012 у.г.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</c:v>
                </c:pt>
                <c:pt idx="1">
                  <c:v>35</c:v>
                </c:pt>
                <c:pt idx="2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выше среднего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2009-2010 у.г.</c:v>
                </c:pt>
                <c:pt idx="1">
                  <c:v>2010-2011 у.г.</c:v>
                </c:pt>
                <c:pt idx="2">
                  <c:v>2011-2012 у.г.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29</c:v>
                </c:pt>
                <c:pt idx="1">
                  <c:v>55</c:v>
                </c:pt>
                <c:pt idx="2">
                  <c:v>42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 b="1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2009-2010 у.г.</c:v>
                </c:pt>
                <c:pt idx="1">
                  <c:v>2010-2011 у.г.</c:v>
                </c:pt>
                <c:pt idx="2">
                  <c:v>2011-2012 у.г.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48</c:v>
                </c:pt>
                <c:pt idx="1">
                  <c:v>10</c:v>
                </c:pt>
                <c:pt idx="2">
                  <c:v>25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ниже среднего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2009-2010 у.г.</c:v>
                </c:pt>
                <c:pt idx="1">
                  <c:v>2010-2011 у.г.</c:v>
                </c:pt>
                <c:pt idx="2">
                  <c:v>2011-2012 у.г.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axId val="62063360"/>
        <c:axId val="62064896"/>
      </c:barChart>
      <c:catAx>
        <c:axId val="6206336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2064896"/>
        <c:crosses val="autoZero"/>
        <c:auto val="1"/>
        <c:lblAlgn val="ctr"/>
        <c:lblOffset val="100"/>
      </c:catAx>
      <c:valAx>
        <c:axId val="62064896"/>
        <c:scaling>
          <c:orientation val="minMax"/>
          <c:max val="1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2063360"/>
        <c:crosses val="autoZero"/>
        <c:crossBetween val="between"/>
        <c:majorUnit val="20"/>
        <c:minorUnit val="10"/>
      </c:valAx>
    </c:plotArea>
    <c:legend>
      <c:legendPos val="r"/>
      <c:layout/>
      <c:txPr>
        <a:bodyPr/>
        <a:lstStyle/>
        <a:p>
          <a:pPr>
            <a:defRPr sz="1200" b="1" i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36F24C-4A8A-485F-A158-AF41BA9B0139}" type="doc">
      <dgm:prSet loTypeId="urn:microsoft.com/office/officeart/2005/8/layout/venn1" loCatId="relationship" qsTypeId="urn:microsoft.com/office/officeart/2005/8/quickstyle/3d2" qsCatId="3D" csTypeId="urn:microsoft.com/office/officeart/2005/8/colors/accent1_2" csCatId="accent1" phldr="1"/>
      <dgm:spPr/>
    </dgm:pt>
    <dgm:pt modelId="{34265F6D-6DA5-470E-A31C-17851266245D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Специально организованное обучение в форме занятий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826922B-251D-40F4-B5E9-674AF527573D}" type="parTrans" cxnId="{7B1C53E2-BFBE-48FC-ABBD-D352F7C85ED0}">
      <dgm:prSet/>
      <dgm:spPr/>
      <dgm:t>
        <a:bodyPr/>
        <a:lstStyle/>
        <a:p>
          <a:endParaRPr lang="ru-RU"/>
        </a:p>
      </dgm:t>
    </dgm:pt>
    <dgm:pt modelId="{2FA51106-9BBE-4B8A-9BE1-4EF6C59175B2}" type="sibTrans" cxnId="{7B1C53E2-BFBE-48FC-ABBD-D352F7C85ED0}">
      <dgm:prSet/>
      <dgm:spPr/>
      <dgm:t>
        <a:bodyPr/>
        <a:lstStyle/>
        <a:p>
          <a:endParaRPr lang="ru-RU"/>
        </a:p>
      </dgm:t>
    </dgm:pt>
    <dgm:pt modelId="{1A000A85-9C53-4016-A954-D69803510887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Самостоятель-ная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деятельность детей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40EC32D-1B92-4983-B30C-8CA89A97BDD3}" type="parTrans" cxnId="{05E62A70-BC52-4855-A043-94F8C8FEBD8A}">
      <dgm:prSet/>
      <dgm:spPr/>
      <dgm:t>
        <a:bodyPr/>
        <a:lstStyle/>
        <a:p>
          <a:endParaRPr lang="ru-RU"/>
        </a:p>
      </dgm:t>
    </dgm:pt>
    <dgm:pt modelId="{3BD92C4A-8273-4019-B9B1-B3601F0938E6}" type="sibTrans" cxnId="{05E62A70-BC52-4855-A043-94F8C8FEBD8A}">
      <dgm:prSet/>
      <dgm:spPr/>
      <dgm:t>
        <a:bodyPr/>
        <a:lstStyle/>
        <a:p>
          <a:endParaRPr lang="ru-RU"/>
        </a:p>
      </dgm:t>
    </dgm:pt>
    <dgm:pt modelId="{2D63D210-88E0-474B-B571-743FC60AE63A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Совместная деятельность воспитателя с детьми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1BC347D-2F4C-415C-A887-29A01DDD60BF}" type="parTrans" cxnId="{EA85DC54-C8E1-46BA-9C28-078E31CAF954}">
      <dgm:prSet/>
      <dgm:spPr/>
      <dgm:t>
        <a:bodyPr/>
        <a:lstStyle/>
        <a:p>
          <a:endParaRPr lang="ru-RU"/>
        </a:p>
      </dgm:t>
    </dgm:pt>
    <dgm:pt modelId="{8C24A212-D5B2-48AC-80E9-898FA9C17736}" type="sibTrans" cxnId="{EA85DC54-C8E1-46BA-9C28-078E31CAF954}">
      <dgm:prSet/>
      <dgm:spPr/>
      <dgm:t>
        <a:bodyPr/>
        <a:lstStyle/>
        <a:p>
          <a:endParaRPr lang="ru-RU"/>
        </a:p>
      </dgm:t>
    </dgm:pt>
    <dgm:pt modelId="{D69B373E-1621-4B62-8C80-7232D570D70F}" type="pres">
      <dgm:prSet presAssocID="{1136F24C-4A8A-485F-A158-AF41BA9B0139}" presName="compositeShape" presStyleCnt="0">
        <dgm:presLayoutVars>
          <dgm:chMax val="7"/>
          <dgm:dir/>
          <dgm:resizeHandles val="exact"/>
        </dgm:presLayoutVars>
      </dgm:prSet>
      <dgm:spPr/>
    </dgm:pt>
    <dgm:pt modelId="{BDFF167A-4519-48CD-8D0C-8800DB2F6938}" type="pres">
      <dgm:prSet presAssocID="{34265F6D-6DA5-470E-A31C-17851266245D}" presName="circ1" presStyleLbl="vennNode1" presStyleIdx="0" presStyleCnt="3"/>
      <dgm:spPr/>
      <dgm:t>
        <a:bodyPr/>
        <a:lstStyle/>
        <a:p>
          <a:endParaRPr lang="ru-RU"/>
        </a:p>
      </dgm:t>
    </dgm:pt>
    <dgm:pt modelId="{95A17C49-8FC7-4E2A-862B-4A0D2E7C2AEB}" type="pres">
      <dgm:prSet presAssocID="{34265F6D-6DA5-470E-A31C-17851266245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66FB8-D5A4-407C-94A0-7A0E1E0B5170}" type="pres">
      <dgm:prSet presAssocID="{1A000A85-9C53-4016-A954-D69803510887}" presName="circ2" presStyleLbl="vennNode1" presStyleIdx="1" presStyleCnt="3"/>
      <dgm:spPr/>
      <dgm:t>
        <a:bodyPr/>
        <a:lstStyle/>
        <a:p>
          <a:endParaRPr lang="ru-RU"/>
        </a:p>
      </dgm:t>
    </dgm:pt>
    <dgm:pt modelId="{7955BD3E-0E9D-4E96-935D-50333B2CFF2F}" type="pres">
      <dgm:prSet presAssocID="{1A000A85-9C53-4016-A954-D6980351088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DEB1B-27C1-4479-B96F-B0148C516040}" type="pres">
      <dgm:prSet presAssocID="{2D63D210-88E0-474B-B571-743FC60AE63A}" presName="circ3" presStyleLbl="vennNode1" presStyleIdx="2" presStyleCnt="3"/>
      <dgm:spPr/>
      <dgm:t>
        <a:bodyPr/>
        <a:lstStyle/>
        <a:p>
          <a:endParaRPr lang="ru-RU"/>
        </a:p>
      </dgm:t>
    </dgm:pt>
    <dgm:pt modelId="{2553CE4C-B5F1-467A-B29A-3BAFCA0D2D15}" type="pres">
      <dgm:prSet presAssocID="{2D63D210-88E0-474B-B571-743FC60AE63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1C53E2-BFBE-48FC-ABBD-D352F7C85ED0}" srcId="{1136F24C-4A8A-485F-A158-AF41BA9B0139}" destId="{34265F6D-6DA5-470E-A31C-17851266245D}" srcOrd="0" destOrd="0" parTransId="{4826922B-251D-40F4-B5E9-674AF527573D}" sibTransId="{2FA51106-9BBE-4B8A-9BE1-4EF6C59175B2}"/>
    <dgm:cxn modelId="{EA85DC54-C8E1-46BA-9C28-078E31CAF954}" srcId="{1136F24C-4A8A-485F-A158-AF41BA9B0139}" destId="{2D63D210-88E0-474B-B571-743FC60AE63A}" srcOrd="2" destOrd="0" parTransId="{51BC347D-2F4C-415C-A887-29A01DDD60BF}" sibTransId="{8C24A212-D5B2-48AC-80E9-898FA9C17736}"/>
    <dgm:cxn modelId="{05E62A70-BC52-4855-A043-94F8C8FEBD8A}" srcId="{1136F24C-4A8A-485F-A158-AF41BA9B0139}" destId="{1A000A85-9C53-4016-A954-D69803510887}" srcOrd="1" destOrd="0" parTransId="{E40EC32D-1B92-4983-B30C-8CA89A97BDD3}" sibTransId="{3BD92C4A-8273-4019-B9B1-B3601F0938E6}"/>
    <dgm:cxn modelId="{45A2B78B-174A-47F1-A331-3B424E5A628B}" type="presOf" srcId="{34265F6D-6DA5-470E-A31C-17851266245D}" destId="{95A17C49-8FC7-4E2A-862B-4A0D2E7C2AEB}" srcOrd="1" destOrd="0" presId="urn:microsoft.com/office/officeart/2005/8/layout/venn1"/>
    <dgm:cxn modelId="{8DBA51F7-4AC0-4473-B387-20B73B00FAD3}" type="presOf" srcId="{34265F6D-6DA5-470E-A31C-17851266245D}" destId="{BDFF167A-4519-48CD-8D0C-8800DB2F6938}" srcOrd="0" destOrd="0" presId="urn:microsoft.com/office/officeart/2005/8/layout/venn1"/>
    <dgm:cxn modelId="{6CC79175-479D-4016-BA7C-EA357A6FDE71}" type="presOf" srcId="{1A000A85-9C53-4016-A954-D69803510887}" destId="{7955BD3E-0E9D-4E96-935D-50333B2CFF2F}" srcOrd="1" destOrd="0" presId="urn:microsoft.com/office/officeart/2005/8/layout/venn1"/>
    <dgm:cxn modelId="{389C02F5-00D7-4151-8F9C-DE114963B69D}" type="presOf" srcId="{2D63D210-88E0-474B-B571-743FC60AE63A}" destId="{2553CE4C-B5F1-467A-B29A-3BAFCA0D2D15}" srcOrd="1" destOrd="0" presId="urn:microsoft.com/office/officeart/2005/8/layout/venn1"/>
    <dgm:cxn modelId="{0E1FF8B6-BA84-45D2-9DB6-E47F4F373502}" type="presOf" srcId="{1136F24C-4A8A-485F-A158-AF41BA9B0139}" destId="{D69B373E-1621-4B62-8C80-7232D570D70F}" srcOrd="0" destOrd="0" presId="urn:microsoft.com/office/officeart/2005/8/layout/venn1"/>
    <dgm:cxn modelId="{AA04C477-F5A4-4999-A4CC-39551B0E2DEB}" type="presOf" srcId="{1A000A85-9C53-4016-A954-D69803510887}" destId="{B0766FB8-D5A4-407C-94A0-7A0E1E0B5170}" srcOrd="0" destOrd="0" presId="urn:microsoft.com/office/officeart/2005/8/layout/venn1"/>
    <dgm:cxn modelId="{2D9EABB6-9A1C-49AB-BE28-378F86B8EAFB}" type="presOf" srcId="{2D63D210-88E0-474B-B571-743FC60AE63A}" destId="{84FDEB1B-27C1-4479-B96F-B0148C516040}" srcOrd="0" destOrd="0" presId="urn:microsoft.com/office/officeart/2005/8/layout/venn1"/>
    <dgm:cxn modelId="{D0D02213-F5BB-4D0A-B6CD-8C225B3CF9AC}" type="presParOf" srcId="{D69B373E-1621-4B62-8C80-7232D570D70F}" destId="{BDFF167A-4519-48CD-8D0C-8800DB2F6938}" srcOrd="0" destOrd="0" presId="urn:microsoft.com/office/officeart/2005/8/layout/venn1"/>
    <dgm:cxn modelId="{1657125D-8FCA-4A55-B9CD-52A73FBAB82C}" type="presParOf" srcId="{D69B373E-1621-4B62-8C80-7232D570D70F}" destId="{95A17C49-8FC7-4E2A-862B-4A0D2E7C2AEB}" srcOrd="1" destOrd="0" presId="urn:microsoft.com/office/officeart/2005/8/layout/venn1"/>
    <dgm:cxn modelId="{8594F499-0691-4D35-8683-60D728EC42A6}" type="presParOf" srcId="{D69B373E-1621-4B62-8C80-7232D570D70F}" destId="{B0766FB8-D5A4-407C-94A0-7A0E1E0B5170}" srcOrd="2" destOrd="0" presId="urn:microsoft.com/office/officeart/2005/8/layout/venn1"/>
    <dgm:cxn modelId="{10A664AF-2DF5-4CC5-A966-92D6C1E1391B}" type="presParOf" srcId="{D69B373E-1621-4B62-8C80-7232D570D70F}" destId="{7955BD3E-0E9D-4E96-935D-50333B2CFF2F}" srcOrd="3" destOrd="0" presId="urn:microsoft.com/office/officeart/2005/8/layout/venn1"/>
    <dgm:cxn modelId="{6B06C39D-BA09-471B-BA70-AEF6E9C2BAF0}" type="presParOf" srcId="{D69B373E-1621-4B62-8C80-7232D570D70F}" destId="{84FDEB1B-27C1-4479-B96F-B0148C516040}" srcOrd="4" destOrd="0" presId="urn:microsoft.com/office/officeart/2005/8/layout/venn1"/>
    <dgm:cxn modelId="{617BA5F6-E614-456B-9167-50B12E96D306}" type="presParOf" srcId="{D69B373E-1621-4B62-8C80-7232D570D70F}" destId="{2553CE4C-B5F1-467A-B29A-3BAFCA0D2D15}" srcOrd="5" destOrd="0" presId="urn:microsoft.com/office/officeart/2005/8/layout/venn1"/>
  </dgm:cxnLst>
  <dgm:bg>
    <a:solidFill>
      <a:srgbClr val="FF66CC"/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54C58-BBC6-4C54-BE2B-FBD2FDEF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3C9CE-63EF-4392-8F4B-CF6018ED1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5320D-AAD6-4BE5-A438-0C122DE4B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79608-85B2-403A-A7EC-E28ADA2DD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3B3B6-AC5D-4F3B-99E5-2A0F83377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97EBC-977A-402C-AF56-B71925067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F3CD6-81B8-4F68-9DAE-ADBA7846A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2B779-E55A-4CF9-BAE4-59BBC1196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DC498-0829-4357-955B-FC2DEBBC9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20C7D-B63A-4233-9ECA-16CFE0B92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8BD32-C895-4C9A-8585-D36EA3886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DC8C3-9634-44E8-88B8-416B012D9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372BA-48F3-4BA7-B012-992D7E582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E6977-72EC-4ECE-BACD-3F1E88A07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46CF-EB85-4906-A4A7-1428EA384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78E69-F26F-4679-B91A-FDC1DBA53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20A09EB-E21A-4567-8A45-03653646E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1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 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 №24 общеразвивающего вида</a:t>
            </a:r>
          </a:p>
        </p:txBody>
      </p:sp>
      <p:sp>
        <p:nvSpPr>
          <p:cNvPr id="2051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17526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Освоение технологии экологического воспитания детей 4-5 и 5-6 лет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(Презентация опыта работы)</a:t>
            </a:r>
          </a:p>
          <a:p>
            <a:pPr eaLnBrk="1" hangingPunct="1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Воспитатель: Пантелеева Е.Г.</a:t>
            </a:r>
          </a:p>
          <a:p>
            <a:pPr algn="r" eaLnBrk="1" hangingPunct="1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Увельский муниципальный район</a:t>
            </a:r>
          </a:p>
          <a:p>
            <a:pPr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с. Кичигино</a:t>
            </a:r>
          </a:p>
          <a:p>
            <a:pPr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2012 год</a:t>
            </a:r>
          </a:p>
          <a:p>
            <a:pPr algn="r" eaLnBrk="1" hangingPunct="1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Ежегодное обследование уровня развития детей по экологическому воспитанию доказывает эффективность реализуемой технологии экологического воспитания дошкольников, форм и методов обучения, используемых при ее реализации.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685800" y="1905000"/>
          <a:ext cx="7696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Одно из важных условий в освоении технологии экологического воспитания – это организация педагогического процесса, когда распределение развивающих задач распределяется по трем блокам: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Специально организованное обучение в форме занятий: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Взрослый всегда инициатор активности детей: он ставит перед ними задачи, задает необходимые средства, оценивает правильность решения. Используя строгую последовательность учебных задач, педагог варьирует конкретные материалы, опираясь в их отборе на склонности детей.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382963"/>
          </a:xfrm>
          <a:prstGeom prst="ellipse">
            <a:avLst/>
          </a:prstGeom>
          <a:blipFill rotWithShape="0">
            <a:blip r:embed="rId2" cstate="print">
              <a:lum bright="-10000" contrast="10000"/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8" name="Picture 4" descr="F:\18_06_2009_0552118001245315700_unknow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10000" contrast="10000"/>
          </a:blip>
          <a:stretch>
            <a:fillRect/>
          </a:stretch>
        </p:blipFill>
        <p:spPr bwMode="auto">
          <a:xfrm>
            <a:off x="4800600" y="29718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воспитателя с детьми: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вовлекает детей в деятельность, демонстрируя собственную увлеченность ею, либо подключается к уже возникшей деятельности детей, направляя ее ход изнутри, как равный партнер. Сюда включаются разнообразные формы активности - чтение книг и беседы о прочитанном, прослушивание музыки, рассматривание иллюстраций к книгам и репродукций, совместная со взрослым сюжетная игра, рисование,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лепка,экскурсии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093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200399"/>
            <a:ext cx="4274004" cy="3205503"/>
          </a:xfrm>
          <a:prstGeom prst="rect">
            <a:avLst/>
          </a:prstGeom>
        </p:spPr>
      </p:pic>
      <p:pic>
        <p:nvPicPr>
          <p:cNvPr id="9" name="Рисунок 8" descr="DSC06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514600"/>
            <a:ext cx="4140200" cy="31051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Самостоятельная деятельность детей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свободно выбирает деятельность, отвечающую его склонностям и интересам, обеспечивает возможности саморазвития ребенка. Функция воспитателя в этом блоке - создать разнообразную предметную среду, обеспечивающую ребенку выбор активности, соответствующий его интересам и имеющий развивающий характер. Воспитатель подключается в случае конфликтных ситуаций либо при необходимости помочь ребенку войти в группу сверстников, занимающихся интересной </a:t>
            </a:r>
            <a:b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ему деятельностью.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F1313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533400" y="3200400"/>
            <a:ext cx="4165600" cy="312420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4" name="Рисунок 3" descr="Изображение 079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4495800" y="3238500"/>
            <a:ext cx="4318000" cy="32385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Указанные выше формы работы тесно взаимосвязаны и решаются в комплексе. Эффективность их достигается с помощью использования разнообразных методов ознакомления дошкольников с природой.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Отсканировано 10.02.2013 21-56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rcRect l="6494" t="4562" r="7792" b="4538"/>
          <a:stretch>
            <a:fillRect/>
          </a:stretch>
        </p:blipFill>
        <p:spPr>
          <a:xfrm>
            <a:off x="685800" y="1066800"/>
            <a:ext cx="7772400" cy="5257800"/>
          </a:xfrm>
        </p:spPr>
      </p:pic>
      <p:cxnSp>
        <p:nvCxnSpPr>
          <p:cNvPr id="9" name="Прямая соединительная линия 8"/>
          <p:cNvCxnSpPr>
            <a:endCxn id="7" idx="1"/>
          </p:cNvCxnSpPr>
          <p:nvPr/>
        </p:nvCxnSpPr>
        <p:spPr>
          <a:xfrm rot="5400000">
            <a:off x="285750" y="3295650"/>
            <a:ext cx="8001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Мы наблюдаем</a:t>
            </a:r>
            <a:endParaRPr lang="ru-RU" dirty="0"/>
          </a:p>
        </p:txBody>
      </p:sp>
      <p:pic>
        <p:nvPicPr>
          <p:cNvPr id="3" name="Рисунок 2" descr="DSCF57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7300" y="1543050"/>
            <a:ext cx="6629400" cy="49720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Играем </a:t>
            </a:r>
            <a:endParaRPr lang="ru-RU" dirty="0"/>
          </a:p>
        </p:txBody>
      </p:sp>
      <p:pic>
        <p:nvPicPr>
          <p:cNvPr id="3" name="Рисунок 2" descr="Изображение 083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1066800" y="1143000"/>
            <a:ext cx="7010400" cy="5257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19600"/>
            <a:ext cx="8229600" cy="1600200"/>
          </a:xfrm>
        </p:spPr>
        <p:txBody>
          <a:bodyPr/>
          <a:lstStyle/>
          <a:p>
            <a:pPr algn="r"/>
            <a:r>
              <a:rPr lang="ru-RU" dirty="0" smtClean="0"/>
              <a:t>Трудимся </a:t>
            </a:r>
            <a:endParaRPr lang="ru-RU" dirty="0"/>
          </a:p>
        </p:txBody>
      </p:sp>
      <p:pic>
        <p:nvPicPr>
          <p:cNvPr id="4" name="Рисунок 3" descr="SA40083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380999"/>
            <a:ext cx="5791200" cy="458925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</TotalTime>
  <Words>139</Words>
  <Application>Microsoft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 Муниципальное казённое дошкольное образовательное учреждение  детский сад №24 общеразвивающего вида</vt:lpstr>
      <vt:lpstr>Одно из важных условий в освоении технологии экологического воспитания – это организация педагогического процесса, когда распределение развивающих задач распределяется по трем блокам:</vt:lpstr>
      <vt:lpstr>Специально организованное обучение в форме занятий:  Взрослый всегда инициатор активности детей: он ставит перед ними задачи, задает необходимые средства, оценивает правильность решения. Используя строгую последовательность учебных задач, педагог варьирует конкретные материалы, опираясь в их отборе на склонности детей.</vt:lpstr>
      <vt:lpstr>Совместная деятельность воспитателя с детьми: Воспитатель вовлекает детей в деятельность, демонстрируя собственную увлеченность ею, либо подключается к уже возникшей деятельности детей, направляя ее ход изнутри, как равный партнер. Сюда включаются разнообразные формы активности - чтение книг и беседы о прочитанном, прослушивание музыки, рассматривание иллюстраций к книгам и репродукций, совместная со взрослым сюжетная игра, рисование, лепка,экскурсии. </vt:lpstr>
      <vt:lpstr>Самостоятельная деятельность детей Ребенок свободно выбирает деятельность, отвечающую его склонностям и интересам, обеспечивает возможности саморазвития ребенка. Функция воспитателя в этом блоке - создать разнообразную предметную среду, обеспечивающую ребенку выбор активности, соответствующий его интересам и имеющий развивающий характер. Воспитатель подключается в случае конфликтных ситуаций либо при необходимости помочь ребенку войти в группу сверстников, занимающихся интересной  ему деятельностью.</vt:lpstr>
      <vt:lpstr>Указанные выше формы работы тесно взаимосвязаны и решаются в комплексе. Эффективность их достигается с помощью использования разнообразных методов ознакомления дошкольников с природой. </vt:lpstr>
      <vt:lpstr> Мы наблюдаем</vt:lpstr>
      <vt:lpstr>Играем </vt:lpstr>
      <vt:lpstr>Трудимся </vt:lpstr>
      <vt:lpstr>Ежегодное обследование уровня развития детей по экологическому воспитанию доказывает эффективность реализуемой технологии экологического воспитания дошкольников, форм и методов обучения, используемых при ее реализации.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90</cp:revision>
  <cp:lastPrinted>1601-01-01T00:00:00Z</cp:lastPrinted>
  <dcterms:created xsi:type="dcterms:W3CDTF">1601-01-01T00:00:00Z</dcterms:created>
  <dcterms:modified xsi:type="dcterms:W3CDTF">2013-04-14T15:58:39Z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