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8" r:id="rId2"/>
    <p:sldId id="279" r:id="rId3"/>
    <p:sldId id="280" r:id="rId4"/>
    <p:sldId id="281" r:id="rId5"/>
    <p:sldId id="283" r:id="rId6"/>
    <p:sldId id="282" r:id="rId7"/>
    <p:sldId id="257" r:id="rId8"/>
    <p:sldId id="268" r:id="rId9"/>
    <p:sldId id="277" r:id="rId10"/>
    <p:sldId id="266" r:id="rId11"/>
    <p:sldId id="256" r:id="rId12"/>
    <p:sldId id="267" r:id="rId13"/>
    <p:sldId id="276" r:id="rId14"/>
    <p:sldId id="274" r:id="rId15"/>
    <p:sldId id="278" r:id="rId16"/>
    <p:sldId id="26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08" autoAdjust="0"/>
    <p:restoredTop sz="94660"/>
  </p:normalViewPr>
  <p:slideViewPr>
    <p:cSldViewPr>
      <p:cViewPr varScale="1">
        <p:scale>
          <a:sx n="100" d="100"/>
          <a:sy n="100" d="100"/>
        </p:scale>
        <p:origin x="-1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6E4999-2004-41C8-AF4A-F87499E1BCF8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36E890-D700-4DB8-816E-8D0F85CAF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36E890-D700-4DB8-816E-8D0F85CAF1E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33ADA-639C-403F-B330-2E864245518A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7C9CB-66A7-4BC0-A92A-E45261735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33ADA-639C-403F-B330-2E864245518A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7C9CB-66A7-4BC0-A92A-E45261735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33ADA-639C-403F-B330-2E864245518A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7C9CB-66A7-4BC0-A92A-E45261735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33ADA-639C-403F-B330-2E864245518A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7C9CB-66A7-4BC0-A92A-E45261735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33ADA-639C-403F-B330-2E864245518A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7C9CB-66A7-4BC0-A92A-E45261735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33ADA-639C-403F-B330-2E864245518A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7C9CB-66A7-4BC0-A92A-E45261735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33ADA-639C-403F-B330-2E864245518A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7C9CB-66A7-4BC0-A92A-E45261735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33ADA-639C-403F-B330-2E864245518A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7C9CB-66A7-4BC0-A92A-E45261735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33ADA-639C-403F-B330-2E864245518A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7C9CB-66A7-4BC0-A92A-E45261735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33ADA-639C-403F-B330-2E864245518A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7C9CB-66A7-4BC0-A92A-E45261735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33ADA-639C-403F-B330-2E864245518A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7C9CB-66A7-4BC0-A92A-E45261735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33ADA-639C-403F-B330-2E864245518A}" type="datetimeFigureOut">
              <a:rPr lang="ru-RU" smtClean="0"/>
              <a:pPr/>
              <a:t>29.02.2012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7C9CB-66A7-4BC0-A92A-E45261735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5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55;&#1086;&#1083;&#1100;&#1079;&#1086;&#1074;&#1072;&#1090;&#1077;&#1083;&#1100;\&#1056;&#1072;&#1073;&#1086;&#1095;&#1080;&#1081;%20&#1089;&#1090;&#1086;&#1083;\30%20sakura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Пользователь\Рабочий стол\капризы\ChildrenSmil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928670"/>
            <a:ext cx="6500858" cy="57679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85720" y="28572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rgbClr val="002060"/>
                </a:solidFill>
              </a:rPr>
              <a:t>Искусство наказывать и поощрять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6" name="30 sakur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 flipV="1">
            <a:off x="8215338" y="6000768"/>
            <a:ext cx="428628" cy="428628"/>
          </a:xfrm>
          <a:prstGeom prst="rect">
            <a:avLst/>
          </a:prstGeom>
        </p:spPr>
      </p:pic>
    </p:spTree>
  </p:cSld>
  <p:clrMapOvr>
    <a:masterClrMapping/>
  </p:clrMapOvr>
  <p:transition advClick="0" advTm="1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ne-ta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402" y="0"/>
            <a:ext cx="9157402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44" y="5903893"/>
            <a:ext cx="874783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Запреты всех взрослых в семье 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должны быть одинаковыми.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5715016"/>
            <a:ext cx="874783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Воинственность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ребека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можно погасить своим спокойствием.</a:t>
            </a:r>
          </a:p>
        </p:txBody>
      </p:sp>
      <p:pic>
        <p:nvPicPr>
          <p:cNvPr id="1026" name="Picture 2" descr="G:\документация педагога-психолога\капризы\плач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52"/>
            <a:ext cx="8128000" cy="541496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article-1103997-02EDA514000005DC-922_468x3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6215082"/>
            <a:ext cx="874783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ущемляйте достоинство и самолюбие ребенка.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:\капризы\Новая папка\d636ad41c5e24a378d19e42ea33965c5_aa62a440be959524531c8135b1c8abb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3681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5903893"/>
            <a:ext cx="874783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Попытайтесь понять ребенка и оценить с его позиции плохой поступок.</a:t>
            </a:r>
          </a:p>
        </p:txBody>
      </p:sp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:\капризы\Новая папка\278399_656_700_0_0_0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0"/>
            <a:ext cx="8358246" cy="6572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214546" y="357166"/>
            <a:ext cx="735811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Если есть сомнение наказывать, 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или нет – не наказывайте! 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:\капризы\Новая папка\737741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857628"/>
            <a:ext cx="2857520" cy="248247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44" y="142852"/>
            <a:ext cx="8858312" cy="3929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Помните, что детское непослушание всегда имеет психологические мотивы:</a:t>
            </a:r>
          </a:p>
          <a:p>
            <a:pPr>
              <a:buFont typeface="Arial" pitchFamily="34" charset="0"/>
              <a:buChar char="•"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нарочитое непослушание означает, что ребенок хочет быть</a:t>
            </a:r>
          </a:p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                                             в центре внимания;</a:t>
            </a:r>
          </a:p>
          <a:p>
            <a:pPr>
              <a:buFont typeface="Arial" pitchFamily="34" charset="0"/>
              <a:buChar char="•"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проказы свидетельствуют о том, что ребенок жаждет </a:t>
            </a:r>
          </a:p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                           эмоциональных впечатлений;</a:t>
            </a:r>
          </a:p>
          <a:p>
            <a:pPr>
              <a:buFont typeface="Arial" pitchFamily="34" charset="0"/>
              <a:buChar char="•"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упрямство, свидетельство быть независимым;</a:t>
            </a:r>
          </a:p>
          <a:p>
            <a:pPr>
              <a:buFont typeface="Arial" pitchFamily="34" charset="0"/>
              <a:buChar char="•"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агрессия, ребенок ищет способ самозащиты;</a:t>
            </a:r>
          </a:p>
          <a:p>
            <a:pPr>
              <a:buFont typeface="Arial" pitchFamily="34" charset="0"/>
              <a:buChar char="•"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суета, беготня – ребенок дает выход энергии.</a:t>
            </a:r>
          </a:p>
          <a:p>
            <a:pPr>
              <a:buFont typeface="Arial" pitchFamily="34" charset="0"/>
              <a:buChar char="•"/>
            </a:pP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G:\документация педагога-психолога\капризы\капризы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2928934"/>
            <a:ext cx="2214578" cy="3400400"/>
          </a:xfrm>
          <a:prstGeom prst="rect">
            <a:avLst/>
          </a:prstGeom>
          <a:noFill/>
        </p:spPr>
      </p:pic>
      <p:pic>
        <p:nvPicPr>
          <p:cNvPr id="2051" name="Picture 3" descr="G:\документация педагога-психолога\капризы\фото детей с интернета\44e3b5b0bbe6c5c7855f1e7d57a1ce82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3857628"/>
            <a:ext cx="3534889" cy="242889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Пользователь\Рабочий стол\капризы\0e3b362302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4108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словесное</a:t>
            </a:r>
            <a:r>
              <a:rPr lang="ru-RU" dirty="0" smtClean="0"/>
              <a:t> </a:t>
            </a:r>
            <a:r>
              <a:rPr lang="ru-RU" b="1" i="1" dirty="0" smtClean="0"/>
              <a:t>наказание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sz="2700" dirty="0" smtClean="0"/>
              <a:t>(</a:t>
            </a:r>
            <a:r>
              <a:rPr lang="ru-RU" sz="2700" dirty="0" smtClean="0"/>
              <a:t>угрозы, оскорбления, унижения, крики, ворчание и т. д.)</a:t>
            </a:r>
            <a:endParaRPr lang="ru-RU" sz="2700" dirty="0"/>
          </a:p>
        </p:txBody>
      </p:sp>
      <p:pic>
        <p:nvPicPr>
          <p:cNvPr id="5122" name="Picture 2" descr="G:\документация педагога-психолога\капризы\фото детей с интернета\article-1103997-02EDA514000005DC-922_468x3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571612"/>
            <a:ext cx="6945290" cy="503088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14290"/>
            <a:ext cx="81439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/>
              <a:t>физическое</a:t>
            </a:r>
            <a:r>
              <a:rPr lang="ru-RU" sz="3200" dirty="0" smtClean="0"/>
              <a:t> </a:t>
            </a:r>
            <a:r>
              <a:rPr lang="ru-RU" sz="3200" b="1" i="1" dirty="0" smtClean="0"/>
              <a:t>наказание</a:t>
            </a:r>
            <a:r>
              <a:rPr lang="ru-RU" sz="3200" dirty="0" smtClean="0"/>
              <a:t> </a:t>
            </a:r>
            <a:endParaRPr lang="ru-RU" sz="3200" dirty="0" smtClean="0"/>
          </a:p>
          <a:p>
            <a:pPr algn="ctr"/>
            <a:r>
              <a:rPr lang="ru-RU" sz="2400" dirty="0" smtClean="0"/>
              <a:t>(</a:t>
            </a:r>
            <a:r>
              <a:rPr lang="ru-RU" sz="2400" dirty="0" smtClean="0"/>
              <a:t>шлепки, порка ремнём, подзатыльники и т. д.)</a:t>
            </a:r>
            <a:endParaRPr lang="ru-RU" sz="2400" dirty="0"/>
          </a:p>
        </p:txBody>
      </p:sp>
      <p:pic>
        <p:nvPicPr>
          <p:cNvPr id="1026" name="Picture 2" descr="G:\документация педагога-психолога\капризы\фото детей с интернета\0_67001_1e9d2fe1_X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142984"/>
            <a:ext cx="7910246" cy="557216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2852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/>
              <a:t>наказание изоляцией</a:t>
            </a:r>
            <a:r>
              <a:rPr lang="ru-RU" sz="3200" dirty="0" smtClean="0"/>
              <a:t> </a:t>
            </a:r>
            <a:endParaRPr lang="ru-RU" sz="3200" dirty="0" smtClean="0"/>
          </a:p>
          <a:p>
            <a:pPr algn="ctr"/>
            <a:r>
              <a:rPr lang="ru-RU" sz="2400" dirty="0" smtClean="0"/>
              <a:t>(</a:t>
            </a:r>
            <a:r>
              <a:rPr lang="ru-RU" sz="2400" dirty="0" smtClean="0"/>
              <a:t>стояние в углу, запирание в комнате, ванной, </a:t>
            </a:r>
            <a:endParaRPr lang="ru-RU" sz="2400" dirty="0" smtClean="0"/>
          </a:p>
          <a:p>
            <a:pPr algn="ctr"/>
            <a:r>
              <a:rPr lang="ru-RU" sz="2400" dirty="0" smtClean="0"/>
              <a:t>туалете</a:t>
            </a:r>
            <a:r>
              <a:rPr lang="ru-RU" sz="2400" dirty="0" smtClean="0"/>
              <a:t>, </a:t>
            </a:r>
            <a:r>
              <a:rPr lang="ru-RU" sz="2400" dirty="0" smtClean="0"/>
              <a:t>отказ </a:t>
            </a:r>
            <a:r>
              <a:rPr lang="ru-RU" sz="2400" dirty="0" smtClean="0"/>
              <a:t>от контакта и т. д.)</a:t>
            </a:r>
            <a:endParaRPr lang="ru-RU" sz="2400" dirty="0"/>
          </a:p>
        </p:txBody>
      </p:sp>
      <p:pic>
        <p:nvPicPr>
          <p:cNvPr id="2051" name="Picture 3" descr="G:\документация педагога-психолога\капризы\фото детей с интернета\44e3b5b0bbe6c5c7855f1e7d57a1ce8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71612"/>
            <a:ext cx="7391567" cy="492284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42852"/>
            <a:ext cx="90726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/>
              <a:t>трудом </a:t>
            </a:r>
            <a:endParaRPr lang="ru-RU" sz="3200" b="1" i="1" dirty="0" smtClean="0"/>
          </a:p>
          <a:p>
            <a:pPr algn="ctr"/>
            <a:r>
              <a:rPr lang="ru-RU" sz="2400" dirty="0" smtClean="0"/>
              <a:t>(</a:t>
            </a:r>
            <a:r>
              <a:rPr lang="ru-RU" sz="2400" dirty="0" smtClean="0"/>
              <a:t>или, что еще парадоксальнее, уроками, чтением)</a:t>
            </a:r>
            <a:endParaRPr lang="ru-RU" sz="2400" dirty="0"/>
          </a:p>
        </p:txBody>
      </p:sp>
      <p:pic>
        <p:nvPicPr>
          <p:cNvPr id="3074" name="Picture 2" descr="G:\документация педагога-психолога\капризы\фото детей с интернета\каприз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285860"/>
            <a:ext cx="5262566" cy="526256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844" y="214290"/>
            <a:ext cx="87154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/>
              <a:t>наказание лишением</a:t>
            </a:r>
            <a:r>
              <a:rPr lang="ru-RU" sz="3600" dirty="0" smtClean="0"/>
              <a:t> </a:t>
            </a:r>
            <a:endParaRPr lang="ru-RU" sz="3600" dirty="0" smtClean="0"/>
          </a:p>
          <a:p>
            <a:pPr algn="ctr"/>
            <a:r>
              <a:rPr lang="ru-RU" sz="2400" dirty="0" smtClean="0"/>
              <a:t>(</a:t>
            </a:r>
            <a:r>
              <a:rPr lang="ru-RU" sz="2400" dirty="0" smtClean="0"/>
              <a:t>лишение прогулок, сладостей, компьютера и     т. д.)</a:t>
            </a:r>
            <a:endParaRPr lang="ru-RU" sz="2400" dirty="0"/>
          </a:p>
        </p:txBody>
      </p:sp>
      <p:pic>
        <p:nvPicPr>
          <p:cNvPr id="4098" name="Picture 2" descr="G:\документация педагога-психолога\капризы\фото детей с интернета\d5440efdb1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142984"/>
            <a:ext cx="7500990" cy="562574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документация педагога-психолога\капризы\фото детей с интернета\article-1103997-02EDA514000005DC-922_468x3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42852"/>
            <a:ext cx="6429420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14348" y="4857760"/>
            <a:ext cx="7786742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Чаще хвалите ребенка, чем осуждайте. 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Подбадривайте, а не подмечайте неудачи.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Вселяйте надежду, а не подчеркивайте, 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изменить ситуацию невозможно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8_171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42852"/>
            <a:ext cx="6500858" cy="53068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96165" y="5143512"/>
            <a:ext cx="8747835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Чтобы ребенок поверил в свой успех,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это прежде всего должны поверить взрослые.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Наказывать легче, воспитывать труднее.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:\капризы\Новая папка\1313144572_www.avakids.ru-upryamyy-rebeno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42852"/>
            <a:ext cx="6358758" cy="4786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14282" y="4786322"/>
            <a:ext cx="8747835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создавайте сами опасных прецедентов и резко ограничьте круг запретов. Если вы что-то разрешили ребенку вчера, разрешите и сегодня. 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Будьте последовательны.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248</Words>
  <Application>Microsoft Office PowerPoint</Application>
  <PresentationFormat>Экран (4:3)</PresentationFormat>
  <Paragraphs>36</Paragraphs>
  <Slides>16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словесное наказание  (угрозы, оскорбления, унижения, крики, ворчание и т. д.)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50</cp:revision>
  <dcterms:created xsi:type="dcterms:W3CDTF">2011-09-30T09:22:49Z</dcterms:created>
  <dcterms:modified xsi:type="dcterms:W3CDTF">2012-02-29T08:05:57Z</dcterms:modified>
</cp:coreProperties>
</file>