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114-0A4A-4064-A7C4-BEEE2D7C203A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DF88-18A4-49C5-9DAA-F16DEFE09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33DC-70B8-4854-8CCA-7C25688617AB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1B90-F8D9-4A35-94CF-2069BA36E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E1CD-6C46-4AE0-B385-AEF5B479CE1C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9043-5B63-4121-814E-B6E0BF4DC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88DE-2659-4493-80D4-2E78E78A93E3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AA20-BAE7-4712-9289-69707E7DF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E118-4608-4E82-BB34-440ED5CF1B31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70E9-7086-437D-A886-95978AA50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6631-5296-4E3E-9D1E-10714F4CFF69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BA1C-D13F-4F58-ABB8-38399E79B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CBD9-C371-4076-A602-1E7DE22DB80C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2C4E-BD1B-46AD-9D95-EFD5E416E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99BC-D8D2-4823-A22A-551A99611AB3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2B5-D742-4E69-A784-BEF0F9444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2BA9-A7A3-4F72-A399-95EC9E060651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FA7C-62F8-46AA-9E84-17F0EBDB8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2A24-9156-4547-892D-C237261C09B3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40E4-4EA8-420E-B85C-C784E7415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B609-B74B-436E-9EB5-B26E4348F5CF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D8E5-5578-490D-8BA2-DD8A4FEEF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AE9E89-3342-409B-9D72-512EF8BDD6E0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370D90-00FA-46CF-B989-6650638C7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презентации\Fon\805229597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папки-раскладушки\папка-предвижка адаптация в ДОУ\1.jpg"/>
          <p:cNvPicPr>
            <a:picLocks noChangeAspect="1" noChangeArrowheads="1"/>
          </p:cNvPicPr>
          <p:nvPr/>
        </p:nvPicPr>
        <p:blipFill>
          <a:blip r:embed="rId3"/>
          <a:srcRect t="3101" b="12151"/>
          <a:stretch>
            <a:fillRect/>
          </a:stretch>
        </p:blipFill>
        <p:spPr bwMode="auto">
          <a:xfrm>
            <a:off x="1355725" y="214313"/>
            <a:ext cx="64325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презентации\Fon\805229597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K:\Конс. ад\00001_214_299316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40671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:\Конс. ад\1290919478_2.jpg"/>
          <p:cNvPicPr>
            <a:picLocks noChangeAspect="1" noChangeArrowheads="1"/>
          </p:cNvPicPr>
          <p:nvPr/>
        </p:nvPicPr>
        <p:blipFill>
          <a:blip r:embed="rId4"/>
          <a:srcRect r="20000" b="1669"/>
          <a:stretch>
            <a:fillRect/>
          </a:stretch>
        </p:blipFill>
        <p:spPr bwMode="auto">
          <a:xfrm>
            <a:off x="5076825" y="3284538"/>
            <a:ext cx="3563938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D:\аним\detia-8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357188"/>
            <a:ext cx="250031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презентации\Fon\bv10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K:\Конс. ад\9785353041146_1.jpg"/>
          <p:cNvPicPr>
            <a:picLocks noChangeAspect="1" noChangeArrowheads="1"/>
          </p:cNvPicPr>
          <p:nvPr/>
        </p:nvPicPr>
        <p:blipFill>
          <a:blip r:embed="rId3"/>
          <a:srcRect r="7790"/>
          <a:stretch>
            <a:fillRect/>
          </a:stretch>
        </p:blipFill>
        <p:spPr bwMode="auto">
          <a:xfrm>
            <a:off x="4868863" y="260350"/>
            <a:ext cx="427513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K:\Конс. ад\6400a520c280d43a7632a9e6a8d8fac9_fc2edc40c17a6645ddd2a39d12cb295e.jpeg"/>
          <p:cNvPicPr>
            <a:picLocks noChangeAspect="1" noChangeArrowheads="1"/>
          </p:cNvPicPr>
          <p:nvPr/>
        </p:nvPicPr>
        <p:blipFill>
          <a:blip r:embed="rId4"/>
          <a:srcRect l="10156" t="9756" r="20703" b="11584"/>
          <a:stretch>
            <a:fillRect/>
          </a:stretch>
        </p:blipFill>
        <p:spPr bwMode="auto">
          <a:xfrm>
            <a:off x="-142875" y="3786188"/>
            <a:ext cx="42148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K:\Конс. ад\BabyOnP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0"/>
            <a:ext cx="2857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a522f6e34390.jpg"/>
          <p:cNvPicPr>
            <a:picLocks noChangeAspect="1" noChangeArrowheads="1"/>
          </p:cNvPicPr>
          <p:nvPr/>
        </p:nvPicPr>
        <p:blipFill>
          <a:blip r:embed="rId2" cstate="print"/>
          <a:srcRect b="8517"/>
          <a:stretch>
            <a:fillRect/>
          </a:stretch>
        </p:blipFill>
        <p:spPr bwMode="auto">
          <a:xfrm>
            <a:off x="3357554" y="0"/>
            <a:ext cx="5786446" cy="4929198"/>
          </a:xfrm>
          <a:prstGeom prst="ellipse">
            <a:avLst/>
          </a:prstGeom>
          <a:noFill/>
        </p:spPr>
      </p:pic>
      <p:pic>
        <p:nvPicPr>
          <p:cNvPr id="1028" name="Picture 4" descr="K:\438276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2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K:\39001803_ageddes3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69325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презентации\Fon\bv1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214313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14625" y="2714625"/>
            <a:ext cx="5064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ЛЕГКАЯ СТЕПЕНЬ АДАПТАЦИИ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43188" y="3786188"/>
            <a:ext cx="5214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СРЕДНЯЯ СТЕПЕНЬ АДАПТАЦИИ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4786313"/>
            <a:ext cx="5429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ТЯЖЁЛАЯ СТЕПЕНЬ АДАПТАЦИИ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85728"/>
            <a:ext cx="65722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СТЕПЕНИ АДАПТАЦИИ</a:t>
            </a:r>
          </a:p>
        </p:txBody>
      </p:sp>
      <p:pic>
        <p:nvPicPr>
          <p:cNvPr id="1026" name="Picture 2" descr="D:\аним\030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13573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84323 -0.02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презентации\Fon\bv1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546" y="0"/>
            <a:ext cx="75729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Легкая степень адаптации</a:t>
            </a:r>
          </a:p>
        </p:txBody>
      </p:sp>
      <p:sp>
        <p:nvSpPr>
          <p:cNvPr id="15363" name="TextBox 3"/>
          <p:cNvSpPr>
            <a:spLocks noChangeArrowheads="1"/>
          </p:cNvSpPr>
          <p:nvPr/>
        </p:nvSpPr>
        <p:spPr bwMode="auto">
          <a:xfrm>
            <a:off x="0" y="1000125"/>
            <a:ext cx="2357438" cy="5794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20-30 дней</a:t>
            </a:r>
          </a:p>
        </p:txBody>
      </p:sp>
      <p:sp>
        <p:nvSpPr>
          <p:cNvPr id="15364" name="Скругленный прямоугольник 4"/>
          <p:cNvSpPr>
            <a:spLocks noChangeArrowheads="1"/>
          </p:cNvSpPr>
          <p:nvPr/>
        </p:nvSpPr>
        <p:spPr bwMode="auto">
          <a:xfrm>
            <a:off x="0" y="1714500"/>
            <a:ext cx="8929688" cy="10556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Аппетит  к концу первой недели достигает обычного уровня</a:t>
            </a:r>
          </a:p>
        </p:txBody>
      </p:sp>
      <p:sp>
        <p:nvSpPr>
          <p:cNvPr id="15365" name="Скругленный прямоугольник 5"/>
          <p:cNvSpPr>
            <a:spLocks noChangeArrowheads="1"/>
          </p:cNvSpPr>
          <p:nvPr/>
        </p:nvSpPr>
        <p:spPr bwMode="auto">
          <a:xfrm>
            <a:off x="0" y="3000375"/>
            <a:ext cx="9144000" cy="5794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Сон налаживается в течение одной-двух недель.</a:t>
            </a:r>
          </a:p>
        </p:txBody>
      </p:sp>
      <p:sp>
        <p:nvSpPr>
          <p:cNvPr id="15366" name="Скругленный прямоугольник 6"/>
          <p:cNvSpPr>
            <a:spLocks noChangeArrowheads="1"/>
          </p:cNvSpPr>
          <p:nvPr/>
        </p:nvSpPr>
        <p:spPr bwMode="auto">
          <a:xfrm>
            <a:off x="0" y="3786188"/>
            <a:ext cx="9144000" cy="1055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К концу месяца восстанавливается речь, игра, интерес к окружающему миру.</a:t>
            </a:r>
            <a:r>
              <a:rPr lang="ru-RU" sz="2800">
                <a:latin typeface="Franklin Gothic Book" pitchFamily="34" charset="0"/>
              </a:rPr>
              <a:t> </a:t>
            </a:r>
          </a:p>
        </p:txBody>
      </p:sp>
      <p:sp>
        <p:nvSpPr>
          <p:cNvPr id="15367" name="Скругленный прямоугольник 7"/>
          <p:cNvSpPr>
            <a:spLocks noChangeArrowheads="1"/>
          </p:cNvSpPr>
          <p:nvPr/>
        </p:nvSpPr>
        <p:spPr bwMode="auto">
          <a:xfrm>
            <a:off x="0" y="5072063"/>
            <a:ext cx="9144000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Отношения с близкими людьми не нарушаются</a:t>
            </a:r>
          </a:p>
        </p:txBody>
      </p:sp>
      <p:sp>
        <p:nvSpPr>
          <p:cNvPr id="15368" name="Скругленный прямоугольник 8"/>
          <p:cNvSpPr>
            <a:spLocks noChangeArrowheads="1"/>
          </p:cNvSpPr>
          <p:nvPr/>
        </p:nvSpPr>
        <p:spPr bwMode="auto">
          <a:xfrm>
            <a:off x="0" y="5857875"/>
            <a:ext cx="9144000" cy="10556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Снижение защитных сил организма к концу 2-3-й недели восстанавливается.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презентации\Fon\bv1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9831" y="0"/>
            <a:ext cx="81243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Средняя степень адаптации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928688"/>
            <a:ext cx="8501062" cy="1055687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Сон и аппетит восстанавливаются  через 20-40 дней.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2143125"/>
            <a:ext cx="8643938" cy="579438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Настроение неустойчиво в течение месяца.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3143250"/>
            <a:ext cx="8572500" cy="579438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Значительно снижается активность.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4143375"/>
            <a:ext cx="8572500" cy="1055688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Выражены изменения в деятельности вегетативной нервной системы.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5572125"/>
            <a:ext cx="8429625" cy="579438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Возможны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презентации\Fon\bv1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Тяжёлая степень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адаптации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143000"/>
            <a:ext cx="8643938" cy="579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Ребенок начинает длительно и тяжело болеть.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1928813"/>
            <a:ext cx="8572500" cy="5794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Аппетит снижается сильно и надолго.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2857500"/>
            <a:ext cx="8572500" cy="579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Малыш плохо засыпает.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714750"/>
            <a:ext cx="8643938" cy="579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Не интересуется окружающим.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4643438"/>
            <a:ext cx="8715375" cy="1055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Улучшение состояния происходит крайне медленно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презентации\Fon\bv1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5" y="0"/>
            <a:ext cx="750099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Факторы, определяющие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уровень адаптации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643063"/>
            <a:ext cx="9015413" cy="598487"/>
          </a:xfrm>
          <a:prstGeom prst="roundRect">
            <a:avLst>
              <a:gd name="adj" fmla="val 22213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Состояние здоровья и уровень развития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786063"/>
            <a:ext cx="8929688" cy="1055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Возраст, в котором малыш поступает в детское учреждение.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500563"/>
            <a:ext cx="8929688" cy="1055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Степень сформированности у ребенка общения с окружающими и предметной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презентации\Fon\bv1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85875" y="1071563"/>
            <a:ext cx="73580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 помочь </a:t>
            </a:r>
            <a:endParaRPr lang="ru-RU" sz="800">
              <a:solidFill>
                <a:srgbClr val="FFC000"/>
              </a:solidFill>
            </a:endParaRPr>
          </a:p>
          <a:p>
            <a:pPr eaLnBrk="0" hangingPunct="0"/>
            <a:r>
              <a:rPr lang="ru-RU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endParaRPr lang="ru-RU" sz="800">
              <a:solidFill>
                <a:srgbClr val="FFC000"/>
              </a:solidFill>
            </a:endParaRPr>
          </a:p>
          <a:p>
            <a:pPr eaLnBrk="0" hangingPunct="0"/>
            <a:r>
              <a:rPr lang="ru-RU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адаптироваться к детскому учреждению?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19459" name="Picture 2" descr="D:\аним\detia-8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143375"/>
            <a:ext cx="1785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презентации\Fon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4296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Отучаем от груди и бутылочки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80724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Учим пользоваться чашкой и ложкой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85010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Приучаем к горшку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286124"/>
            <a:ext cx="885827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Выполняем режимные моменты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357694"/>
            <a:ext cx="70008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Учим играть в игрушки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500702"/>
            <a:ext cx="892971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Развиваем общительность</a:t>
            </a:r>
          </a:p>
        </p:txBody>
      </p:sp>
      <p:pic>
        <p:nvPicPr>
          <p:cNvPr id="20488" name="Picture 1" descr="D:\аним\deti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814763"/>
            <a:ext cx="24288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презентации\Fon\bv1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86063" y="571500"/>
            <a:ext cx="6357937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Условия отучения от груди и бутылочки: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умеет самостоятельно сидеть,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умеет кушать еду с ложечки,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умеет пить из чашки.</a:t>
            </a:r>
          </a:p>
        </p:txBody>
      </p:sp>
      <p:pic>
        <p:nvPicPr>
          <p:cNvPr id="2" name="Picture 2" descr="K:\22d60397e298bb952c63345a02160108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546475"/>
            <a:ext cx="55800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D:\аним\detia-8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914900"/>
            <a:ext cx="16430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</TotalTime>
  <Words>144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2011-03-25T16:19:33Z</dcterms:created>
  <dcterms:modified xsi:type="dcterms:W3CDTF">2012-04-03T21:31:28Z</dcterms:modified>
</cp:coreProperties>
</file>