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5"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0" d="100"/>
          <a:sy n="90" d="100"/>
        </p:scale>
        <p:origin x="-5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92C6A24-C8D0-43F2-BF9F-2E82A89001B1}" type="datetimeFigureOut">
              <a:rPr lang="ru-RU" smtClean="0"/>
              <a:pPr/>
              <a:t>02.04.2013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5EB2F3-76CD-47FD-B99A-6AE751586BE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92C6A24-C8D0-43F2-BF9F-2E82A89001B1}" type="datetimeFigureOut">
              <a:rPr lang="ru-RU" smtClean="0"/>
              <a:pPr/>
              <a:t>02.04.2013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5EB2F3-76CD-47FD-B99A-6AE751586BE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92C6A24-C8D0-43F2-BF9F-2E82A89001B1}" type="datetimeFigureOut">
              <a:rPr lang="ru-RU" smtClean="0"/>
              <a:pPr/>
              <a:t>02.04.2013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5EB2F3-76CD-47FD-B99A-6AE751586BE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92C6A24-C8D0-43F2-BF9F-2E82A89001B1}" type="datetimeFigureOut">
              <a:rPr lang="ru-RU" smtClean="0"/>
              <a:pPr/>
              <a:t>02.04.2013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5EB2F3-76CD-47FD-B99A-6AE751586BE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92C6A24-C8D0-43F2-BF9F-2E82A89001B1}" type="datetimeFigureOut">
              <a:rPr lang="ru-RU" smtClean="0"/>
              <a:pPr/>
              <a:t>02.04.2013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5EB2F3-76CD-47FD-B99A-6AE751586BE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92C6A24-C8D0-43F2-BF9F-2E82A89001B1}" type="datetimeFigureOut">
              <a:rPr lang="ru-RU" smtClean="0"/>
              <a:pPr/>
              <a:t>02.04.2013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5EB2F3-76CD-47FD-B99A-6AE751586BE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92C6A24-C8D0-43F2-BF9F-2E82A89001B1}" type="datetimeFigureOut">
              <a:rPr lang="ru-RU" smtClean="0"/>
              <a:pPr/>
              <a:t>02.04.2013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E5EB2F3-76CD-47FD-B99A-6AE751586BE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92C6A24-C8D0-43F2-BF9F-2E82A89001B1}" type="datetimeFigureOut">
              <a:rPr lang="ru-RU" smtClean="0"/>
              <a:pPr/>
              <a:t>02.04.2013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E5EB2F3-76CD-47FD-B99A-6AE751586BE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92C6A24-C8D0-43F2-BF9F-2E82A89001B1}" type="datetimeFigureOut">
              <a:rPr lang="ru-RU" smtClean="0"/>
              <a:pPr/>
              <a:t>02.04.2013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E5EB2F3-76CD-47FD-B99A-6AE751586BE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92C6A24-C8D0-43F2-BF9F-2E82A89001B1}" type="datetimeFigureOut">
              <a:rPr lang="ru-RU" smtClean="0"/>
              <a:pPr/>
              <a:t>02.04.2013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5EB2F3-76CD-47FD-B99A-6AE751586BE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92C6A24-C8D0-43F2-BF9F-2E82A89001B1}" type="datetimeFigureOut">
              <a:rPr lang="ru-RU" smtClean="0"/>
              <a:pPr/>
              <a:t>02.04.2013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5EB2F3-76CD-47FD-B99A-6AE751586BE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C6A24-C8D0-43F2-BF9F-2E82A89001B1}" type="datetimeFigureOut">
              <a:rPr lang="ru-RU" smtClean="0"/>
              <a:pPr/>
              <a:t>02.04.2013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EB2F3-76CD-47FD-B99A-6AE751586BE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8.xml"/><Relationship Id="rId1" Type="http://schemas.openxmlformats.org/officeDocument/2006/relationships/audio" Target="file:///D:\&#1057;%20&#1076;&#1080;&#1089;&#1082;&#1072;%20&#1057;\Documents\&#1055;&#1077;&#1085;&#1080;&#1077;%20&#1087;&#1090;&#1080;&#1094;_-_&#1057;&#1082;&#1074;&#1086;&#1088;&#1077;&#1094;.mp3"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solidFill>
                  <a:srgbClr val="FF0000"/>
                </a:solidFill>
              </a:rPr>
              <a:t>Птицы России</a:t>
            </a:r>
            <a:endParaRPr lang="ru-RU" dirty="0">
              <a:solidFill>
                <a:srgbClr val="FF0000"/>
              </a:solidFill>
            </a:endParaRPr>
          </a:p>
        </p:txBody>
      </p:sp>
      <p:sp>
        <p:nvSpPr>
          <p:cNvPr id="3" name="Подзаголовок 2"/>
          <p:cNvSpPr>
            <a:spLocks noGrp="1"/>
          </p:cNvSpPr>
          <p:nvPr>
            <p:ph type="subTitle" idx="1"/>
          </p:nvPr>
        </p:nvSpPr>
        <p:spPr/>
        <p:txBody>
          <a:bodyPr>
            <a:normAutofit/>
          </a:bodyPr>
          <a:lstStyle/>
          <a:p>
            <a:r>
              <a:rPr lang="ru-RU" sz="7200" dirty="0" smtClean="0">
                <a:solidFill>
                  <a:schemeClr val="accent1">
                    <a:lumMod val="50000"/>
                  </a:schemeClr>
                </a:solidFill>
              </a:rPr>
              <a:t>Скворец</a:t>
            </a:r>
            <a:endParaRPr lang="ru-RU" sz="7200"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solidFill>
                  <a:schemeClr val="accent2">
                    <a:lumMod val="75000"/>
                  </a:schemeClr>
                </a:solidFill>
              </a:rPr>
              <a:t>Скворец обыкновенный (</a:t>
            </a:r>
            <a:r>
              <a:rPr lang="en-US" sz="2800" dirty="0" err="1" smtClean="0">
                <a:solidFill>
                  <a:schemeClr val="accent2">
                    <a:lumMod val="75000"/>
                  </a:schemeClr>
                </a:solidFill>
              </a:rPr>
              <a:t>Sturnus</a:t>
            </a:r>
            <a:r>
              <a:rPr lang="en-US" sz="2800" dirty="0" smtClean="0">
                <a:solidFill>
                  <a:schemeClr val="accent2">
                    <a:lumMod val="75000"/>
                  </a:schemeClr>
                </a:solidFill>
              </a:rPr>
              <a:t> </a:t>
            </a:r>
            <a:r>
              <a:rPr lang="en-US" sz="2800" dirty="0" err="1" smtClean="0">
                <a:solidFill>
                  <a:schemeClr val="accent2">
                    <a:lumMod val="75000"/>
                  </a:schemeClr>
                </a:solidFill>
              </a:rPr>
              <a:t>vulgaris</a:t>
            </a:r>
            <a:r>
              <a:rPr lang="ru-RU" sz="2800" dirty="0" smtClean="0">
                <a:solidFill>
                  <a:schemeClr val="accent2">
                    <a:lumMod val="75000"/>
                  </a:schemeClr>
                </a:solidFill>
              </a:rPr>
              <a:t>)</a:t>
            </a:r>
            <a:endParaRPr lang="ru-RU" sz="2800" dirty="0"/>
          </a:p>
        </p:txBody>
      </p:sp>
      <p:sp>
        <p:nvSpPr>
          <p:cNvPr id="4" name="Текст 3"/>
          <p:cNvSpPr>
            <a:spLocks noGrp="1"/>
          </p:cNvSpPr>
          <p:nvPr>
            <p:ph type="body" sz="half" idx="2"/>
          </p:nvPr>
        </p:nvSpPr>
        <p:spPr/>
        <p:txBody>
          <a:bodyPr>
            <a:noAutofit/>
          </a:bodyPr>
          <a:lstStyle/>
          <a:p>
            <a:r>
              <a:rPr lang="ru-RU" sz="1600" dirty="0" smtClean="0"/>
              <a:t>Длина тела 18–21 см, масса до 75 г. Оперение скворца красиво, его трудно спутать с какой-либо другой птицей. Оперение черное, с металлическим блеском. Присмотревшись можно увидеть красноватый, фиолетовый и зеленоватый отливы в оперении. Осенью на концах контурного пера имеются белые пятнышки, как бы покрывающие тело птицы жемчужной россыпью. К весне светлые кончики перьев стираются, и крапинки исчезают. Клюв длинный и острый, весной желтый, а к осени темнеет. Ноги красновато-коричневые.</a:t>
            </a:r>
            <a:endParaRPr lang="ru-RU" sz="1600" dirty="0"/>
          </a:p>
        </p:txBody>
      </p:sp>
      <p:pic>
        <p:nvPicPr>
          <p:cNvPr id="5" name="Содержимое 4" descr="скворец.jpg"/>
          <p:cNvPicPr>
            <a:picLocks noGrp="1" noChangeAspect="1"/>
          </p:cNvPicPr>
          <p:nvPr>
            <p:ph idx="1"/>
          </p:nvPr>
        </p:nvPicPr>
        <p:blipFill>
          <a:blip r:embed="rId2"/>
          <a:stretch>
            <a:fillRect/>
          </a:stretch>
        </p:blipFill>
        <p:spPr>
          <a:xfrm>
            <a:off x="4142105" y="826738"/>
            <a:ext cx="3977640" cy="5745534"/>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Содержимое 4" descr="ск.jpeg"/>
          <p:cNvPicPr>
            <a:picLocks noGrp="1" noChangeAspect="1"/>
          </p:cNvPicPr>
          <p:nvPr>
            <p:ph idx="1"/>
          </p:nvPr>
        </p:nvPicPr>
        <p:blipFill>
          <a:blip r:embed="rId2"/>
          <a:stretch>
            <a:fillRect/>
          </a:stretch>
        </p:blipFill>
        <p:spPr>
          <a:xfrm>
            <a:off x="4071934" y="428604"/>
            <a:ext cx="4429155" cy="5429288"/>
          </a:xfrm>
        </p:spPr>
      </p:pic>
      <p:sp>
        <p:nvSpPr>
          <p:cNvPr id="4" name="Текст 3"/>
          <p:cNvSpPr>
            <a:spLocks noGrp="1"/>
          </p:cNvSpPr>
          <p:nvPr>
            <p:ph type="body" sz="half" idx="2"/>
          </p:nvPr>
        </p:nvSpPr>
        <p:spPr>
          <a:xfrm>
            <a:off x="457200" y="285728"/>
            <a:ext cx="3008313" cy="5840435"/>
          </a:xfrm>
        </p:spPr>
        <p:txBody>
          <a:bodyPr>
            <a:noAutofit/>
          </a:bodyPr>
          <a:lstStyle/>
          <a:p>
            <a:r>
              <a:rPr lang="ru-RU" sz="2400" dirty="0" smtClean="0"/>
              <a:t>По всей Европе обитает,</a:t>
            </a:r>
            <a:br>
              <a:rPr lang="ru-RU" sz="2400" dirty="0" smtClean="0"/>
            </a:br>
            <a:r>
              <a:rPr lang="ru-RU" sz="2400" dirty="0" smtClean="0"/>
              <a:t>На зиму в Африку летает.</a:t>
            </a:r>
            <a:br>
              <a:rPr lang="ru-RU" sz="2400" dirty="0" smtClean="0"/>
            </a:br>
            <a:r>
              <a:rPr lang="ru-RU" sz="2400" dirty="0" smtClean="0"/>
              <a:t>С ним весело и не до скуки -</a:t>
            </a:r>
            <a:br>
              <a:rPr lang="ru-RU" sz="2400" dirty="0" smtClean="0"/>
            </a:br>
            <a:r>
              <a:rPr lang="ru-RU" sz="2400" dirty="0" smtClean="0"/>
              <a:t>Легко заучивает звуки.</a:t>
            </a:r>
            <a:br>
              <a:rPr lang="ru-RU" sz="2400" dirty="0" smtClean="0"/>
            </a:br>
            <a:r>
              <a:rPr lang="ru-RU" sz="2400" dirty="0" smtClean="0"/>
              <a:t>И, суть мелодии схватив,</a:t>
            </a:r>
            <a:br>
              <a:rPr lang="ru-RU" sz="2400" dirty="0" smtClean="0"/>
            </a:br>
            <a:r>
              <a:rPr lang="ru-RU" sz="2400" dirty="0" smtClean="0"/>
              <a:t>Он повторит любой мотив.</a:t>
            </a:r>
            <a:br>
              <a:rPr lang="ru-RU" sz="2400" dirty="0" smtClean="0"/>
            </a:br>
            <a:r>
              <a:rPr lang="ru-RU" sz="2400" dirty="0" smtClean="0"/>
              <a:t>Живёт под крышею певец</a:t>
            </a:r>
            <a:br>
              <a:rPr lang="ru-RU" sz="2400" dirty="0" smtClean="0"/>
            </a:br>
            <a:r>
              <a:rPr lang="ru-RU" sz="2400" dirty="0" smtClean="0"/>
              <a:t>Красавчик, </a:t>
            </a:r>
            <a:r>
              <a:rPr lang="ru-RU" sz="2400" dirty="0" err="1" smtClean="0"/>
              <a:t>умничка</a:t>
            </a:r>
            <a:r>
              <a:rPr lang="ru-RU" sz="2400" dirty="0" smtClean="0"/>
              <a:t> - … </a:t>
            </a:r>
            <a:endParaRPr lang="ru-RU"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584182"/>
          </a:xfrm>
        </p:spPr>
        <p:txBody>
          <a:bodyPr>
            <a:normAutofit/>
          </a:bodyPr>
          <a:lstStyle/>
          <a:p>
            <a:pPr algn="ctr"/>
            <a:r>
              <a:rPr lang="ru-RU" sz="3200" dirty="0" smtClean="0">
                <a:solidFill>
                  <a:srgbClr val="FF0000"/>
                </a:solidFill>
              </a:rPr>
              <a:t>Песни скворца</a:t>
            </a:r>
            <a:endParaRPr lang="ru-RU" sz="3200" dirty="0">
              <a:solidFill>
                <a:srgbClr val="FF0000"/>
              </a:solidFill>
            </a:endParaRPr>
          </a:p>
        </p:txBody>
      </p:sp>
      <p:pic>
        <p:nvPicPr>
          <p:cNvPr id="5" name="Содержимое 4" descr="песня скворца.jpg"/>
          <p:cNvPicPr>
            <a:picLocks noGrp="1" noChangeAspect="1"/>
          </p:cNvPicPr>
          <p:nvPr>
            <p:ph idx="1"/>
          </p:nvPr>
        </p:nvPicPr>
        <p:blipFill>
          <a:blip r:embed="rId3"/>
          <a:stretch>
            <a:fillRect/>
          </a:stretch>
        </p:blipFill>
        <p:spPr>
          <a:xfrm>
            <a:off x="4286248" y="928670"/>
            <a:ext cx="4286279" cy="4643470"/>
          </a:xfrm>
        </p:spPr>
      </p:pic>
      <p:sp>
        <p:nvSpPr>
          <p:cNvPr id="4" name="Текст 3"/>
          <p:cNvSpPr>
            <a:spLocks noGrp="1"/>
          </p:cNvSpPr>
          <p:nvPr>
            <p:ph type="body" sz="half" idx="2"/>
          </p:nvPr>
        </p:nvSpPr>
        <p:spPr>
          <a:xfrm>
            <a:off x="457200" y="857233"/>
            <a:ext cx="3008313" cy="4929222"/>
          </a:xfrm>
        </p:spPr>
        <p:txBody>
          <a:bodyPr>
            <a:noAutofit/>
          </a:bodyPr>
          <a:lstStyle/>
          <a:p>
            <a:r>
              <a:rPr lang="ru-RU" dirty="0" smtClean="0"/>
              <a:t>Весной скворцы одними из самых первых прилетают на места гнездования. Прилет их сразу становится заметен. В это время самцы поют свою замечательную песенку, сидя на проводах или около скворечен. Он рассказывают нам о своих встречах на местах зимовки, пролета или гнездования. Ведь скворцы хорошие имитаторы. В песне старого скворца можно услышать посвисты иволги, и соловьиную песню, ржание жеребенка, разные </a:t>
            </a:r>
            <a:r>
              <a:rPr lang="ru-RU" dirty="0" err="1" smtClean="0"/>
              <a:t>куликовые</a:t>
            </a:r>
            <a:r>
              <a:rPr lang="ru-RU" dirty="0" smtClean="0"/>
              <a:t> свисты, кваканье лягушек, скрип отворяемой калитки и другие не менее удивительные звуки. Для скворцов характерен и сильный свист. Вероятнее всего, что посвист этот является врожденным. Не исключена возможность, правда, что он передается путем обучения из поколения в поколение скворцам от их предков, перенявших его когда-то у ямщиков. </a:t>
            </a:r>
            <a:r>
              <a:rPr lang="ru-RU" sz="1600" dirty="0" smtClean="0"/>
              <a:t/>
            </a:r>
            <a:br>
              <a:rPr lang="ru-RU" sz="1600" dirty="0" smtClean="0"/>
            </a:br>
            <a:r>
              <a:rPr lang="ru-RU" sz="1600" dirty="0" smtClean="0"/>
              <a:t/>
            </a:r>
            <a:br>
              <a:rPr lang="ru-RU" sz="1600" dirty="0" smtClean="0"/>
            </a:br>
            <a:endParaRPr lang="ru-RU" sz="1600" dirty="0"/>
          </a:p>
        </p:txBody>
      </p:sp>
      <p:pic>
        <p:nvPicPr>
          <p:cNvPr id="6" name="Пение птиц_-_Скворец.mp3">
            <a:hlinkClick r:id="" action="ppaction://media"/>
          </p:cNvPr>
          <p:cNvPicPr>
            <a:picLocks noRot="1" noChangeAspect="1"/>
          </p:cNvPicPr>
          <p:nvPr>
            <a:audioFile r:link="rId1"/>
          </p:nvPr>
        </p:nvPicPr>
        <p:blipFill>
          <a:blip r:embed="rId4"/>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90477"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655620"/>
          </a:xfrm>
        </p:spPr>
        <p:txBody>
          <a:bodyPr>
            <a:normAutofit/>
          </a:bodyPr>
          <a:lstStyle/>
          <a:p>
            <a:pPr algn="ctr"/>
            <a:r>
              <a:rPr lang="ru-RU" sz="2400" dirty="0" smtClean="0">
                <a:solidFill>
                  <a:srgbClr val="C00000"/>
                </a:solidFill>
              </a:rPr>
              <a:t>Г</a:t>
            </a:r>
            <a:r>
              <a:rPr lang="ru-RU" sz="2400" dirty="0" smtClean="0">
                <a:solidFill>
                  <a:srgbClr val="C00000"/>
                </a:solidFill>
              </a:rPr>
              <a:t>нездование</a:t>
            </a:r>
            <a:endParaRPr lang="ru-RU" sz="2400" dirty="0">
              <a:solidFill>
                <a:srgbClr val="C00000"/>
              </a:solidFill>
            </a:endParaRPr>
          </a:p>
        </p:txBody>
      </p:sp>
      <p:pic>
        <p:nvPicPr>
          <p:cNvPr id="5" name="Содержимое 4" descr="дупло.jpg"/>
          <p:cNvPicPr>
            <a:picLocks noGrp="1" noChangeAspect="1"/>
          </p:cNvPicPr>
          <p:nvPr>
            <p:ph idx="1"/>
          </p:nvPr>
        </p:nvPicPr>
        <p:blipFill>
          <a:blip r:embed="rId2"/>
          <a:stretch>
            <a:fillRect/>
          </a:stretch>
        </p:blipFill>
        <p:spPr>
          <a:xfrm>
            <a:off x="3786182" y="785794"/>
            <a:ext cx="4643470" cy="5143536"/>
          </a:xfrm>
        </p:spPr>
      </p:pic>
      <p:sp>
        <p:nvSpPr>
          <p:cNvPr id="4" name="Текст 3"/>
          <p:cNvSpPr>
            <a:spLocks noGrp="1"/>
          </p:cNvSpPr>
          <p:nvPr>
            <p:ph type="body" sz="half" idx="2"/>
          </p:nvPr>
        </p:nvSpPr>
        <p:spPr>
          <a:xfrm>
            <a:off x="457200" y="1285860"/>
            <a:ext cx="3008313" cy="4840303"/>
          </a:xfrm>
        </p:spPr>
        <p:txBody>
          <a:bodyPr>
            <a:normAutofit/>
          </a:bodyPr>
          <a:lstStyle/>
          <a:p>
            <a:r>
              <a:rPr lang="ru-RU" sz="2000" dirty="0" smtClean="0"/>
              <a:t>У многих людей скворец ассоциируется со скворечником — кажется, только там живут эти птицы. Но это лесные птицы, свои гнезда они устраивают и в дуплах. Гнездо строит самка. Самец лишь изредка приносит строительный материал — солому, сухую траву, веточки или перья.</a:t>
            </a:r>
            <a:endParaRPr lang="ru-RU"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798496"/>
          </a:xfrm>
        </p:spPr>
        <p:txBody>
          <a:bodyPr>
            <a:normAutofit/>
          </a:bodyPr>
          <a:lstStyle/>
          <a:p>
            <a:r>
              <a:rPr lang="ru-RU" sz="2400" dirty="0" smtClean="0">
                <a:solidFill>
                  <a:srgbClr val="C00000"/>
                </a:solidFill>
              </a:rPr>
              <a:t>Кладки и птенцы</a:t>
            </a:r>
            <a:endParaRPr lang="ru-RU" sz="2400" dirty="0">
              <a:solidFill>
                <a:srgbClr val="C00000"/>
              </a:solidFill>
            </a:endParaRPr>
          </a:p>
        </p:txBody>
      </p:sp>
      <p:pic>
        <p:nvPicPr>
          <p:cNvPr id="5" name="Содержимое 4" descr="я.jpeg"/>
          <p:cNvPicPr>
            <a:picLocks noGrp="1" noChangeAspect="1"/>
          </p:cNvPicPr>
          <p:nvPr>
            <p:ph idx="1"/>
          </p:nvPr>
        </p:nvPicPr>
        <p:blipFill>
          <a:blip r:embed="rId2"/>
          <a:stretch>
            <a:fillRect/>
          </a:stretch>
        </p:blipFill>
        <p:spPr>
          <a:xfrm>
            <a:off x="3714744" y="1000108"/>
            <a:ext cx="5072097" cy="5000660"/>
          </a:xfrm>
        </p:spPr>
      </p:pic>
      <p:sp>
        <p:nvSpPr>
          <p:cNvPr id="4" name="Текст 3"/>
          <p:cNvSpPr>
            <a:spLocks noGrp="1"/>
          </p:cNvSpPr>
          <p:nvPr>
            <p:ph type="body" sz="half" idx="2"/>
          </p:nvPr>
        </p:nvSpPr>
        <p:spPr/>
        <p:txBody>
          <a:bodyPr>
            <a:normAutofit/>
          </a:bodyPr>
          <a:lstStyle/>
          <a:p>
            <a:r>
              <a:rPr lang="ru-RU" sz="2000" dirty="0" smtClean="0"/>
              <a:t>В кладке — 5–7 красивых </a:t>
            </a:r>
            <a:r>
              <a:rPr lang="ru-RU" sz="2000" dirty="0" err="1" smtClean="0"/>
              <a:t>голубых</a:t>
            </a:r>
            <a:r>
              <a:rPr lang="ru-RU" sz="2000" dirty="0" smtClean="0"/>
              <a:t> яиц без рисунка. Их высиживает самка в течение 14 дней, самец лишь изредка заменяет её на время. Вскармливают вылупившихся птенцов оба родителя. Через пару недель скворчата вылетают из гнезда, а еще спустя 5–7 дней становятся совершенно самостоятельными.</a:t>
            </a:r>
            <a:endParaRPr lang="ru-RU"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798496"/>
          </a:xfrm>
        </p:spPr>
        <p:txBody>
          <a:bodyPr>
            <a:normAutofit/>
          </a:bodyPr>
          <a:lstStyle/>
          <a:p>
            <a:pPr algn="ctr"/>
            <a:r>
              <a:rPr lang="ru-RU" sz="3600" dirty="0" smtClean="0">
                <a:solidFill>
                  <a:srgbClr val="C00000"/>
                </a:solidFill>
              </a:rPr>
              <a:t>Питание</a:t>
            </a:r>
            <a:endParaRPr lang="ru-RU" sz="3600" dirty="0">
              <a:solidFill>
                <a:srgbClr val="C00000"/>
              </a:solidFill>
            </a:endParaRPr>
          </a:p>
        </p:txBody>
      </p:sp>
      <p:pic>
        <p:nvPicPr>
          <p:cNvPr id="5" name="Содержимое 4" descr="питание.jpg"/>
          <p:cNvPicPr>
            <a:picLocks noGrp="1" noChangeAspect="1"/>
          </p:cNvPicPr>
          <p:nvPr>
            <p:ph idx="1"/>
          </p:nvPr>
        </p:nvPicPr>
        <p:blipFill>
          <a:blip r:embed="rId2"/>
          <a:stretch>
            <a:fillRect/>
          </a:stretch>
        </p:blipFill>
        <p:spPr>
          <a:xfrm>
            <a:off x="3714744" y="642918"/>
            <a:ext cx="4929222" cy="5214974"/>
          </a:xfrm>
        </p:spPr>
      </p:pic>
      <p:sp>
        <p:nvSpPr>
          <p:cNvPr id="4" name="Текст 3"/>
          <p:cNvSpPr>
            <a:spLocks noGrp="1"/>
          </p:cNvSpPr>
          <p:nvPr>
            <p:ph type="body" sz="half" idx="2"/>
          </p:nvPr>
        </p:nvSpPr>
        <p:spPr/>
        <p:txBody>
          <a:bodyPr>
            <a:normAutofit lnSpcReduction="10000"/>
          </a:bodyPr>
          <a:lstStyle/>
          <a:p>
            <a:r>
              <a:rPr lang="ru-RU" dirty="0" smtClean="0"/>
              <a:t>Скворцы всеядны — питаются как растительной, так и животной пищей. Ранней весной охотятся за дождевыми червями, выбирающимися к поверхности земли на проталинах или собирают личинок насекомых, зимовавших в укромных местах. Когда тёплая погода будит природу, ловят разнообразных насекомых: кузнечиков, пауков, бабочек, гусениц, червей. Из растительной пищи употребляют семена и плоды растений: ягоды, яблоки, груши, сливы, вишню и пр. Способны принести серьёзный вред зерновым посевам и виноградникам. Если плод защищён скорлупой или жёсткой кожицей, они расщепляют его с помощью рычага: вставляют клюв в маленькую дырочку и постепенно разжимая его, вскрывают содержимое.</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798496"/>
          </a:xfrm>
        </p:spPr>
        <p:txBody>
          <a:bodyPr>
            <a:normAutofit/>
          </a:bodyPr>
          <a:lstStyle/>
          <a:p>
            <a:r>
              <a:rPr lang="ru-RU" sz="2400" dirty="0" smtClean="0">
                <a:solidFill>
                  <a:srgbClr val="C00000"/>
                </a:solidFill>
              </a:rPr>
              <a:t>Скворец и человек</a:t>
            </a:r>
            <a:endParaRPr lang="ru-RU" sz="2400" dirty="0">
              <a:solidFill>
                <a:srgbClr val="C00000"/>
              </a:solidFill>
            </a:endParaRPr>
          </a:p>
        </p:txBody>
      </p:sp>
      <p:pic>
        <p:nvPicPr>
          <p:cNvPr id="6" name="Содержимое 5" descr="сквор.jpeg"/>
          <p:cNvPicPr>
            <a:picLocks noGrp="1" noChangeAspect="1"/>
          </p:cNvPicPr>
          <p:nvPr>
            <p:ph idx="1"/>
          </p:nvPr>
        </p:nvPicPr>
        <p:blipFill>
          <a:blip r:embed="rId2"/>
          <a:stretch>
            <a:fillRect/>
          </a:stretch>
        </p:blipFill>
        <p:spPr>
          <a:xfrm>
            <a:off x="4286248" y="1071546"/>
            <a:ext cx="4286280" cy="4786346"/>
          </a:xfrm>
        </p:spPr>
      </p:pic>
      <p:sp>
        <p:nvSpPr>
          <p:cNvPr id="4" name="Текст 3"/>
          <p:cNvSpPr>
            <a:spLocks noGrp="1"/>
          </p:cNvSpPr>
          <p:nvPr>
            <p:ph type="body" sz="half" idx="2"/>
          </p:nvPr>
        </p:nvSpPr>
        <p:spPr/>
        <p:txBody>
          <a:bodyPr/>
          <a:lstStyle/>
          <a:p>
            <a:r>
              <a:rPr lang="ru-RU" dirty="0" smtClean="0"/>
              <a:t>Человек имеет историю взаимоотношений с этими птицами. Чтобы привлечь их к уничтожению вредных насекомых в садах и огородах, люди издавна сколачивали для них искусственные </a:t>
            </a:r>
            <a:r>
              <a:rPr lang="ru-RU" dirty="0" smtClean="0"/>
              <a:t>домики</a:t>
            </a:r>
            <a:r>
              <a:rPr lang="ru-RU" dirty="0" smtClean="0"/>
              <a:t>, названные </a:t>
            </a:r>
            <a:r>
              <a:rPr lang="ru-RU" dirty="0" smtClean="0"/>
              <a:t>скворечниками. </a:t>
            </a:r>
            <a:r>
              <a:rPr lang="ru-RU" dirty="0" smtClean="0"/>
              <a:t>Скворцы </a:t>
            </a:r>
            <a:r>
              <a:rPr lang="ru-RU" dirty="0" smtClean="0"/>
              <a:t>охотно </a:t>
            </a:r>
            <a:r>
              <a:rPr lang="ru-RU" dirty="0" smtClean="0"/>
              <a:t>заселяют скворечники. В тех случаях, когда скворечник оказывается занят воробьями, скворцы, нередко действуя совместными усилиями нескольких пар, буквально «выживают» непрошеных квартирантов. Полость дупла или другого избранного птицами места обе птицы пары обильно вымащивают мягкими материалами, состоящими из нежных стебельков трав, высохших листьев злаков, перьев птиц.</a:t>
            </a:r>
            <a:endParaRPr lang="ru-RU" dirty="0"/>
          </a:p>
        </p:txBody>
      </p:sp>
      <p:sp>
        <p:nvSpPr>
          <p:cNvPr id="5" name="Прямоугольник 4"/>
          <p:cNvSpPr/>
          <p:nvPr/>
        </p:nvSpPr>
        <p:spPr>
          <a:xfrm>
            <a:off x="2286000" y="1859340"/>
            <a:ext cx="4572000" cy="1200329"/>
          </a:xfrm>
          <a:prstGeom prst="rect">
            <a:avLst/>
          </a:prstGeom>
        </p:spPr>
        <p:txBody>
          <a:bodyPr>
            <a:spAutoFit/>
          </a:bodyPr>
          <a:lstStyle/>
          <a:p>
            <a:endParaRPr lang="ru-RU" dirty="0" smtClean="0"/>
          </a:p>
          <a:p>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
        <p:nvSpPr>
          <p:cNvPr id="4" name="Текст 3"/>
          <p:cNvSpPr>
            <a:spLocks noGrp="1"/>
          </p:cNvSpPr>
          <p:nvPr>
            <p:ph type="body" sz="half" idx="2"/>
          </p:nvPr>
        </p:nvSpPr>
        <p:spPr/>
        <p:txBody>
          <a:bodyPr/>
          <a:lstStyle/>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369</Words>
  <Application>Microsoft Office PowerPoint</Application>
  <PresentationFormat>Экран (4:3)</PresentationFormat>
  <Paragraphs>17</Paragraphs>
  <Slides>9</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Птицы России</vt:lpstr>
      <vt:lpstr>Скворец обыкновенный (Sturnus vulgaris)</vt:lpstr>
      <vt:lpstr>Слайд 3</vt:lpstr>
      <vt:lpstr>Песни скворца</vt:lpstr>
      <vt:lpstr>Гнездование</vt:lpstr>
      <vt:lpstr>Кладки и птенцы</vt:lpstr>
      <vt:lpstr>Питание</vt:lpstr>
      <vt:lpstr>Скворец и человек</vt:lpstr>
      <vt:lpstr>Слайд 9</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Птицы России</dc:title>
  <dc:creator>User</dc:creator>
  <cp:lastModifiedBy>User</cp:lastModifiedBy>
  <cp:revision>10</cp:revision>
  <dcterms:created xsi:type="dcterms:W3CDTF">2013-03-30T12:12:23Z</dcterms:created>
  <dcterms:modified xsi:type="dcterms:W3CDTF">2013-04-02T16:38:28Z</dcterms:modified>
</cp:coreProperties>
</file>