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2" r:id="rId4"/>
    <p:sldId id="263" r:id="rId5"/>
    <p:sldId id="264" r:id="rId6"/>
    <p:sldId id="257" r:id="rId7"/>
    <p:sldId id="258" r:id="rId8"/>
    <p:sldId id="266" r:id="rId9"/>
    <p:sldId id="267" r:id="rId10"/>
    <p:sldId id="268" r:id="rId11"/>
    <p:sldId id="265" r:id="rId12"/>
    <p:sldId id="270" r:id="rId13"/>
    <p:sldId id="271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6444" autoAdjust="0"/>
  </p:normalViewPr>
  <p:slideViewPr>
    <p:cSldViewPr>
      <p:cViewPr varScale="1">
        <p:scale>
          <a:sx n="75" d="100"/>
          <a:sy n="75" d="100"/>
        </p:scale>
        <p:origin x="-18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5AF7D-748B-4B62-9328-C85C6862608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0131A73-CA76-4859-BFDB-AF5C078303BC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</a:rPr>
            <a:t>«сухой бассейн»</a:t>
          </a:r>
        </a:p>
        <a:p>
          <a:r>
            <a:rPr lang="ru-RU" sz="1600" dirty="0" err="1" smtClean="0">
              <a:solidFill>
                <a:srgbClr val="0070C0"/>
              </a:solidFill>
            </a:rPr>
            <a:t>самомассаж</a:t>
          </a:r>
          <a:r>
            <a:rPr lang="ru-RU" sz="1600" dirty="0" smtClean="0">
              <a:solidFill>
                <a:srgbClr val="0070C0"/>
              </a:solidFill>
            </a:rPr>
            <a:t> , массаж</a:t>
          </a:r>
        </a:p>
        <a:p>
          <a:r>
            <a:rPr lang="ru-RU" sz="1600" dirty="0" smtClean="0">
              <a:solidFill>
                <a:srgbClr val="0070C0"/>
              </a:solidFill>
            </a:rPr>
            <a:t>пальчиковая  гимнастика</a:t>
          </a:r>
        </a:p>
        <a:p>
          <a:r>
            <a:rPr lang="ru-RU" sz="1600" dirty="0" smtClean="0">
              <a:solidFill>
                <a:srgbClr val="0070C0"/>
              </a:solidFill>
            </a:rPr>
            <a:t>игры с песком</a:t>
          </a:r>
        </a:p>
      </dgm:t>
    </dgm:pt>
    <dgm:pt modelId="{857284EF-66D5-47E0-A3AE-BF4BD834AFA6}" type="parTrans" cxnId="{77CDB40E-B0A1-49D1-8477-22F7A6379D21}">
      <dgm:prSet/>
      <dgm:spPr/>
      <dgm:t>
        <a:bodyPr/>
        <a:lstStyle/>
        <a:p>
          <a:endParaRPr lang="ru-RU"/>
        </a:p>
      </dgm:t>
    </dgm:pt>
    <dgm:pt modelId="{6AEBE7E5-ABCF-4CFC-BF53-79BCD5FAC213}" type="sibTrans" cxnId="{77CDB40E-B0A1-49D1-8477-22F7A6379D21}">
      <dgm:prSet/>
      <dgm:spPr/>
      <dgm:t>
        <a:bodyPr/>
        <a:lstStyle/>
        <a:p>
          <a:endParaRPr lang="ru-RU"/>
        </a:p>
      </dgm:t>
    </dgm:pt>
    <dgm:pt modelId="{310E34D7-F748-40AA-886B-E209BE353E7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рисование , лепка, аппликация</a:t>
          </a:r>
        </a:p>
        <a:p>
          <a:r>
            <a:rPr lang="ru-RU" sz="1600" dirty="0" smtClean="0">
              <a:solidFill>
                <a:srgbClr val="C00000"/>
              </a:solidFill>
            </a:rPr>
            <a:t>конструирование из мелких деталей</a:t>
          </a:r>
        </a:p>
        <a:p>
          <a:r>
            <a:rPr lang="ru-RU" sz="1600" dirty="0" smtClean="0">
              <a:solidFill>
                <a:srgbClr val="C00000"/>
              </a:solidFill>
            </a:rPr>
            <a:t>выкладывание узоров из мозаики</a:t>
          </a:r>
        </a:p>
        <a:p>
          <a:r>
            <a:rPr lang="ru-RU" sz="1600" dirty="0" smtClean="0">
              <a:solidFill>
                <a:srgbClr val="C00000"/>
              </a:solidFill>
            </a:rPr>
            <a:t>                  (из пуговиц , фасоли ,семян , и т.п.) </a:t>
          </a:r>
        </a:p>
        <a:p>
          <a:r>
            <a:rPr lang="ru-RU" sz="1600" dirty="0" smtClean="0">
              <a:solidFill>
                <a:srgbClr val="C00000"/>
              </a:solidFill>
            </a:rPr>
            <a:t>                                               обводки</a:t>
          </a:r>
        </a:p>
        <a:p>
          <a:r>
            <a:rPr lang="ru-RU" sz="1600" dirty="0" smtClean="0">
              <a:solidFill>
                <a:srgbClr val="C00000"/>
              </a:solidFill>
            </a:rPr>
            <a:t>                                                штриховки</a:t>
          </a:r>
        </a:p>
        <a:p>
          <a:r>
            <a:rPr lang="ru-RU" sz="1600" dirty="0" smtClean="0">
              <a:solidFill>
                <a:srgbClr val="C00000"/>
              </a:solidFill>
            </a:rPr>
            <a:t>                                              трафареты</a:t>
          </a:r>
        </a:p>
        <a:p>
          <a:r>
            <a:rPr lang="ru-RU" sz="1600" dirty="0" smtClean="0">
              <a:solidFill>
                <a:srgbClr val="C00000"/>
              </a:solidFill>
            </a:rPr>
            <a:t>                                                </a:t>
          </a:r>
        </a:p>
        <a:p>
          <a:endParaRPr lang="ru-RU" sz="1600" dirty="0" smtClean="0"/>
        </a:p>
        <a:p>
          <a:endParaRPr lang="ru-RU" sz="1600" dirty="0" smtClean="0"/>
        </a:p>
      </dgm:t>
    </dgm:pt>
    <dgm:pt modelId="{3F77EDA9-CEBF-47E9-AF33-9B0C20BEF7DA}" type="parTrans" cxnId="{9EBD3F1A-A5D3-478A-9A16-A369BA960C5F}">
      <dgm:prSet/>
      <dgm:spPr/>
      <dgm:t>
        <a:bodyPr/>
        <a:lstStyle/>
        <a:p>
          <a:endParaRPr lang="ru-RU"/>
        </a:p>
      </dgm:t>
    </dgm:pt>
    <dgm:pt modelId="{0944330E-6E84-4D33-A876-1943149382E0}" type="sibTrans" cxnId="{9EBD3F1A-A5D3-478A-9A16-A369BA960C5F}">
      <dgm:prSet/>
      <dgm:spPr/>
      <dgm:t>
        <a:bodyPr/>
        <a:lstStyle/>
        <a:p>
          <a:endParaRPr lang="ru-RU"/>
        </a:p>
      </dgm:t>
    </dgm:pt>
    <dgm:pt modelId="{1882B57D-E95D-4338-88C2-007D9CD5757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</a:rPr>
            <a:t>оригами</a:t>
          </a:r>
        </a:p>
        <a:p>
          <a:r>
            <a:rPr lang="ru-RU" sz="1600" dirty="0" err="1" smtClean="0">
              <a:solidFill>
                <a:srgbClr val="7030A0"/>
              </a:solidFill>
            </a:rPr>
            <a:t>пазлы</a:t>
          </a:r>
          <a:r>
            <a:rPr lang="ru-RU" sz="1600" dirty="0" smtClean="0">
              <a:solidFill>
                <a:srgbClr val="7030A0"/>
              </a:solidFill>
            </a:rPr>
            <a:t>,</a:t>
          </a:r>
        </a:p>
        <a:p>
          <a:r>
            <a:rPr lang="ru-RU" sz="1600" dirty="0" smtClean="0">
              <a:solidFill>
                <a:srgbClr val="7030A0"/>
              </a:solidFill>
            </a:rPr>
            <a:t>          шитьё , вязание , вышивание</a:t>
          </a:r>
        </a:p>
        <a:p>
          <a:r>
            <a:rPr lang="ru-RU" sz="1600" dirty="0" smtClean="0">
              <a:solidFill>
                <a:srgbClr val="7030A0"/>
              </a:solidFill>
            </a:rPr>
            <a:t>                                             работа с бисером</a:t>
          </a:r>
        </a:p>
        <a:p>
          <a:r>
            <a:rPr lang="ru-RU" sz="1600" dirty="0" smtClean="0">
              <a:solidFill>
                <a:srgbClr val="7030A0"/>
              </a:solidFill>
            </a:rPr>
            <a:t>                                               тренажёры</a:t>
          </a:r>
        </a:p>
        <a:p>
          <a:r>
            <a:rPr lang="ru-RU" sz="1600" dirty="0" smtClean="0">
              <a:solidFill>
                <a:srgbClr val="7030A0"/>
              </a:solidFill>
            </a:rPr>
            <a:t>                                                (эспандеры )</a:t>
          </a:r>
        </a:p>
        <a:p>
          <a:r>
            <a:rPr lang="ru-RU" sz="1600" dirty="0" smtClean="0">
              <a:solidFill>
                <a:srgbClr val="7030A0"/>
              </a:solidFill>
            </a:rPr>
            <a:t>                                              пальчиковые игры</a:t>
          </a:r>
        </a:p>
        <a:p>
          <a:r>
            <a:rPr lang="ru-RU" sz="1600" dirty="0" smtClean="0">
              <a:solidFill>
                <a:srgbClr val="7030A0"/>
              </a:solidFill>
            </a:rPr>
            <a:t>           </a:t>
          </a:r>
        </a:p>
        <a:p>
          <a:r>
            <a:rPr lang="ru-RU" sz="1600" dirty="0" smtClean="0"/>
            <a:t>              </a:t>
          </a:r>
        </a:p>
        <a:p>
          <a:r>
            <a:rPr lang="ru-RU" sz="1600" dirty="0" smtClean="0"/>
            <a:t>              </a:t>
          </a:r>
        </a:p>
        <a:p>
          <a:r>
            <a:rPr lang="ru-RU" sz="1600" dirty="0" smtClean="0"/>
            <a:t>        </a:t>
          </a:r>
        </a:p>
        <a:p>
          <a:r>
            <a:rPr lang="ru-RU" sz="1600" dirty="0" smtClean="0"/>
            <a:t>                  </a:t>
          </a:r>
        </a:p>
        <a:p>
          <a:r>
            <a:rPr lang="ru-RU" sz="1600" dirty="0" smtClean="0"/>
            <a:t>                  </a:t>
          </a:r>
        </a:p>
      </dgm:t>
    </dgm:pt>
    <dgm:pt modelId="{2820B6DB-3CA2-48F2-B2A1-331CEAAFE615}" type="parTrans" cxnId="{CE274AB3-868A-4D80-B7C3-A988CCABE4A5}">
      <dgm:prSet/>
      <dgm:spPr/>
      <dgm:t>
        <a:bodyPr/>
        <a:lstStyle/>
        <a:p>
          <a:endParaRPr lang="ru-RU"/>
        </a:p>
      </dgm:t>
    </dgm:pt>
    <dgm:pt modelId="{23D42B01-EA04-47A8-8AA3-5425EF254543}" type="sibTrans" cxnId="{CE274AB3-868A-4D80-B7C3-A988CCABE4A5}">
      <dgm:prSet/>
      <dgm:spPr/>
      <dgm:t>
        <a:bodyPr/>
        <a:lstStyle/>
        <a:p>
          <a:endParaRPr lang="ru-RU"/>
        </a:p>
      </dgm:t>
    </dgm:pt>
    <dgm:pt modelId="{AB41B095-3638-405D-9B9F-A47F22319FC5}" type="pres">
      <dgm:prSet presAssocID="{CFD5AF7D-748B-4B62-9328-C85C68626080}" presName="arrowDiagram" presStyleCnt="0">
        <dgm:presLayoutVars>
          <dgm:chMax val="5"/>
          <dgm:dir/>
          <dgm:resizeHandles val="exact"/>
        </dgm:presLayoutVars>
      </dgm:prSet>
      <dgm:spPr/>
    </dgm:pt>
    <dgm:pt modelId="{04EDC680-61C7-470A-831F-AC9724DF6ACD}" type="pres">
      <dgm:prSet presAssocID="{CFD5AF7D-748B-4B62-9328-C85C68626080}" presName="arrow" presStyleLbl="bgShp" presStyleIdx="0" presStyleCnt="1" custLinFactNeighborX="-3101"/>
      <dgm:spPr/>
    </dgm:pt>
    <dgm:pt modelId="{486BCE6B-8FCE-4DD5-894E-8BDA81B22358}" type="pres">
      <dgm:prSet presAssocID="{CFD5AF7D-748B-4B62-9328-C85C68626080}" presName="arrowDiagram3" presStyleCnt="0"/>
      <dgm:spPr/>
    </dgm:pt>
    <dgm:pt modelId="{B379BEA9-7316-47ED-9B27-DAEE0954857F}" type="pres">
      <dgm:prSet presAssocID="{80131A73-CA76-4859-BFDB-AF5C078303BC}" presName="bullet3a" presStyleLbl="node1" presStyleIdx="0" presStyleCnt="3"/>
      <dgm:spPr/>
    </dgm:pt>
    <dgm:pt modelId="{49B5FFE3-D86A-4818-80F4-C5435780B0D6}" type="pres">
      <dgm:prSet presAssocID="{80131A73-CA76-4859-BFDB-AF5C078303BC}" presName="textBox3a" presStyleLbl="revTx" presStyleIdx="0" presStyleCnt="3" custScaleX="152484" custScaleY="89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2419E-5D4B-4FCB-AE72-FDA6D508E696}" type="pres">
      <dgm:prSet presAssocID="{310E34D7-F748-40AA-886B-E209BE353E7D}" presName="bullet3b" presStyleLbl="node1" presStyleIdx="1" presStyleCnt="3"/>
      <dgm:spPr/>
    </dgm:pt>
    <dgm:pt modelId="{36D0F7EC-9DEA-4643-A666-7DC10D37F689}" type="pres">
      <dgm:prSet presAssocID="{310E34D7-F748-40AA-886B-E209BE353E7D}" presName="textBox3b" presStyleLbl="revTx" presStyleIdx="1" presStyleCnt="3" custScaleX="286038" custScaleY="99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C8A30-31F5-4D18-8CAC-73112E57E4A4}" type="pres">
      <dgm:prSet presAssocID="{1882B57D-E95D-4338-88C2-007D9CD57576}" presName="bullet3c" presStyleLbl="node1" presStyleIdx="2" presStyleCnt="3"/>
      <dgm:spPr/>
    </dgm:pt>
    <dgm:pt modelId="{BC0C6D88-0B0F-4090-82E6-0307AF4AC9F8}" type="pres">
      <dgm:prSet presAssocID="{1882B57D-E95D-4338-88C2-007D9CD57576}" presName="textBox3c" presStyleLbl="revTx" presStyleIdx="2" presStyleCnt="3" custScaleX="276331" custScaleY="12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DB40E-B0A1-49D1-8477-22F7A6379D21}" srcId="{CFD5AF7D-748B-4B62-9328-C85C68626080}" destId="{80131A73-CA76-4859-BFDB-AF5C078303BC}" srcOrd="0" destOrd="0" parTransId="{857284EF-66D5-47E0-A3AE-BF4BD834AFA6}" sibTransId="{6AEBE7E5-ABCF-4CFC-BF53-79BCD5FAC213}"/>
    <dgm:cxn modelId="{FB5AFF44-9D8A-4F20-9256-58108DC0C61C}" type="presOf" srcId="{80131A73-CA76-4859-BFDB-AF5C078303BC}" destId="{49B5FFE3-D86A-4818-80F4-C5435780B0D6}" srcOrd="0" destOrd="0" presId="urn:microsoft.com/office/officeart/2005/8/layout/arrow2"/>
    <dgm:cxn modelId="{CE274AB3-868A-4D80-B7C3-A988CCABE4A5}" srcId="{CFD5AF7D-748B-4B62-9328-C85C68626080}" destId="{1882B57D-E95D-4338-88C2-007D9CD57576}" srcOrd="2" destOrd="0" parTransId="{2820B6DB-3CA2-48F2-B2A1-331CEAAFE615}" sibTransId="{23D42B01-EA04-47A8-8AA3-5425EF254543}"/>
    <dgm:cxn modelId="{7D6D47CC-2416-483C-861E-7D7AFD11DB01}" type="presOf" srcId="{310E34D7-F748-40AA-886B-E209BE353E7D}" destId="{36D0F7EC-9DEA-4643-A666-7DC10D37F689}" srcOrd="0" destOrd="0" presId="urn:microsoft.com/office/officeart/2005/8/layout/arrow2"/>
    <dgm:cxn modelId="{9AC352B3-181C-4AA9-BD5A-988A27BA4B46}" type="presOf" srcId="{CFD5AF7D-748B-4B62-9328-C85C68626080}" destId="{AB41B095-3638-405D-9B9F-A47F22319FC5}" srcOrd="0" destOrd="0" presId="urn:microsoft.com/office/officeart/2005/8/layout/arrow2"/>
    <dgm:cxn modelId="{DCDB3E3C-ACAE-4A05-AFDE-8EB526C0745F}" type="presOf" srcId="{1882B57D-E95D-4338-88C2-007D9CD57576}" destId="{BC0C6D88-0B0F-4090-82E6-0307AF4AC9F8}" srcOrd="0" destOrd="0" presId="urn:microsoft.com/office/officeart/2005/8/layout/arrow2"/>
    <dgm:cxn modelId="{9EBD3F1A-A5D3-478A-9A16-A369BA960C5F}" srcId="{CFD5AF7D-748B-4B62-9328-C85C68626080}" destId="{310E34D7-F748-40AA-886B-E209BE353E7D}" srcOrd="1" destOrd="0" parTransId="{3F77EDA9-CEBF-47E9-AF33-9B0C20BEF7DA}" sibTransId="{0944330E-6E84-4D33-A876-1943149382E0}"/>
    <dgm:cxn modelId="{17B1FC3B-B3D5-425F-8FE0-7B0FE07F9275}" type="presParOf" srcId="{AB41B095-3638-405D-9B9F-A47F22319FC5}" destId="{04EDC680-61C7-470A-831F-AC9724DF6ACD}" srcOrd="0" destOrd="0" presId="urn:microsoft.com/office/officeart/2005/8/layout/arrow2"/>
    <dgm:cxn modelId="{ACBC8F57-9E87-447C-B515-4D3A09C14A82}" type="presParOf" srcId="{AB41B095-3638-405D-9B9F-A47F22319FC5}" destId="{486BCE6B-8FCE-4DD5-894E-8BDA81B22358}" srcOrd="1" destOrd="0" presId="urn:microsoft.com/office/officeart/2005/8/layout/arrow2"/>
    <dgm:cxn modelId="{63D0625D-A16A-4C32-A866-FEF2BACCDA58}" type="presParOf" srcId="{486BCE6B-8FCE-4DD5-894E-8BDA81B22358}" destId="{B379BEA9-7316-47ED-9B27-DAEE0954857F}" srcOrd="0" destOrd="0" presId="urn:microsoft.com/office/officeart/2005/8/layout/arrow2"/>
    <dgm:cxn modelId="{6EB23A58-0EC7-44EB-999F-98C5FD2D249B}" type="presParOf" srcId="{486BCE6B-8FCE-4DD5-894E-8BDA81B22358}" destId="{49B5FFE3-D86A-4818-80F4-C5435780B0D6}" srcOrd="1" destOrd="0" presId="urn:microsoft.com/office/officeart/2005/8/layout/arrow2"/>
    <dgm:cxn modelId="{97BF7EB8-6F09-4B43-AFE4-D962E4AE53E8}" type="presParOf" srcId="{486BCE6B-8FCE-4DD5-894E-8BDA81B22358}" destId="{7AF2419E-5D4B-4FCB-AE72-FDA6D508E696}" srcOrd="2" destOrd="0" presId="urn:microsoft.com/office/officeart/2005/8/layout/arrow2"/>
    <dgm:cxn modelId="{BC97C5E7-7F1B-4523-A7A5-2D1010E12E19}" type="presParOf" srcId="{486BCE6B-8FCE-4DD5-894E-8BDA81B22358}" destId="{36D0F7EC-9DEA-4643-A666-7DC10D37F689}" srcOrd="3" destOrd="0" presId="urn:microsoft.com/office/officeart/2005/8/layout/arrow2"/>
    <dgm:cxn modelId="{9759DC5B-1DC0-4593-8CCF-526F47B52BAC}" type="presParOf" srcId="{486BCE6B-8FCE-4DD5-894E-8BDA81B22358}" destId="{9E7C8A30-31F5-4D18-8CAC-73112E57E4A4}" srcOrd="4" destOrd="0" presId="urn:microsoft.com/office/officeart/2005/8/layout/arrow2"/>
    <dgm:cxn modelId="{AACA57BE-D97A-45BB-8713-B46139252774}" type="presParOf" srcId="{486BCE6B-8FCE-4DD5-894E-8BDA81B22358}" destId="{BC0C6D88-0B0F-4090-82E6-0307AF4AC9F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EDC680-61C7-470A-831F-AC9724DF6ACD}">
      <dsp:nvSpPr>
        <dsp:cNvPr id="0" name=""/>
        <dsp:cNvSpPr/>
      </dsp:nvSpPr>
      <dsp:spPr>
        <a:xfrm>
          <a:off x="0" y="-211099"/>
          <a:ext cx="7086649" cy="44291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9BEA9-7316-47ED-9B27-DAEE0954857F}">
      <dsp:nvSpPr>
        <dsp:cNvPr id="0" name=""/>
        <dsp:cNvSpPr/>
      </dsp:nvSpPr>
      <dsp:spPr>
        <a:xfrm>
          <a:off x="932148" y="2845903"/>
          <a:ext cx="184252" cy="184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5FFE3-D86A-4818-80F4-C5435780B0D6}">
      <dsp:nvSpPr>
        <dsp:cNvPr id="0" name=""/>
        <dsp:cNvSpPr/>
      </dsp:nvSpPr>
      <dsp:spPr>
        <a:xfrm>
          <a:off x="590970" y="3007202"/>
          <a:ext cx="2517799" cy="114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63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«сухой бассейн»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70C0"/>
              </a:solidFill>
            </a:rPr>
            <a:t>самомассаж</a:t>
          </a:r>
          <a:r>
            <a:rPr lang="ru-RU" sz="1600" kern="1200" dirty="0" smtClean="0">
              <a:solidFill>
                <a:srgbClr val="0070C0"/>
              </a:solidFill>
            </a:rPr>
            <a:t> , массаж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пальчиковая  гимнастика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игры с песком</a:t>
          </a:r>
        </a:p>
      </dsp:txBody>
      <dsp:txXfrm>
        <a:off x="590970" y="3007202"/>
        <a:ext cx="2517799" cy="1141680"/>
      </dsp:txXfrm>
    </dsp:sp>
    <dsp:sp modelId="{7AF2419E-5D4B-4FCB-AE72-FDA6D508E696}">
      <dsp:nvSpPr>
        <dsp:cNvPr id="0" name=""/>
        <dsp:cNvSpPr/>
      </dsp:nvSpPr>
      <dsp:spPr>
        <a:xfrm>
          <a:off x="2558535" y="1642059"/>
          <a:ext cx="333072" cy="33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0F7EC-9DEA-4643-A666-7DC10D37F689}">
      <dsp:nvSpPr>
        <dsp:cNvPr id="0" name=""/>
        <dsp:cNvSpPr/>
      </dsp:nvSpPr>
      <dsp:spPr>
        <a:xfrm>
          <a:off x="1143007" y="1813173"/>
          <a:ext cx="4864922" cy="240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48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рисование , лепка, аппликация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конструирование из мелких деталей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выкладывание узоров из мозаики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                  (из пуговиц , фасоли ,семян , и т.п.)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                                               обводки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                                                штриховки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                                              трафареты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                                 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1143007" y="1813173"/>
        <a:ext cx="4864922" cy="2400304"/>
      </dsp:txXfrm>
    </dsp:sp>
    <dsp:sp modelId="{9E7C8A30-31F5-4D18-8CAC-73112E57E4A4}">
      <dsp:nvSpPr>
        <dsp:cNvPr id="0" name=""/>
        <dsp:cNvSpPr/>
      </dsp:nvSpPr>
      <dsp:spPr>
        <a:xfrm>
          <a:off x="4514450" y="909476"/>
          <a:ext cx="460632" cy="460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6D88-0B0F-4090-82E6-0307AF4AC9F8}">
      <dsp:nvSpPr>
        <dsp:cNvPr id="0" name=""/>
        <dsp:cNvSpPr/>
      </dsp:nvSpPr>
      <dsp:spPr>
        <a:xfrm>
          <a:off x="3245251" y="717593"/>
          <a:ext cx="4699826" cy="392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07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</a:rPr>
            <a:t>оригами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7030A0"/>
              </a:solidFill>
            </a:rPr>
            <a:t>пазлы</a:t>
          </a:r>
          <a:r>
            <a:rPr lang="ru-RU" sz="1600" kern="1200" dirty="0" smtClean="0">
              <a:solidFill>
                <a:srgbClr val="7030A0"/>
              </a:solidFill>
            </a:rPr>
            <a:t>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</a:rPr>
            <a:t>          шитьё , вязание , вышивание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</a:rPr>
            <a:t>                                             работа с бисером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</a:rPr>
            <a:t>                                               тренажёры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</a:rPr>
            <a:t>                                                (эспандеры 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</a:rPr>
            <a:t>                                              пальчиковые игры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</a:rPr>
            <a:t>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</a:t>
          </a:r>
        </a:p>
      </dsp:txBody>
      <dsp:txXfrm>
        <a:off x="3245251" y="717593"/>
        <a:ext cx="4699826" cy="3922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5DF9-A5C4-49C9-A5A8-AB8BC52CADEA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AB4C-DDDE-4D0F-9AA6-BC9250FA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8215370" cy="316283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развитие мелкой моторики у дошкольников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357826"/>
            <a:ext cx="5286412" cy="71438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информация для родителей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124fb7b10f80d8567966f092da4e2e9cсмайл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626162"/>
            <a:ext cx="2000264" cy="183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835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Игры с прищепками , со счётными палочками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2762237" cy="2071678"/>
          </a:xfrm>
          <a:prstGeom prst="rect">
            <a:avLst/>
          </a:prstGeom>
        </p:spPr>
      </p:pic>
      <p:pic>
        <p:nvPicPr>
          <p:cNvPr id="4" name="Рисунок 3" descr="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071810"/>
            <a:ext cx="1982387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8579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рисование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92880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(трафареты , обводки 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803" y="2786058"/>
            <a:ext cx="1696634" cy="2262179"/>
          </a:xfrm>
          <a:prstGeom prst="rect">
            <a:avLst/>
          </a:prstGeom>
        </p:spPr>
      </p:pic>
      <p:pic>
        <p:nvPicPr>
          <p:cNvPr id="8" name="Рисунок 7" descr="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500438"/>
            <a:ext cx="1303726" cy="1738301"/>
          </a:xfrm>
          <a:prstGeom prst="rect">
            <a:avLst/>
          </a:prstGeom>
        </p:spPr>
      </p:pic>
      <p:pic>
        <p:nvPicPr>
          <p:cNvPr id="9" name="Рисунок 8" descr="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571480"/>
            <a:ext cx="1571604" cy="1178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72132" y="178592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шнуровки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500306"/>
            <a:ext cx="1714480" cy="1285860"/>
          </a:xfrm>
          <a:prstGeom prst="rect">
            <a:avLst/>
          </a:prstGeom>
        </p:spPr>
      </p:pic>
      <p:pic>
        <p:nvPicPr>
          <p:cNvPr id="12" name="Рисунок 11" descr="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357694"/>
            <a:ext cx="1571618" cy="209549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14298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Мозаика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2405047" cy="1803785"/>
          </a:xfrm>
          <a:prstGeom prst="rect">
            <a:avLst/>
          </a:prstGeom>
        </p:spPr>
      </p:pic>
      <p:pic>
        <p:nvPicPr>
          <p:cNvPr id="4" name="Рисунок 3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286256"/>
            <a:ext cx="1607355" cy="2143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128586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Аппликация, лепка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4211" flipH="1">
            <a:off x="6944587" y="2057934"/>
            <a:ext cx="1714494" cy="2500306"/>
          </a:xfrm>
          <a:prstGeom prst="rect">
            <a:avLst/>
          </a:prstGeom>
        </p:spPr>
      </p:pic>
      <p:pic>
        <p:nvPicPr>
          <p:cNvPr id="7" name="Рисунок 6" descr="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000372"/>
            <a:ext cx="1982387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00108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Выкладывание узоров из пуговиц , камушков , горошин, верёвочек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286256"/>
            <a:ext cx="1607337" cy="2143116"/>
          </a:xfrm>
          <a:prstGeom prst="rect">
            <a:avLst/>
          </a:prstGeom>
        </p:spPr>
      </p:pic>
      <p:pic>
        <p:nvPicPr>
          <p:cNvPr id="4" name="Рисунок 3" descr="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428868"/>
            <a:ext cx="1714480" cy="1285860"/>
          </a:xfrm>
          <a:prstGeom prst="rect">
            <a:avLst/>
          </a:prstGeom>
        </p:spPr>
      </p:pic>
      <p:pic>
        <p:nvPicPr>
          <p:cNvPr id="6" name="Рисунок 5" descr="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482446"/>
            <a:ext cx="1833543" cy="1375157"/>
          </a:xfrm>
          <a:prstGeom prst="rect">
            <a:avLst/>
          </a:prstGeom>
        </p:spPr>
      </p:pic>
      <p:pic>
        <p:nvPicPr>
          <p:cNvPr id="7" name="Рисунок 6" descr="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500570"/>
            <a:ext cx="1904982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71546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Пальчиковый театр , </a:t>
            </a:r>
            <a:r>
              <a:rPr lang="ru-RU" sz="2800" dirty="0" err="1" smtClean="0">
                <a:solidFill>
                  <a:srgbClr val="00B050"/>
                </a:solidFill>
              </a:rPr>
              <a:t>театр</a:t>
            </a:r>
            <a:r>
              <a:rPr lang="ru-RU" sz="2800" dirty="0" smtClean="0">
                <a:solidFill>
                  <a:srgbClr val="00B050"/>
                </a:solidFill>
              </a:rPr>
              <a:t> «</a:t>
            </a:r>
            <a:r>
              <a:rPr lang="ru-RU" sz="2800" dirty="0" err="1" smtClean="0">
                <a:solidFill>
                  <a:srgbClr val="00B050"/>
                </a:solidFill>
              </a:rPr>
              <a:t>би</a:t>
            </a:r>
            <a:r>
              <a:rPr lang="ru-RU" sz="2800" dirty="0" smtClean="0">
                <a:solidFill>
                  <a:srgbClr val="00B050"/>
                </a:solidFill>
              </a:rPr>
              <a:t> - ба – </a:t>
            </a:r>
            <a:r>
              <a:rPr lang="ru-RU" sz="2800" dirty="0" err="1" smtClean="0">
                <a:solidFill>
                  <a:srgbClr val="00B050"/>
                </a:solidFill>
              </a:rPr>
              <a:t>бо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1881169" cy="1410877"/>
          </a:xfrm>
          <a:prstGeom prst="rect">
            <a:avLst/>
          </a:prstGeom>
        </p:spPr>
      </p:pic>
      <p:pic>
        <p:nvPicPr>
          <p:cNvPr id="5" name="Рисунок 4" descr="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00364" y="2143116"/>
            <a:ext cx="1553758" cy="2071677"/>
          </a:xfrm>
          <a:prstGeom prst="rect">
            <a:avLst/>
          </a:prstGeom>
        </p:spPr>
      </p:pic>
      <p:pic>
        <p:nvPicPr>
          <p:cNvPr id="6" name="Рисунок 5" descr="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929066"/>
            <a:ext cx="2095483" cy="1571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0" y="5857892"/>
            <a:ext cx="35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Пальчиковые игры</a:t>
            </a:r>
            <a:endParaRPr lang="ru-RU" sz="2800" dirty="0"/>
          </a:p>
        </p:txBody>
      </p:sp>
      <p:pic>
        <p:nvPicPr>
          <p:cNvPr id="8" name="Рисунок 7" descr="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214686"/>
            <a:ext cx="314324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928670"/>
            <a:ext cx="8072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Надеюсь , что предложенные здесь игры и упражнения будут интересны вашему ребёнку и помогут в развитии мелкой моторики.</a:t>
            </a: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                                     СПАСИБО! 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736"/>
            <a:ext cx="8001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Учёными доказано , что около трети всей площади двигательной проекции коры головного мозга занимает проекция кисти руки , причём она расположена так близко  к  речевой зоне , что это даёт все основания рассматривать кисть руки как ещё один «орган речи» , такой же , как и артикуляционный аппарат.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357298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Влияние мануальных действий на развитие мозга было известно ещё  древним учёным , жившим до н. э. в Китае, Японии, Индии.</a:t>
            </a:r>
          </a:p>
          <a:p>
            <a:r>
              <a:rPr lang="ru-RU" sz="2800" dirty="0" smtClean="0"/>
              <a:t>Они утверждали , что игры с участием рук и пальцев приводят в гармоничные отношения тело и разум , поддерживают мозговые системы  в превосходном состоянии. 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428736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Поэтому для детей с нарушениями речи  тренировка движений пальцев и кисти рук является важнейшим фактором  , стимулирующим  речевое развитие ребёнка , способствующим улучшению артикуляционных движений , мощным средством, повышающим работоспособность коры головного мозга, стимулирующим  развитие мышления ребёнка.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521495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Уровень развития мелкой моторики –один из показателей  интеллектуальной готовности к школьному обучению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00174"/>
            <a:ext cx="82153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«…Истоки творческих способностей детей и их дарований – на кончиках пальцев»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                          В. А. Сухомлинский.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357166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</a:rPr>
              <a:t>р</a:t>
            </a:r>
            <a:r>
              <a:rPr lang="ru-RU" sz="4400" dirty="0" smtClean="0">
                <a:solidFill>
                  <a:srgbClr val="00B050"/>
                </a:solidFill>
              </a:rPr>
              <a:t>азвитие мелкой моторики</a:t>
            </a:r>
            <a:endParaRPr lang="ru-RU" sz="4400" dirty="0">
              <a:solidFill>
                <a:srgbClr val="00B05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1285860"/>
          <a:ext cx="797722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8643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Главное , что должны запомнить родители :</a:t>
            </a:r>
          </a:p>
          <a:p>
            <a:endParaRPr lang="ru-RU" sz="2800" dirty="0" smtClean="0"/>
          </a:p>
          <a:p>
            <a:r>
              <a:rPr lang="ru-RU" sz="2800" dirty="0" smtClean="0"/>
              <a:t>-ребёнка следует заинтересовать (поиграйте вместе с ним ), так как  занятия должны приносить радость ребёнку ;</a:t>
            </a:r>
          </a:p>
          <a:p>
            <a:endParaRPr lang="ru-RU" sz="2800" dirty="0" smtClean="0"/>
          </a:p>
          <a:p>
            <a:r>
              <a:rPr lang="ru-RU" sz="2800" dirty="0" smtClean="0"/>
              <a:t>-игры и упражнения надо проводить регулярно , а время от времени – только тогда они будут эффективны.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Массаж пальчиков и кистей рук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92893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Игры с песком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557214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Пальчиковая гимнастка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714488"/>
            <a:ext cx="1785950" cy="1976427"/>
          </a:xfrm>
          <a:prstGeom prst="rect">
            <a:avLst/>
          </a:prstGeom>
        </p:spPr>
      </p:pic>
      <p:pic>
        <p:nvPicPr>
          <p:cNvPr id="8" name="Рисунок 7" descr="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500570"/>
            <a:ext cx="2000231" cy="1946662"/>
          </a:xfrm>
          <a:prstGeom prst="rect">
            <a:avLst/>
          </a:prstGeom>
        </p:spPr>
      </p:pic>
      <p:pic>
        <p:nvPicPr>
          <p:cNvPr id="9" name="Рисунок 8" descr="5c5cb362805ccc139fa72a69fd666e3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6746" y="3571876"/>
            <a:ext cx="2078196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«Сухой бассейн»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500438"/>
            <a:ext cx="2524111" cy="1893083"/>
          </a:xfrm>
          <a:prstGeom prst="rect">
            <a:avLst/>
          </a:prstGeom>
        </p:spPr>
      </p:pic>
      <p:pic>
        <p:nvPicPr>
          <p:cNvPr id="4" name="Рисунок 3" descr="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857364"/>
            <a:ext cx="1285866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380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развитие мелкой моторики у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VIP</dc:creator>
  <cp:lastModifiedBy>VIP</cp:lastModifiedBy>
  <cp:revision>44</cp:revision>
  <dcterms:created xsi:type="dcterms:W3CDTF">2012-04-04T05:20:34Z</dcterms:created>
  <dcterms:modified xsi:type="dcterms:W3CDTF">2012-04-06T06:45:59Z</dcterms:modified>
</cp:coreProperties>
</file>