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84" r:id="rId4"/>
    <p:sldId id="271" r:id="rId5"/>
    <p:sldId id="274" r:id="rId6"/>
    <p:sldId id="264" r:id="rId7"/>
    <p:sldId id="269" r:id="rId8"/>
    <p:sldId id="283" r:id="rId9"/>
    <p:sldId id="277" r:id="rId10"/>
    <p:sldId id="28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p:scale>
          <a:sx n="100" d="100"/>
          <a:sy n="100" d="100"/>
        </p:scale>
        <p:origin x="-31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736"/>
            <a:ext cx="7772400" cy="2500330"/>
          </a:xfrm>
        </p:spPr>
        <p:txBody>
          <a:bodyPr/>
          <a:lstStyle/>
          <a:p>
            <a:r>
              <a:rPr lang="ru-RU" i="1" dirty="0" smtClean="0">
                <a:solidFill>
                  <a:srgbClr val="000066"/>
                </a:solidFill>
                <a:latin typeface="Arial" charset="0"/>
              </a:rPr>
              <a:t>Волшебный мир родников Татарстана</a:t>
            </a:r>
            <a:endParaRPr lang="ru-RU" dirty="0"/>
          </a:p>
        </p:txBody>
      </p:sp>
      <p:sp>
        <p:nvSpPr>
          <p:cNvPr id="3" name="Подзаголовок 2"/>
          <p:cNvSpPr>
            <a:spLocks noGrp="1"/>
          </p:cNvSpPr>
          <p:nvPr>
            <p:ph type="subTitle" idx="1"/>
          </p:nvPr>
        </p:nvSpPr>
        <p:spPr>
          <a:xfrm>
            <a:off x="4572000" y="4929198"/>
            <a:ext cx="4200532" cy="1566858"/>
          </a:xfrm>
        </p:spPr>
        <p:txBody>
          <a:bodyPr>
            <a:normAutofit fontScale="77500" lnSpcReduction="20000"/>
          </a:bodyPr>
          <a:lstStyle/>
          <a:p>
            <a:r>
              <a:rPr lang="ru-RU" dirty="0" smtClean="0">
                <a:solidFill>
                  <a:schemeClr val="bg1"/>
                </a:solidFill>
                <a:latin typeface="Times New Roman" pitchFamily="18" charset="0"/>
              </a:rPr>
              <a:t>Зайцева Тамара Александровна</a:t>
            </a:r>
          </a:p>
          <a:p>
            <a:r>
              <a:rPr lang="ru-RU" dirty="0" smtClean="0">
                <a:solidFill>
                  <a:schemeClr val="bg1"/>
                </a:solidFill>
                <a:latin typeface="Times New Roman" pitchFamily="18" charset="0"/>
              </a:rPr>
              <a:t> Воспитатель </a:t>
            </a:r>
            <a:endParaRPr lang="en-US" dirty="0" smtClean="0">
              <a:solidFill>
                <a:schemeClr val="bg1"/>
              </a:solidFill>
              <a:latin typeface="Times New Roman" pitchFamily="18" charset="0"/>
            </a:endParaRPr>
          </a:p>
          <a:p>
            <a:r>
              <a:rPr lang="ru-RU" dirty="0" smtClean="0">
                <a:solidFill>
                  <a:schemeClr val="bg1"/>
                </a:solidFill>
                <a:latin typeface="Times New Roman" pitchFamily="18" charset="0"/>
              </a:rPr>
              <a:t>МБДОУ №28 г.Альметьевск</a:t>
            </a:r>
          </a:p>
          <a:p>
            <a:pPr algn="just"/>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
            </a:r>
            <a:br>
              <a:rPr lang="ru-RU" sz="800" dirty="0" smtClean="0"/>
            </a:br>
            <a:r>
              <a:rPr lang="ru-RU" sz="800" dirty="0" smtClean="0"/>
              <a:t>.</a:t>
            </a:r>
            <a:endParaRPr lang="ru-RU" sz="800" dirty="0"/>
          </a:p>
        </p:txBody>
      </p:sp>
      <p:pic>
        <p:nvPicPr>
          <p:cNvPr id="5" name="Рисунок 4" descr="DSC01627.JPG"/>
          <p:cNvPicPr>
            <a:picLocks noGrp="1" noChangeAspect="1"/>
          </p:cNvPicPr>
          <p:nvPr>
            <p:ph type="pic" idx="1"/>
          </p:nvPr>
        </p:nvPicPr>
        <p:blipFill>
          <a:blip r:embed="rId2" cstate="print"/>
          <a:srcRect/>
          <a:stretch>
            <a:fillRect/>
          </a:stretch>
        </p:blipFill>
        <p:spPr/>
      </p:pic>
      <p:sp>
        <p:nvSpPr>
          <p:cNvPr id="4" name="Текст 3"/>
          <p:cNvSpPr>
            <a:spLocks noGrp="1"/>
          </p:cNvSpPr>
          <p:nvPr>
            <p:ph type="body" sz="half" idx="2"/>
          </p:nvPr>
        </p:nvSpPr>
        <p:spPr/>
        <p:txBody>
          <a:bodyPr>
            <a:noAutofit/>
          </a:bodyPr>
          <a:lstStyle/>
          <a:p>
            <a:r>
              <a:rPr lang="ru-RU" sz="1100" dirty="0" smtClean="0"/>
              <a:t>ЖУРЧИТ РОДНИК, ЩЕБЕЧУТ ПТИЦЫ</a:t>
            </a:r>
            <a:br>
              <a:rPr lang="ru-RU" sz="1100" dirty="0" smtClean="0"/>
            </a:br>
            <a:r>
              <a:rPr lang="ru-RU" sz="1100" dirty="0" smtClean="0"/>
              <a:t>ЦВЕТУТ ЦВЕТЫ, ТЕЧЕТ-ПОЕТ РУЧЕЙ.</a:t>
            </a:r>
          </a:p>
          <a:p>
            <a:r>
              <a:rPr lang="ru-RU" sz="1100" dirty="0" smtClean="0"/>
              <a:t>РОДНИК ЛЕГКО ОБИТЬ, ОН РАНИМЫЙ</a:t>
            </a:r>
          </a:p>
          <a:p>
            <a:r>
              <a:rPr lang="ru-RU" sz="1100" dirty="0" smtClean="0"/>
              <a:t>ОН ВСЕМ ПРИНАДЛЕЖИТ И ОН НИЧЕЙ. ХРАНИ РОДНИК КАК ЖИЗНЬ,КАК БОЖИЙ ДАР</a:t>
            </a:r>
            <a:br>
              <a:rPr lang="ru-RU" sz="1100" dirty="0" smtClean="0"/>
            </a:br>
            <a:r>
              <a:rPr lang="ru-RU" sz="1100" dirty="0" smtClean="0"/>
              <a:t>                                                                             НЕ СОТВОРИ ВО ВЕК ЕМУ ПЛОХОГО!</a:t>
            </a:r>
          </a:p>
          <a:p>
            <a:r>
              <a:rPr lang="ru-RU" sz="1100" dirty="0" smtClean="0"/>
              <a:t>                                                                               ЖУРЧИТ  РОДНИК…И СЕРДЦЕ  РАСЦВЕТЕТ, </a:t>
            </a:r>
            <a:br>
              <a:rPr lang="ru-RU" sz="1100" dirty="0" smtClean="0"/>
            </a:br>
            <a:r>
              <a:rPr lang="ru-RU" sz="1100" dirty="0" smtClean="0"/>
              <a:t>                                                                                КАК ОТ ПРИВЕТНО СКАЗАННОГО СЛОВА,</a:t>
            </a:r>
            <a:endParaRPr lang="ru-RU"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7772400" cy="1470025"/>
          </a:xfrm>
        </p:spPr>
        <p:txBody>
          <a:bodyPr/>
          <a:lstStyle/>
          <a:p>
            <a:r>
              <a:rPr lang="ru-RU" dirty="0" smtClean="0"/>
              <a:t>ПЕСНЯ СЕРЕБРЯНЫХ РОДНИКОВ</a:t>
            </a:r>
            <a:endParaRPr lang="ru-RU" dirty="0"/>
          </a:p>
        </p:txBody>
      </p:sp>
      <p:sp>
        <p:nvSpPr>
          <p:cNvPr id="3" name="Подзаголовок 2"/>
          <p:cNvSpPr>
            <a:spLocks noGrp="1"/>
          </p:cNvSpPr>
          <p:nvPr>
            <p:ph type="subTitle" idx="1"/>
          </p:nvPr>
        </p:nvSpPr>
        <p:spPr>
          <a:xfrm>
            <a:off x="1071538" y="1857364"/>
            <a:ext cx="6400800" cy="1752600"/>
          </a:xfrm>
        </p:spPr>
        <p:txBody>
          <a:bodyPr>
            <a:normAutofit fontScale="25000" lnSpcReduction="20000"/>
          </a:bodyPr>
          <a:lstStyle/>
          <a:p>
            <a:pPr algn="just"/>
            <a:r>
              <a:rPr lang="ru-RU" sz="6400" dirty="0" smtClean="0"/>
              <a:t>Задумывался ли кто-нибудь, почему на Юге-Востоке Татарстана так много мелких рек и озер? Расположенная на </a:t>
            </a:r>
            <a:r>
              <a:rPr lang="ru-RU" sz="6400" dirty="0" err="1" smtClean="0"/>
              <a:t>Бугульминско-Белебеевской</a:t>
            </a:r>
            <a:r>
              <a:rPr lang="ru-RU" sz="6400" dirty="0" smtClean="0"/>
              <a:t> возвышенности эта часть  региона не зря называется «Швейцарией Татарстана» . Крутые холмы покрытые лесами, над многочисленными реками возвышаются вековые скалы, а из-под  древних камней  вытекают серебряные  родники.  Именно родники питают такие  некогда знаменитые своей красотой реки ЗАЙ, </a:t>
            </a:r>
            <a:r>
              <a:rPr lang="ru-RU" sz="6400" dirty="0" err="1" smtClean="0"/>
              <a:t>Мензеля</a:t>
            </a:r>
            <a:r>
              <a:rPr lang="ru-RU" sz="6400" dirty="0" smtClean="0"/>
              <a:t> , </a:t>
            </a:r>
            <a:r>
              <a:rPr lang="ru-RU" sz="6400" dirty="0" err="1" smtClean="0"/>
              <a:t>Шешма</a:t>
            </a:r>
            <a:r>
              <a:rPr lang="ru-RU" sz="6400" dirty="0" smtClean="0"/>
              <a:t>, </a:t>
            </a:r>
            <a:r>
              <a:rPr lang="ru-RU" sz="6400" dirty="0" err="1" smtClean="0"/>
              <a:t>Сюнь</a:t>
            </a:r>
            <a:r>
              <a:rPr lang="ru-RU" sz="6400" dirty="0" smtClean="0"/>
              <a:t>, Ик. Особый урон природе был нанесен  интенсивной добычей «черного золота». В то время никто особо не горевал о чудовищном влиянии производственных рекордов на природу. Отравление родников, колодцев вредными веществами, использование для пищи плохо очищенной камской воды стало причиной ослабления здоровья людей. Приближающую трагедию первыми поняли сами нефтяники .Так родилась программа «Экология», которая включала в себя концепцию улучшения состояния недр, в том числе подземных и поверхностных вод. Так нефтяники республики провели операцию «Родник».   Оздоровление родников -  это прежде всего оздоровление души. Ибо родник - это не только вода, это - духовность. Воды наших ключей донесут до потомков духовную теплоту тех, кто возродил их к жизни. Серебряные струи источников исцелят больных, придадут силы труженикам, укрепят души нации.</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642918"/>
            <a:ext cx="8229600" cy="5483245"/>
          </a:xfrm>
        </p:spPr>
        <p:txBody>
          <a:bodyPr>
            <a:noAutofit/>
          </a:bodyPr>
          <a:lstStyle/>
          <a:p>
            <a:pPr algn="just"/>
            <a:r>
              <a:rPr lang="ru-RU" sz="1600" dirty="0" smtClean="0"/>
              <a:t>Наши края богаты реками, ручьями и родниками, ведь мы живем между Волгой и Уралом под покровительством Солнца , Ветра и Воды. Как сказал  Тукай, «в час урочный бывает здесь дождь, в час урочный бывает и ветер».</a:t>
            </a:r>
          </a:p>
          <a:p>
            <a:pPr algn="just"/>
            <a:r>
              <a:rPr lang="ru-RU" sz="1600" dirty="0" smtClean="0"/>
              <a:t>Чистота воды , дарящей всему живому бодрость и силу- это наше благополучное бытие, зеркало нашей души.</a:t>
            </a:r>
          </a:p>
          <a:p>
            <a:pPr algn="just"/>
            <a:r>
              <a:rPr lang="ru-RU" sz="1600" dirty="0" smtClean="0"/>
              <a:t>Если вслушаться у каждого родника - свое сердцебиение, своя мелодия, своя молитва. Прост ты или знатен – перед родником все равны, и , опустившись на колени, кладешь земные поклоны и присоединяешься к тихой молитве воды: -С Богом!</a:t>
            </a:r>
          </a:p>
          <a:p>
            <a:pPr algn="just"/>
            <a:r>
              <a:rPr lang="ru-RU" sz="1600" dirty="0" smtClean="0"/>
              <a:t>Истоки родников нашего народа- в глубине веков.  Среди них можно выделить два самых знаменитых –«Святой ключ» на земле древнего булгарского города </a:t>
            </a:r>
            <a:r>
              <a:rPr lang="ru-RU" sz="1600" dirty="0" err="1" smtClean="0"/>
              <a:t>Биляр</a:t>
            </a:r>
            <a:r>
              <a:rPr lang="ru-RU" sz="1600" dirty="0" smtClean="0"/>
              <a:t> называвшаяся Великим городом заложенным 992г. И погибшего в результате монгольского нашествия в 1236г. И «Святой родник»  в </a:t>
            </a:r>
            <a:r>
              <a:rPr lang="ru-RU" sz="1600" dirty="0" err="1" smtClean="0"/>
              <a:t>аксубаевском</a:t>
            </a:r>
            <a:r>
              <a:rPr lang="ru-RU" sz="1600" dirty="0" smtClean="0"/>
              <a:t> районе. Они связаны единой сетью подземных вод, цепью гор и общими легендами об их целебных водах.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DSC01755.JPG"/>
          <p:cNvPicPr>
            <a:picLocks noGrp="1" noChangeAspect="1"/>
          </p:cNvPicPr>
          <p:nvPr>
            <p:ph type="pic" idx="1"/>
          </p:nvPr>
        </p:nvPicPr>
        <p:blipFill>
          <a:blip r:embed="rId2" cstate="print"/>
          <a:srcRect/>
          <a:stretch>
            <a:fillRect/>
          </a:stretch>
        </p:blipFill>
        <p:spPr/>
      </p:pic>
      <p:sp>
        <p:nvSpPr>
          <p:cNvPr id="4" name="Текст 3"/>
          <p:cNvSpPr>
            <a:spLocks noGrp="1"/>
          </p:cNvSpPr>
          <p:nvPr>
            <p:ph type="body" sz="half" idx="2"/>
          </p:nvPr>
        </p:nvSpPr>
        <p:spPr/>
        <p:txBody>
          <a:bodyPr>
            <a:normAutofit lnSpcReduction="10000"/>
          </a:bodyPr>
          <a:lstStyle/>
          <a:p>
            <a:r>
              <a:rPr lang="ru-RU" sz="1600" dirty="0" smtClean="0"/>
              <a:t>Великий град </a:t>
            </a:r>
            <a:r>
              <a:rPr lang="ru-RU" sz="1600" dirty="0" err="1" smtClean="0"/>
              <a:t>Биляр</a:t>
            </a:r>
            <a:r>
              <a:rPr lang="ru-RU" sz="1600" dirty="0" smtClean="0"/>
              <a:t>! Достославный град </a:t>
            </a:r>
            <a:r>
              <a:rPr lang="ru-RU" sz="1600" dirty="0" err="1" smtClean="0"/>
              <a:t>Марджан</a:t>
            </a:r>
            <a:r>
              <a:rPr lang="ru-RU" sz="1600" dirty="0" smtClean="0"/>
              <a:t>! Семь столетий , как вас уже нет на земле, но память о вас родники священные ваши до сих пор полноводны.</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ДЕНЬ ПОКЛОНЕНИЯ</a:t>
            </a:r>
            <a:endParaRPr lang="ru-RU" dirty="0"/>
          </a:p>
        </p:txBody>
      </p:sp>
      <p:pic>
        <p:nvPicPr>
          <p:cNvPr id="5" name="Рисунок 4" descr="DSC01757.JPG"/>
          <p:cNvPicPr>
            <a:picLocks noGrp="1" noChangeAspect="1"/>
          </p:cNvPicPr>
          <p:nvPr>
            <p:ph type="pic" idx="1"/>
          </p:nvPr>
        </p:nvPicPr>
        <p:blipFill>
          <a:blip r:embed="rId2" cstate="print"/>
          <a:srcRect/>
          <a:stretch>
            <a:fillRect/>
          </a:stretch>
        </p:blipFill>
        <p:spPr/>
      </p:pic>
      <p:sp>
        <p:nvSpPr>
          <p:cNvPr id="4" name="Текст 3"/>
          <p:cNvSpPr>
            <a:spLocks noGrp="1"/>
          </p:cNvSpPr>
          <p:nvPr>
            <p:ph type="body" sz="half" idx="2"/>
          </p:nvPr>
        </p:nvSpPr>
        <p:spPr/>
        <p:txBody>
          <a:bodyPr>
            <a:normAutofit fontScale="85000" lnSpcReduction="10000"/>
          </a:bodyPr>
          <a:lstStyle/>
          <a:p>
            <a:r>
              <a:rPr lang="ru-RU" dirty="0" smtClean="0"/>
              <a:t>Только один день недели- среда- считается угодным для поклонения у мусульман. Говорят, именно в этот день души святых, нашедших покой в недрах горы, встречают верующих. И исполняются желания , загаданные только в среду. Христиане посещают «Святой ключ» и »Святой родник» в субботу.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РОДНИК «СОСНОВЫЙ БОР»</a:t>
            </a:r>
            <a:endParaRPr lang="ru-RU" dirty="0"/>
          </a:p>
        </p:txBody>
      </p:sp>
      <p:pic>
        <p:nvPicPr>
          <p:cNvPr id="5" name="Рисунок 4" descr="DSC01629.JPG"/>
          <p:cNvPicPr>
            <a:picLocks noGrp="1" noChangeAspect="1"/>
          </p:cNvPicPr>
          <p:nvPr>
            <p:ph type="pic" idx="1"/>
          </p:nvPr>
        </p:nvPicPr>
        <p:blipFill>
          <a:blip r:embed="rId2" cstate="print"/>
          <a:srcRect/>
          <a:stretch>
            <a:fillRect/>
          </a:stretch>
        </p:blipFill>
        <p:spPr/>
      </p:pic>
      <p:sp>
        <p:nvSpPr>
          <p:cNvPr id="4" name="Текст 3"/>
          <p:cNvSpPr>
            <a:spLocks noGrp="1"/>
          </p:cNvSpPr>
          <p:nvPr>
            <p:ph type="body" sz="half" idx="2"/>
          </p:nvPr>
        </p:nvSpPr>
        <p:spPr/>
        <p:txBody>
          <a:bodyPr>
            <a:normAutofit fontScale="25000" lnSpcReduction="20000"/>
          </a:bodyPr>
          <a:lstStyle/>
          <a:p>
            <a:r>
              <a:rPr lang="ru-RU" sz="5600" dirty="0" smtClean="0"/>
              <a:t>Этот родниковый комплекс расположен в нескольких километрах от Старой </a:t>
            </a:r>
            <a:r>
              <a:rPr lang="ru-RU" sz="5600" dirty="0" err="1" smtClean="0"/>
              <a:t>Актюбы</a:t>
            </a:r>
            <a:r>
              <a:rPr lang="ru-RU" sz="5600" dirty="0" smtClean="0"/>
              <a:t>, стал гостиной под открытым небом.</a:t>
            </a:r>
          </a:p>
          <a:p>
            <a:r>
              <a:rPr lang="ru-RU" sz="5600" dirty="0" smtClean="0"/>
              <a:t>Лес, озеро, гора являются гармоничным фоном для сказочного сооружения из камня, дерева, воды. Отдыхать здесь одно удовольствие: фонтан с подсветкой, беседки, импровизированный банкетный зал- все радует изяществом и неожиданностью.</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РОДНИК «ШУМ»</a:t>
            </a:r>
            <a:endParaRPr lang="ru-RU" dirty="0"/>
          </a:p>
        </p:txBody>
      </p:sp>
      <p:pic>
        <p:nvPicPr>
          <p:cNvPr id="8" name="Рисунок 7" descr="DSC01640.JPG"/>
          <p:cNvPicPr>
            <a:picLocks noGrp="1" noChangeAspect="1"/>
          </p:cNvPicPr>
          <p:nvPr>
            <p:ph type="pic" idx="1"/>
          </p:nvPr>
        </p:nvPicPr>
        <p:blipFill>
          <a:blip r:embed="rId2" cstate="print"/>
          <a:srcRect t="21875" b="21875"/>
          <a:stretch>
            <a:fillRect/>
          </a:stretch>
        </p:blipFill>
        <p:spPr/>
      </p:pic>
      <p:sp>
        <p:nvSpPr>
          <p:cNvPr id="4" name="Текст 3"/>
          <p:cNvSpPr>
            <a:spLocks noGrp="1"/>
          </p:cNvSpPr>
          <p:nvPr>
            <p:ph type="body" sz="half" idx="2"/>
          </p:nvPr>
        </p:nvSpPr>
        <p:spPr/>
        <p:txBody>
          <a:bodyPr>
            <a:normAutofit fontScale="25000" lnSpcReduction="20000"/>
          </a:bodyPr>
          <a:lstStyle/>
          <a:p>
            <a:r>
              <a:rPr lang="ru-RU" sz="5600" dirty="0" smtClean="0"/>
              <a:t>Родниковый комплекс «Шум» в центре </a:t>
            </a:r>
            <a:r>
              <a:rPr lang="ru-RU" sz="5600" dirty="0" err="1" smtClean="0"/>
              <a:t>Кичуйской</a:t>
            </a:r>
            <a:r>
              <a:rPr lang="ru-RU" sz="5600" dirty="0" smtClean="0"/>
              <a:t> промышленной зоны. Шум от переката воды многоярусного красавца доходит до деревни </a:t>
            </a:r>
            <a:r>
              <a:rPr lang="ru-RU" sz="5600" dirty="0" err="1" smtClean="0"/>
              <a:t>Дербедень</a:t>
            </a:r>
            <a:r>
              <a:rPr lang="ru-RU" sz="5600" dirty="0" smtClean="0"/>
              <a:t>. Со своими серебристыми озерами, с беседками, он превратился в излюбленное место отдыха.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7772400" cy="285728"/>
          </a:xfrm>
        </p:spPr>
        <p:txBody>
          <a:bodyPr>
            <a:normAutofit/>
          </a:bodyPr>
          <a:lstStyle/>
          <a:p>
            <a:r>
              <a:rPr lang="ru-RU" sz="800" dirty="0" smtClean="0"/>
              <a:t>.</a:t>
            </a:r>
            <a:endParaRPr lang="ru-RU" sz="800" dirty="0"/>
          </a:p>
        </p:txBody>
      </p:sp>
      <p:sp>
        <p:nvSpPr>
          <p:cNvPr id="3" name="Подзаголовок 2"/>
          <p:cNvSpPr>
            <a:spLocks noGrp="1"/>
          </p:cNvSpPr>
          <p:nvPr>
            <p:ph type="subTitle" idx="1"/>
          </p:nvPr>
        </p:nvSpPr>
        <p:spPr>
          <a:xfrm>
            <a:off x="1071538" y="285728"/>
            <a:ext cx="6400800" cy="2214578"/>
          </a:xfrm>
        </p:spPr>
        <p:txBody>
          <a:bodyPr>
            <a:noAutofit/>
          </a:bodyPr>
          <a:lstStyle/>
          <a:p>
            <a:pPr algn="just"/>
            <a:r>
              <a:rPr lang="ru-RU" sz="1600" dirty="0" smtClean="0"/>
              <a:t>Начинать работу по формированию человека с новым экологическим мышлением, который будет осознанно относиться к родной природе и последствиями их действий по отношению к ней- это задача педагогов, психологов, экологов, и начинать эту работу нужно с самых маленьких.</a:t>
            </a:r>
          </a:p>
          <a:p>
            <a:pPr algn="just"/>
            <a:endParaRPr lang="ru-RU" sz="1600" dirty="0" smtClean="0"/>
          </a:p>
          <a:p>
            <a:pPr algn="just"/>
            <a:r>
              <a:rPr lang="ru-RU" sz="1600" dirty="0" smtClean="0"/>
              <a:t>Ребенок дошкольного возраста воспринимает окружающую природу очень эмоционально, как нечто живое, поэтому эта работа всегда будет продуктивна.</a:t>
            </a:r>
          </a:p>
          <a:p>
            <a:pPr algn="just"/>
            <a:endParaRPr lang="ru-RU" sz="1600" dirty="0" smtClean="0"/>
          </a:p>
          <a:p>
            <a:pPr algn="just"/>
            <a:r>
              <a:rPr lang="ru-RU" sz="1600" dirty="0" smtClean="0"/>
              <a:t>Влияние природы на ребенка огромно- это тайны природы, которые заставляют задуматься, присмотреться, разгадать.</a:t>
            </a:r>
          </a:p>
          <a:p>
            <a:pPr algn="just"/>
            <a:endParaRPr lang="ru-RU" sz="1600" dirty="0" smtClean="0"/>
          </a:p>
          <a:p>
            <a:pPr algn="just"/>
            <a:r>
              <a:rPr lang="ru-RU" sz="1600" dirty="0" smtClean="0"/>
              <a:t>Красота окружающего мира рождает чувство привязанности к тому месту где он родился и живет.</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pic>
        <p:nvPicPr>
          <p:cNvPr id="5" name="Рисунок 4" descr="DSC01766.JPG"/>
          <p:cNvPicPr>
            <a:picLocks noGrp="1" noChangeAspect="1"/>
          </p:cNvPicPr>
          <p:nvPr>
            <p:ph type="pic" idx="1"/>
          </p:nvPr>
        </p:nvPicPr>
        <p:blipFill>
          <a:blip r:embed="rId2" cstate="print"/>
          <a:srcRect/>
          <a:stretch>
            <a:fillRect/>
          </a:stretch>
        </p:blipFill>
        <p:spPr/>
      </p:pic>
      <p:sp>
        <p:nvSpPr>
          <p:cNvPr id="4" name="Текст 3"/>
          <p:cNvSpPr>
            <a:spLocks noGrp="1"/>
          </p:cNvSpPr>
          <p:nvPr>
            <p:ph type="body" sz="half" idx="2"/>
          </p:nvPr>
        </p:nvSpPr>
        <p:spPr/>
        <p:txBody>
          <a:bodyPr>
            <a:normAutofit fontScale="25000" lnSpcReduction="20000"/>
          </a:bodyPr>
          <a:lstStyle/>
          <a:p>
            <a:r>
              <a:rPr lang="ru-RU" sz="5600" dirty="0" smtClean="0"/>
              <a:t>В своей работе по ознакомлению с окружающим миром,  рассказываю детям о богатстве родной природы, О том что нужно ценить этот дар, доставшийся нам в наследство.</a:t>
            </a:r>
          </a:p>
          <a:p>
            <a:r>
              <a:rPr lang="ru-RU" sz="5600" dirty="0" smtClean="0"/>
              <a:t>Беседуя с деть , хочется добиться понимания того, что в природе все взаимосвязано, что нарушение условия существования растений ,животных, родников, рек ведет к их гибели и исчезновению.</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743</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Волшебный мир родников Татарстана</vt:lpstr>
      <vt:lpstr>ПЕСНЯ СЕРЕБРЯНЫХ РОДНИКОВ</vt:lpstr>
      <vt:lpstr>.</vt:lpstr>
      <vt:lpstr>Слайд 4</vt:lpstr>
      <vt:lpstr>                      ДЕНЬ ПОКЛОНЕНИЯ</vt:lpstr>
      <vt:lpstr>РОДНИК «СОСНОВЫЙ БОР»</vt:lpstr>
      <vt:lpstr>РОДНИК «ШУМ»</vt:lpstr>
      <vt:lpstr>.</vt:lpstr>
      <vt:lpstr>.</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M@M@</cp:lastModifiedBy>
  <cp:revision>22</cp:revision>
  <dcterms:modified xsi:type="dcterms:W3CDTF">2013-04-11T13:42:52Z</dcterms:modified>
</cp:coreProperties>
</file>