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58" r:id="rId2"/>
    <p:sldId id="273" r:id="rId3"/>
    <p:sldId id="266" r:id="rId4"/>
    <p:sldId id="267" r:id="rId5"/>
    <p:sldId id="268" r:id="rId6"/>
    <p:sldId id="269" r:id="rId7"/>
    <p:sldId id="272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B5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599" autoAdjust="0"/>
  </p:normalViewPr>
  <p:slideViewPr>
    <p:cSldViewPr>
      <p:cViewPr>
        <p:scale>
          <a:sx n="59" d="100"/>
          <a:sy n="59" d="100"/>
        </p:scale>
        <p:origin x="-81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10CCC-6CAE-40C7-8167-1A69FD67B0FF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E13B9-FCB3-4154-8CB1-5899B4A5A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13B9-FCB3-4154-8CB1-5899B4A5AAE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BB599">
                <a:alpha val="18039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Ametist " pitchFamily="2" charset="0"/>
                <a:cs typeface="Angsana New" pitchFamily="18" charset="-34"/>
              </a:rPr>
              <a:t/>
            </a:r>
            <a:br>
              <a:rPr lang="ru-RU" sz="4800" b="1" dirty="0" smtClean="0">
                <a:latin typeface="Ametist " pitchFamily="2" charset="0"/>
                <a:cs typeface="Angsana New" pitchFamily="18" charset="-34"/>
              </a:rPr>
            </a:br>
            <a:r>
              <a:rPr lang="ru-RU" sz="4800" b="1" dirty="0" smtClean="0">
                <a:latin typeface="Ametist " pitchFamily="2" charset="0"/>
                <a:cs typeface="Angsana New" pitchFamily="18" charset="-34"/>
              </a:rPr>
              <a:t/>
            </a:r>
            <a:br>
              <a:rPr lang="ru-RU" sz="4800" b="1" dirty="0" smtClean="0">
                <a:latin typeface="Ametist " pitchFamily="2" charset="0"/>
                <a:cs typeface="Angsana New" pitchFamily="18" charset="-34"/>
              </a:rPr>
            </a:br>
            <a:r>
              <a:rPr lang="ru-RU" sz="4800" b="1" dirty="0" smtClean="0">
                <a:latin typeface="Ametist " pitchFamily="2" charset="0"/>
                <a:cs typeface="Angsana New" pitchFamily="18" charset="-34"/>
              </a:rPr>
              <a:t>Семинар – практикум для  родителей</a:t>
            </a:r>
            <a:br>
              <a:rPr lang="ru-RU" sz="4800" b="1" dirty="0" smtClean="0">
                <a:latin typeface="Ametist " pitchFamily="2" charset="0"/>
                <a:cs typeface="Angsana New" pitchFamily="18" charset="-34"/>
              </a:rPr>
            </a:br>
            <a:r>
              <a:rPr lang="ru-RU" sz="4800" b="1" dirty="0" smtClean="0">
                <a:latin typeface="Ametist " pitchFamily="2" charset="0"/>
                <a:cs typeface="Angsana New" pitchFamily="18" charset="-34"/>
              </a:rPr>
              <a:t/>
            </a:r>
            <a:br>
              <a:rPr lang="ru-RU" sz="4800" b="1" dirty="0" smtClean="0">
                <a:latin typeface="Ametist " pitchFamily="2" charset="0"/>
                <a:cs typeface="Angsana New" pitchFamily="18" charset="-34"/>
              </a:rPr>
            </a:br>
            <a:r>
              <a:rPr lang="ru-RU" sz="7200" b="1" dirty="0" smtClean="0">
                <a:latin typeface="Ametist " pitchFamily="2" charset="0"/>
                <a:cs typeface="Angsana New" pitchFamily="18" charset="-34"/>
              </a:rPr>
              <a:t> «Учимся у книги» </a:t>
            </a:r>
            <a:br>
              <a:rPr lang="ru-RU" sz="7200" b="1" dirty="0" smtClean="0">
                <a:latin typeface="Ametist " pitchFamily="2" charset="0"/>
                <a:cs typeface="Angsana New" pitchFamily="18" charset="-34"/>
              </a:rPr>
            </a:br>
            <a:r>
              <a:rPr lang="ru-RU" sz="3200" b="1" dirty="0" smtClean="0">
                <a:latin typeface="Ametist " pitchFamily="2" charset="0"/>
                <a:cs typeface="Angsana New" pitchFamily="18" charset="-34"/>
              </a:rPr>
              <a:t>часть2</a:t>
            </a:r>
            <a:r>
              <a:rPr lang="ru-RU" sz="7200" b="1" dirty="0" smtClean="0">
                <a:latin typeface="Ametist " pitchFamily="2" charset="0"/>
                <a:cs typeface="Angsana New" pitchFamily="18" charset="-34"/>
              </a:rPr>
              <a:t>.</a:t>
            </a:r>
            <a:r>
              <a:rPr lang="ru-RU" sz="6600" b="1" smtClean="0">
                <a:latin typeface="Ametist " pitchFamily="2" charset="0"/>
                <a:cs typeface="Angsana New" pitchFamily="18" charset="-34"/>
              </a:rPr>
              <a:t/>
            </a:r>
            <a:br>
              <a:rPr lang="ru-RU" sz="6600" b="1" smtClean="0">
                <a:latin typeface="Ametist " pitchFamily="2" charset="0"/>
                <a:cs typeface="Angsana New" pitchFamily="18" charset="-34"/>
              </a:rPr>
            </a:br>
            <a:r>
              <a:rPr lang="ru-RU" sz="6600" b="1" smtClean="0">
                <a:latin typeface="Ametist " pitchFamily="2" charset="0"/>
                <a:cs typeface="Angsana New" pitchFamily="18" charset="-34"/>
              </a:rPr>
              <a:t>                      </a:t>
            </a:r>
            <a:r>
              <a:rPr lang="ru-RU" sz="1400" b="1" dirty="0" smtClean="0">
                <a:latin typeface="Arial Black" pitchFamily="34" charset="0"/>
                <a:cs typeface="Angsana New" pitchFamily="18" charset="-34"/>
              </a:rPr>
              <a:t/>
            </a:r>
            <a:br>
              <a:rPr lang="ru-RU" sz="1400" b="1" dirty="0" smtClean="0">
                <a:latin typeface="Arial Black" pitchFamily="34" charset="0"/>
                <a:cs typeface="Angsana New" pitchFamily="18" charset="-34"/>
              </a:rPr>
            </a:br>
            <a:r>
              <a:rPr lang="ru-RU" sz="1400" b="1" dirty="0" smtClean="0">
                <a:latin typeface="Arial Black" pitchFamily="34" charset="0"/>
                <a:cs typeface="Angsana New" pitchFamily="18" charset="-34"/>
              </a:rPr>
              <a:t>                                                      Подготовили: </a:t>
            </a:r>
            <a:r>
              <a:rPr lang="ru-RU" sz="1400" b="1" dirty="0" err="1" smtClean="0">
                <a:latin typeface="Arial Black" pitchFamily="34" charset="0"/>
                <a:cs typeface="Angsana New" pitchFamily="18" charset="-34"/>
              </a:rPr>
              <a:t>Бузыкина</a:t>
            </a:r>
            <a:r>
              <a:rPr lang="ru-RU" sz="1400" b="1" dirty="0" smtClean="0">
                <a:latin typeface="Arial Black" pitchFamily="34" charset="0"/>
                <a:cs typeface="Angsana New" pitchFamily="18" charset="-34"/>
              </a:rPr>
              <a:t> Е.Е., </a:t>
            </a:r>
            <a:endParaRPr lang="ru-RU" sz="1400" b="1" dirty="0">
              <a:latin typeface="Arial Black" pitchFamily="34" charset="0"/>
              <a:cs typeface="Angsana New" pitchFamily="18" charset="-34"/>
            </a:endParaRPr>
          </a:p>
        </p:txBody>
      </p:sp>
      <p:pic>
        <p:nvPicPr>
          <p:cNvPr id="3" name="Рисунок 2" descr="0b060b30640b4b21fffe131bdf82a53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3501008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r>
              <a:rPr lang="ru-RU" b="1" i="1" dirty="0" smtClean="0">
                <a:latin typeface="Ametist " pitchFamily="2" charset="0"/>
              </a:rPr>
              <a:t>По произведениям Носова </a:t>
            </a:r>
            <a:endParaRPr lang="ru-RU" b="1" i="1" dirty="0">
              <a:latin typeface="Ametist " pitchFamily="2" charset="0"/>
            </a:endParaRPr>
          </a:p>
        </p:txBody>
      </p:sp>
      <p:pic>
        <p:nvPicPr>
          <p:cNvPr id="4" name="Содержимое 3" descr="1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947920" y="1812720"/>
            <a:ext cx="2744104" cy="3672408"/>
          </a:xfrm>
        </p:spPr>
      </p:pic>
      <p:pic>
        <p:nvPicPr>
          <p:cNvPr id="5" name="Рисунок 4" descr="1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816077" y="1944564"/>
            <a:ext cx="2503736" cy="3744417"/>
          </a:xfrm>
          <a:prstGeom prst="rect">
            <a:avLst/>
          </a:prstGeom>
        </p:spPr>
      </p:pic>
      <p:pic>
        <p:nvPicPr>
          <p:cNvPr id="6" name="Рисунок 5" descr="1 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835838" y="1852794"/>
            <a:ext cx="2588238" cy="3868442"/>
          </a:xfrm>
          <a:prstGeom prst="rect">
            <a:avLst/>
          </a:prstGeom>
        </p:spPr>
      </p:pic>
      <p:pic>
        <p:nvPicPr>
          <p:cNvPr id="8" name="Рисунок 7" descr="1 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628800"/>
            <a:ext cx="2857898" cy="4023015"/>
          </a:xfrm>
          <a:prstGeom prst="rect">
            <a:avLst/>
          </a:prstGeom>
        </p:spPr>
      </p:pic>
      <p:pic>
        <p:nvPicPr>
          <p:cNvPr id="11" name="Рисунок 10" descr="1 0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100002" y="1732646"/>
            <a:ext cx="2367931" cy="3888432"/>
          </a:xfrm>
          <a:prstGeom prst="rect">
            <a:avLst/>
          </a:prstGeom>
        </p:spPr>
      </p:pic>
      <p:pic>
        <p:nvPicPr>
          <p:cNvPr id="13" name="Рисунок 12" descr="1 0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270365" y="2210355"/>
            <a:ext cx="2603269" cy="4320479"/>
          </a:xfrm>
          <a:prstGeom prst="rect">
            <a:avLst/>
          </a:prstGeom>
        </p:spPr>
      </p:pic>
      <p:pic>
        <p:nvPicPr>
          <p:cNvPr id="15" name="Рисунок 14" descr="1 0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2925329" y="1835311"/>
            <a:ext cx="2558046" cy="37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500"/>
                            </p:stCondLst>
                            <p:childTnLst>
                              <p:par>
                                <p:cTn id="7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500"/>
                            </p:stCondLst>
                            <p:childTnLst>
                              <p:par>
                                <p:cTn id="9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Вы, родители, можете использовать такие методы и придерживаться следующих принципов: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86800" cy="5256584"/>
          </a:xfrm>
        </p:spPr>
        <p:txBody>
          <a:bodyPr>
            <a:noAutofit/>
          </a:bodyPr>
          <a:lstStyle/>
          <a:p>
            <a:r>
              <a:rPr lang="ru-RU" sz="1600" dirty="0" smtClean="0"/>
              <a:t>Никогда не наказывайте за проступки чтением. Это грубая ошибка воспитания и лучший способ вызвать отвращение к книге.</a:t>
            </a:r>
          </a:p>
          <a:p>
            <a:r>
              <a:rPr lang="ru-RU" sz="1600" dirty="0" smtClean="0"/>
              <a:t>Читайте сами. Если ребенок никогда не видел маму и папу с книгой в руках, то откуда же у него родится любовь к чтению?</a:t>
            </a:r>
          </a:p>
          <a:p>
            <a:r>
              <a:rPr lang="ru-RU" sz="1600" dirty="0" smtClean="0"/>
              <a:t>Читайте вместе с ребенком. Обсуждайте прочитанное. Выясняйте значение трудных или незнакомых слов. Читайте попеременно, часть читает взрослый, часть – ребенок. Вспоминая позже детство, он непременно вспомнит часы совместного с вами чтения и задушевной беседы, и это согреет его сердце. </a:t>
            </a:r>
          </a:p>
          <a:p>
            <a:r>
              <a:rPr lang="ru-RU" sz="1600" dirty="0" smtClean="0"/>
              <a:t>Берите для первых чтений только подходящие книги – яркие, с крупным шрифтом, где много картинок и сюжет, за которым интересно следить.</a:t>
            </a:r>
          </a:p>
          <a:p>
            <a:r>
              <a:rPr lang="ru-RU" sz="1600" dirty="0" smtClean="0"/>
              <a:t>Используйте такой прием. На самом интересном месте остановитесь. Заинтригованный ребенок вынужден дочитать до конца, чтобы выяснить, что же произошло с героем. Или такой. Вы моете посуду, готовите ужин, а ребенок читает вслух.</a:t>
            </a:r>
          </a:p>
          <a:p>
            <a:r>
              <a:rPr lang="ru-RU" sz="1600" dirty="0" smtClean="0"/>
              <a:t>Устраивайте выставку рисунков по мотивам прочитанных книг.</a:t>
            </a:r>
          </a:p>
          <a:p>
            <a:r>
              <a:rPr lang="ru-RU" sz="1600" dirty="0" smtClean="0"/>
              <a:t>Поощряйте ребенка в посещении библиотеки, ходите вместе с ним.</a:t>
            </a:r>
          </a:p>
          <a:p>
            <a:r>
              <a:rPr lang="ru-RU" sz="1600" dirty="0" smtClean="0"/>
              <a:t>Следите за тем, чтобы чтение было систематическим – каждый день по 15-20 минут, причем чтение должно быть обязательно вслух. Это сформирует у ребенка привычку ежедневного общения с книгой.</a:t>
            </a:r>
          </a:p>
          <a:p>
            <a:r>
              <a:rPr lang="ru-RU" sz="1600" dirty="0" smtClean="0"/>
              <a:t>Покупая книгу в подарок, сделайте дарственную надпись добрыми и теплыми пожеланиями. Спустя годы это станет счастливым напоминанием о родном доме, его традициях, дорогих и близких людях.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>Как помочь ребенку понять смысл произведения?</a:t>
            </a:r>
            <a:br>
              <a:rPr lang="ru-RU" sz="2000" b="1" i="1" dirty="0" smtClean="0"/>
            </a:br>
            <a:r>
              <a:rPr lang="ru-RU" sz="2000" b="1" i="1" dirty="0" smtClean="0"/>
              <a:t>предлагаем следующие игры и упражнения:</a:t>
            </a:r>
            <a:br>
              <a:rPr lang="ru-RU" sz="2000" b="1" i="1" dirty="0" smtClean="0"/>
            </a:b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b="1" i="1" dirty="0" smtClean="0"/>
              <a:t> «Волшебный сундучок» </a:t>
            </a:r>
            <a:r>
              <a:rPr lang="ru-RU" sz="2000" b="1" dirty="0" smtClean="0"/>
              <a:t>Цель</a:t>
            </a:r>
            <a:r>
              <a:rPr lang="ru-RU" sz="2000" dirty="0" smtClean="0"/>
              <a:t>: Вызывать у детей интерес использовать в игре имеющиеся знания по известным сказкам. Развивать у детей память. </a:t>
            </a:r>
            <a:r>
              <a:rPr lang="ru-RU" sz="2000" b="1" i="1" dirty="0" smtClean="0"/>
              <a:t>Ход</a:t>
            </a:r>
            <a:r>
              <a:rPr lang="ru-RU" sz="2000" dirty="0" smtClean="0"/>
              <a:t>: ведущий достаем из сундучка разнообразные предметы, а дети называют сказки, где этот предмет упоминается.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i="1" dirty="0" smtClean="0"/>
              <a:t> «Разный смысл». Цель:</a:t>
            </a:r>
            <a:r>
              <a:rPr lang="ru-RU" sz="2000" dirty="0" smtClean="0"/>
              <a:t>  Формировать навыки воспроизведения логического ударения в экспрессивной речи. </a:t>
            </a:r>
            <a:r>
              <a:rPr lang="ru-RU" sz="2000" b="1" i="1" dirty="0" smtClean="0"/>
              <a:t>Ход</a:t>
            </a:r>
            <a:r>
              <a:rPr lang="ru-RU" sz="2000" dirty="0" smtClean="0"/>
              <a:t>:  Родители и дети поочередно читают предложения (сегодня на улице похолодало, завтра мы пойдем в кино, я эту книгу прочитал) выделяя голосом разные слова. Затем анализируют как изменяется при этом смысл фразы.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i="1" dirty="0" smtClean="0"/>
              <a:t>«По ролям». Цель:  </a:t>
            </a:r>
            <a:r>
              <a:rPr lang="ru-RU" sz="2000" dirty="0" smtClean="0"/>
              <a:t>Помочь детям донести до детей смысл произведения, почувствовать красоту литературного языка, эмоциональное отношение  к прочитанному. Ход:  Родители и дети читают поп ролям басни.</a:t>
            </a:r>
            <a:r>
              <a:rPr lang="ru-RU" sz="2000" b="1" i="1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i="1" dirty="0" smtClean="0"/>
              <a:t> «Доскажи словечко» </a:t>
            </a:r>
            <a:r>
              <a:rPr lang="ru-RU" sz="2000" dirty="0" smtClean="0"/>
              <a:t>Участники заканчивают рифмованные строки.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«Какое слово лишнее» Участники исключают лишнее слово из ритмического ряда. 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i="1" dirty="0" smtClean="0"/>
              <a:t> «Детские стихи». Цель: </a:t>
            </a:r>
            <a:r>
              <a:rPr lang="ru-RU" sz="2000" dirty="0" smtClean="0"/>
              <a:t>Вырабатывать навык выразительно чтения, произносить слова четко и внятно. Регулировать тон и темп речи.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Как правильно заучивать с детьми стихи. 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100" dirty="0" smtClean="0"/>
              <a:t>Выбирая стихотворение для заучивания помните, что его содержание должно соответствовать возрасту ребенка.</a:t>
            </a:r>
          </a:p>
          <a:p>
            <a:pPr>
              <a:buNone/>
            </a:pPr>
            <a:r>
              <a:rPr lang="ru-RU" sz="4100" dirty="0" smtClean="0"/>
              <a:t>  Для ребенка важна мотивация. </a:t>
            </a:r>
          </a:p>
          <a:p>
            <a:pPr>
              <a:buNone/>
            </a:pPr>
            <a:r>
              <a:rPr lang="ru-RU" sz="4100" dirty="0" smtClean="0"/>
              <a:t> Облегчить восприятие поэтических строк детям поможет </a:t>
            </a:r>
            <a:r>
              <a:rPr lang="ru-RU" sz="4100" b="1" i="1" dirty="0" smtClean="0"/>
              <a:t>предварительная работа</a:t>
            </a:r>
            <a:r>
              <a:rPr lang="ru-RU" sz="4100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Прочитайте стихотворение, эмоционально, с выражением;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Объясните ребенку не понятные слова;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Прочитайте стихотворение еще раз медленно, расставляя смысловые акценты. Расскажите кто автор.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Покажите иллюстрации, которые нарисовал художник, и прочтите стихотворение еще раз. </a:t>
            </a:r>
          </a:p>
          <a:p>
            <a:pPr>
              <a:buNone/>
            </a:pPr>
            <a:r>
              <a:rPr lang="ru-RU" dirty="0" smtClean="0"/>
              <a:t>         Большинство детей дошкольного возраста хорошо запоминают стихи на слух. Разучите каждый куплет, а потом прочтите все стихотворение целиком.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Приемы эффективные при заучивании.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Большинство детей хорошо запоминают стихи на слух. Разучите каждый куплет,  а потом прочитайте все стихотворение целиком.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Дошкольникам с хорошей зрительной памятью </a:t>
            </a:r>
          </a:p>
          <a:p>
            <a:pPr>
              <a:buNone/>
            </a:pPr>
            <a:r>
              <a:rPr lang="ru-RU" sz="2000" dirty="0" smtClean="0"/>
              <a:t>     присуще  наглядно-образное мышление.</a:t>
            </a:r>
          </a:p>
          <a:p>
            <a:pPr>
              <a:buNone/>
            </a:pPr>
            <a:r>
              <a:rPr lang="ru-RU" sz="2000" dirty="0" smtClean="0"/>
              <a:t>     Запомнить  стихотворные строки им</a:t>
            </a:r>
          </a:p>
          <a:p>
            <a:pPr>
              <a:buNone/>
            </a:pPr>
            <a:r>
              <a:rPr lang="ru-RU" sz="2000" dirty="0" smtClean="0"/>
              <a:t>    поможет картинка схема,  которую</a:t>
            </a:r>
          </a:p>
          <a:p>
            <a:pPr>
              <a:buNone/>
            </a:pPr>
            <a:r>
              <a:rPr lang="ru-RU" sz="2000" dirty="0" smtClean="0"/>
              <a:t>    показывают  одновременно с</a:t>
            </a:r>
          </a:p>
          <a:p>
            <a:pPr>
              <a:buNone/>
            </a:pPr>
            <a:r>
              <a:rPr lang="ru-RU" sz="2000" dirty="0" smtClean="0"/>
              <a:t>     чтением   стихотворения.</a:t>
            </a:r>
          </a:p>
          <a:p>
            <a:pPr>
              <a:buNone/>
            </a:pPr>
            <a:r>
              <a:rPr lang="ru-RU" sz="2000" dirty="0" smtClean="0"/>
              <a:t>     Пример:    Стихотворение </a:t>
            </a:r>
          </a:p>
          <a:p>
            <a:pPr>
              <a:buNone/>
            </a:pPr>
            <a:r>
              <a:rPr lang="ru-RU" sz="2000" dirty="0" smtClean="0"/>
              <a:t>     Сурикова В. «Зима».                 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Детям , которые основную часть материала воспринимают через ощущения и движения: им нужно не только услышать, но и подкрепить запоминание двигательным  актом. Повторяя стихотворение предложите ему класть в блюдо шарики, затем вынимая шарики ребенок повторяет стихотворение самостоятельно. </a:t>
            </a:r>
            <a:endParaRPr lang="ru-RU" sz="2000" dirty="0"/>
          </a:p>
        </p:txBody>
      </p:sp>
      <p:pic>
        <p:nvPicPr>
          <p:cNvPr id="6" name="Рисунок 5" descr="290220122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420888"/>
            <a:ext cx="3995936" cy="2242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Ура, стихотворение выучено!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Теперь пусть ребенок нарисует к нему иллюстрацию, а Вы напишите на рисунке название и автора произведения. Из таких памяток – иллюстраций можно составить книжку, рассматривая которую ребенок сможет вспоминать и читать наизусть выученные стихи.</a:t>
            </a:r>
            <a:endParaRPr lang="ru-RU" dirty="0"/>
          </a:p>
        </p:txBody>
      </p:sp>
      <p:pic>
        <p:nvPicPr>
          <p:cNvPr id="4" name="Рисунок 3" descr="82019007_large_8974295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24350"/>
            <a:ext cx="4162425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12879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Подборка литературы для</a:t>
            </a:r>
            <a:br>
              <a:rPr lang="ru-RU" dirty="0" smtClean="0"/>
            </a:br>
            <a:r>
              <a:rPr lang="ru-RU" dirty="0" smtClean="0"/>
              <a:t> совместного чтения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6868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 Розанова Н. «Муравей красная точка», «Подземный путешественник», «На зеленой иголке».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Сказки: «Белая уточка» из сборника А. Афанасьева, Ш. Перро «Мальчик с пальчик»; А. Усачев «Про умную собачку Соню»; </a:t>
            </a:r>
            <a:r>
              <a:rPr lang="ru-RU" sz="2800" dirty="0" err="1" smtClean="0"/>
              <a:t>Б.Поттер</a:t>
            </a:r>
            <a:r>
              <a:rPr lang="ru-RU" sz="2800" dirty="0" smtClean="0"/>
              <a:t> «Сказка про </a:t>
            </a:r>
            <a:r>
              <a:rPr lang="ru-RU" sz="2800" dirty="0" err="1" smtClean="0"/>
              <a:t>Джемайму</a:t>
            </a:r>
            <a:r>
              <a:rPr lang="ru-RU" sz="2800" dirty="0" smtClean="0"/>
              <a:t> </a:t>
            </a:r>
            <a:r>
              <a:rPr lang="ru-RU" sz="2800" dirty="0" err="1" smtClean="0"/>
              <a:t>Плюхвводу</a:t>
            </a:r>
            <a:r>
              <a:rPr lang="ru-RU" sz="2800" dirty="0" smtClean="0"/>
              <a:t>»; М. </a:t>
            </a:r>
            <a:r>
              <a:rPr lang="ru-RU" sz="2800" dirty="0" err="1" smtClean="0"/>
              <a:t>Эме</a:t>
            </a:r>
            <a:r>
              <a:rPr lang="ru-RU" sz="2800" dirty="0" smtClean="0"/>
              <a:t> «Краски».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Проза: Д. Мамин- Сибиряк «Медведко»; А. Раскин» Как пап был маленьким, « Как папа укрощал собачку»; М. Пришвин «Курица на столбах»; Ю. Коваль «Выстрел».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696744" cy="8382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Итоговое анкетирование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bbaeefbbada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196752"/>
            <a:ext cx="3874243" cy="5435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804</Words>
  <Application>Microsoft Office PowerPoint</Application>
  <PresentationFormat>Экран (4:3)</PresentationFormat>
  <Paragraphs>48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 Семинар – практикум для  родителей   «Учимся у книги»  часть2.                                                                              Подготовили: Бузыкина Е.Е., </vt:lpstr>
      <vt:lpstr>По произведениям Носова </vt:lpstr>
      <vt:lpstr>Вы, родители, можете использовать такие методы и придерживаться следующих принципов:</vt:lpstr>
      <vt:lpstr>Как помочь ребенку понять смысл произведения? предлагаем следующие игры и упражнения: </vt:lpstr>
      <vt:lpstr>Как правильно заучивать с детьми стихи.  </vt:lpstr>
      <vt:lpstr>Приемы эффективные при заучивании. </vt:lpstr>
      <vt:lpstr>Ура, стихотворение выучено! </vt:lpstr>
      <vt:lpstr>Подборка литературы для  совместного чтения</vt:lpstr>
      <vt:lpstr>Итоговое анкетирование: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– практикум для родителей «Учимся у книги».</dc:title>
  <dc:creator>бузыкины</dc:creator>
  <cp:lastModifiedBy>бузыкины</cp:lastModifiedBy>
  <cp:revision>146</cp:revision>
  <dcterms:created xsi:type="dcterms:W3CDTF">2012-02-24T05:38:02Z</dcterms:created>
  <dcterms:modified xsi:type="dcterms:W3CDTF">2012-03-29T11:56:59Z</dcterms:modified>
</cp:coreProperties>
</file>