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2"/>
  </p:notesMasterIdLst>
  <p:sldIdLst>
    <p:sldId id="258" r:id="rId2"/>
    <p:sldId id="256" r:id="rId3"/>
    <p:sldId id="257" r:id="rId4"/>
    <p:sldId id="259" r:id="rId5"/>
    <p:sldId id="260" r:id="rId6"/>
    <p:sldId id="261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B5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599" autoAdjust="0"/>
  </p:normalViewPr>
  <p:slideViewPr>
    <p:cSldViewPr>
      <p:cViewPr>
        <p:scale>
          <a:sx n="59" d="100"/>
          <a:sy n="59" d="100"/>
        </p:scale>
        <p:origin x="-828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4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10CCC-6CAE-40C7-8167-1A69FD67B0FF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E13B9-FCB3-4154-8CB1-5899B4A5A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E13B9-FCB3-4154-8CB1-5899B4A5AAE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F815-9A13-42E8-A82D-EE1628B94D5C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1CCD466-E412-40F9-B681-B80D41D05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F815-9A13-42E8-A82D-EE1628B94D5C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D466-E412-40F9-B681-B80D41D05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F815-9A13-42E8-A82D-EE1628B94D5C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D466-E412-40F9-B681-B80D41D05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F815-9A13-42E8-A82D-EE1628B94D5C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1CCD466-E412-40F9-B681-B80D41D05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F815-9A13-42E8-A82D-EE1628B94D5C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D466-E412-40F9-B681-B80D41D053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F815-9A13-42E8-A82D-EE1628B94D5C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D466-E412-40F9-B681-B80D41D05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F815-9A13-42E8-A82D-EE1628B94D5C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1CCD466-E412-40F9-B681-B80D41D053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F815-9A13-42E8-A82D-EE1628B94D5C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D466-E412-40F9-B681-B80D41D05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F815-9A13-42E8-A82D-EE1628B94D5C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D466-E412-40F9-B681-B80D41D05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F815-9A13-42E8-A82D-EE1628B94D5C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D466-E412-40F9-B681-B80D41D05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F815-9A13-42E8-A82D-EE1628B94D5C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D466-E412-40F9-B681-B80D41D053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BB599">
                <a:alpha val="18039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1F5F815-9A13-42E8-A82D-EE1628B94D5C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1CCD466-E412-40F9-B681-B80D41D053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73;&#1091;&#1079;&#1099;&#1082;&#1080;&#1085;&#1099;\Desktop\&#1053;&#1086;&#1074;&#1072;&#1103;%20&#1087;&#1072;&#1087;&#1082;&#1072;\&#1052;&#1086;&#1081;%20&#1076;&#1080;&#1089;&#1082;%20&#1060;&#1088;&#1072;&#1075;&#1084;&#1077;&#1085;&#1090;%201.mp4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73;&#1091;&#1079;&#1099;&#1082;&#1080;&#1085;&#1099;\Desktop\&#1053;&#1086;&#1074;&#1072;&#1103;%20&#1087;&#1072;&#1087;&#1082;&#1072;\&#1082;&#1072;&#1082;%20&#1084;&#1099;%20&#1082;&#1085;&#1080;&#1075;&#1080;%20&#1073;&#1077;&#1088;&#1077;&#1078;&#1077;&#1084;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73;&#1091;&#1079;&#1099;&#1082;&#1080;&#1085;&#1099;\Desktop\&#1053;&#1086;&#1074;&#1072;&#1103;%20&#1087;&#1072;&#1087;&#1082;&#1072;\&#1101;&#1082;&#1089;&#1082;&#1091;&#1088;&#1089;&#1080;&#1103;%20&#1074;%20&#1073;&#1080;&#1073;&#1083;&#1080;&#1086;&#1090;&#1077;&#1082;&#1091;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73;&#1091;&#1079;&#1099;&#1082;&#1080;&#1085;&#1099;\Desktop\&#1053;&#1086;&#1074;&#1072;&#1103;%20&#1087;&#1072;&#1087;&#1082;&#1072;\&#1080;&#1075;&#1088;&#1099;%20-&#1076;&#1088;&#1072;&#1084;&#1084;&#1090;&#1080;&#1079;&#1072;&#1094;&#1080;&#1103;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9168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Ametist " pitchFamily="2" charset="0"/>
                <a:cs typeface="Angsana New" pitchFamily="18" charset="-34"/>
              </a:rPr>
              <a:t/>
            </a:r>
            <a:br>
              <a:rPr lang="ru-RU" sz="4800" b="1" dirty="0" smtClean="0">
                <a:latin typeface="Ametist " pitchFamily="2" charset="0"/>
                <a:cs typeface="Angsana New" pitchFamily="18" charset="-34"/>
              </a:rPr>
            </a:br>
            <a:r>
              <a:rPr lang="ru-RU" sz="4800" b="1" dirty="0" smtClean="0">
                <a:latin typeface="Ametist " pitchFamily="2" charset="0"/>
                <a:cs typeface="Angsana New" pitchFamily="18" charset="-34"/>
              </a:rPr>
              <a:t/>
            </a:r>
            <a:br>
              <a:rPr lang="ru-RU" sz="4800" b="1" dirty="0" smtClean="0">
                <a:latin typeface="Ametist " pitchFamily="2" charset="0"/>
                <a:cs typeface="Angsana New" pitchFamily="18" charset="-34"/>
              </a:rPr>
            </a:br>
            <a:r>
              <a:rPr lang="ru-RU" sz="4800" b="1" dirty="0" smtClean="0">
                <a:latin typeface="Ametist " pitchFamily="2" charset="0"/>
                <a:cs typeface="Angsana New" pitchFamily="18" charset="-34"/>
              </a:rPr>
              <a:t>Семинар – практикум для  родителей</a:t>
            </a:r>
            <a:br>
              <a:rPr lang="ru-RU" sz="4800" b="1" dirty="0" smtClean="0">
                <a:latin typeface="Ametist " pitchFamily="2" charset="0"/>
                <a:cs typeface="Angsana New" pitchFamily="18" charset="-34"/>
              </a:rPr>
            </a:br>
            <a:r>
              <a:rPr lang="ru-RU" sz="4800" b="1" dirty="0" smtClean="0">
                <a:latin typeface="Ametist " pitchFamily="2" charset="0"/>
                <a:cs typeface="Angsana New" pitchFamily="18" charset="-34"/>
              </a:rPr>
              <a:t/>
            </a:r>
            <a:br>
              <a:rPr lang="ru-RU" sz="4800" b="1" dirty="0" smtClean="0">
                <a:latin typeface="Ametist " pitchFamily="2" charset="0"/>
                <a:cs typeface="Angsana New" pitchFamily="18" charset="-34"/>
              </a:rPr>
            </a:br>
            <a:r>
              <a:rPr lang="ru-RU" sz="7200" b="1" dirty="0" smtClean="0">
                <a:latin typeface="Ametist " pitchFamily="2" charset="0"/>
                <a:cs typeface="Angsana New" pitchFamily="18" charset="-34"/>
              </a:rPr>
              <a:t> «Учимся у книги». </a:t>
            </a:r>
            <a:r>
              <a:rPr lang="ru-RU" sz="7200" b="1" smtClean="0">
                <a:latin typeface="Ametist " pitchFamily="2" charset="0"/>
                <a:cs typeface="Angsana New" pitchFamily="18" charset="-34"/>
              </a:rPr>
              <a:t/>
            </a:r>
            <a:br>
              <a:rPr lang="ru-RU" sz="7200" b="1" smtClean="0">
                <a:latin typeface="Ametist " pitchFamily="2" charset="0"/>
                <a:cs typeface="Angsana New" pitchFamily="18" charset="-34"/>
              </a:rPr>
            </a:br>
            <a:r>
              <a:rPr lang="ru-RU" sz="2800" b="1" smtClean="0">
                <a:latin typeface="Ametist " pitchFamily="2" charset="0"/>
                <a:cs typeface="Angsana New" pitchFamily="18" charset="-34"/>
              </a:rPr>
              <a:t>Часть </a:t>
            </a:r>
            <a:r>
              <a:rPr lang="ru-RU" sz="2800" b="1" dirty="0" smtClean="0">
                <a:latin typeface="Ametist " pitchFamily="2" charset="0"/>
                <a:cs typeface="Angsana New" pitchFamily="18" charset="-34"/>
              </a:rPr>
              <a:t>1</a:t>
            </a:r>
            <a:r>
              <a:rPr lang="ru-RU" sz="6600" b="1" dirty="0" smtClean="0">
                <a:latin typeface="Ametist " pitchFamily="2" charset="0"/>
                <a:cs typeface="Angsana New" pitchFamily="18" charset="-34"/>
              </a:rPr>
              <a:t/>
            </a:r>
            <a:br>
              <a:rPr lang="ru-RU" sz="6600" b="1" dirty="0" smtClean="0">
                <a:latin typeface="Ametist " pitchFamily="2" charset="0"/>
                <a:cs typeface="Angsana New" pitchFamily="18" charset="-34"/>
              </a:rPr>
            </a:br>
            <a:r>
              <a:rPr lang="ru-RU" sz="6600" b="1" dirty="0" smtClean="0">
                <a:latin typeface="Ametist " pitchFamily="2" charset="0"/>
                <a:cs typeface="Angsana New" pitchFamily="18" charset="-34"/>
              </a:rPr>
              <a:t>                          </a:t>
            </a:r>
            <a:r>
              <a:rPr lang="ru-RU" sz="1400" b="1" dirty="0" smtClean="0">
                <a:latin typeface="Arial Black" pitchFamily="34" charset="0"/>
                <a:cs typeface="Angsana New" pitchFamily="18" charset="-34"/>
              </a:rPr>
              <a:t/>
            </a:r>
            <a:br>
              <a:rPr lang="ru-RU" sz="1400" b="1" dirty="0" smtClean="0">
                <a:latin typeface="Arial Black" pitchFamily="34" charset="0"/>
                <a:cs typeface="Angsana New" pitchFamily="18" charset="-34"/>
              </a:rPr>
            </a:br>
            <a:r>
              <a:rPr lang="ru-RU" sz="1400" b="1" dirty="0" smtClean="0">
                <a:latin typeface="Arial Black" pitchFamily="34" charset="0"/>
                <a:cs typeface="Angsana New" pitchFamily="18" charset="-34"/>
              </a:rPr>
              <a:t>                                                      Подготовили: </a:t>
            </a:r>
            <a:r>
              <a:rPr lang="ru-RU" sz="1400" b="1" dirty="0" err="1" smtClean="0">
                <a:latin typeface="Arial Black" pitchFamily="34" charset="0"/>
                <a:cs typeface="Angsana New" pitchFamily="18" charset="-34"/>
              </a:rPr>
              <a:t>Бузыкина</a:t>
            </a:r>
            <a:r>
              <a:rPr lang="ru-RU" sz="1400" b="1" dirty="0" smtClean="0">
                <a:latin typeface="Arial Black" pitchFamily="34" charset="0"/>
                <a:cs typeface="Angsana New" pitchFamily="18" charset="-34"/>
              </a:rPr>
              <a:t> Е.Е., </a:t>
            </a:r>
            <a:endParaRPr lang="ru-RU" sz="1400" b="1" dirty="0">
              <a:latin typeface="Arial Black" pitchFamily="34" charset="0"/>
              <a:cs typeface="Angsana New" pitchFamily="18" charset="-34"/>
            </a:endParaRPr>
          </a:p>
        </p:txBody>
      </p:sp>
      <p:pic>
        <p:nvPicPr>
          <p:cNvPr id="3" name="Рисунок 2" descr="0b060b30640b4b21fffe131bdf82a53b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6552" y="3429000"/>
            <a:ext cx="39624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60648"/>
            <a:ext cx="8686800" cy="626469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sz="2000" dirty="0" smtClean="0"/>
              <a:t>рассматривают рисунки художников-иллюстраторов и выполняют творческие работы по мотивам сюжетов книг. </a:t>
            </a:r>
          </a:p>
          <a:p>
            <a:pPr>
              <a:buFont typeface="Wingdings" pitchFamily="2" charset="2"/>
              <a:buChar char="q"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Рисунок 3" descr="1 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99805" y="748467"/>
            <a:ext cx="1872209" cy="2624764"/>
          </a:xfrm>
          <a:prstGeom prst="rect">
            <a:avLst/>
          </a:prstGeom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7" y="3507626"/>
            <a:ext cx="2232248" cy="3069997"/>
          </a:xfrm>
          <a:prstGeom prst="rect">
            <a:avLst/>
          </a:prstGeom>
        </p:spPr>
      </p:pic>
      <p:pic>
        <p:nvPicPr>
          <p:cNvPr id="6" name="Рисунок 5" descr="сканирование0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452681" y="828239"/>
            <a:ext cx="1963866" cy="2700892"/>
          </a:xfrm>
          <a:prstGeom prst="rect">
            <a:avLst/>
          </a:prstGeom>
        </p:spPr>
      </p:pic>
      <p:pic>
        <p:nvPicPr>
          <p:cNvPr id="7" name="Рисунок 6" descr="сканирование00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6280271" y="3952977"/>
            <a:ext cx="2196287" cy="3020541"/>
          </a:xfrm>
          <a:prstGeom prst="rect">
            <a:avLst/>
          </a:prstGeom>
        </p:spPr>
      </p:pic>
      <p:pic>
        <p:nvPicPr>
          <p:cNvPr id="8" name="Рисунок 7" descr="сканирование00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3568674" y="831926"/>
            <a:ext cx="1944216" cy="2673868"/>
          </a:xfrm>
          <a:prstGeom prst="rect">
            <a:avLst/>
          </a:prstGeom>
        </p:spPr>
      </p:pic>
      <p:pic>
        <p:nvPicPr>
          <p:cNvPr id="9" name="Рисунок 8" descr="сканирование000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200000">
            <a:off x="605217" y="4371448"/>
            <a:ext cx="1884897" cy="2592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3429000"/>
            <a:ext cx="2820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Ametist " pitchFamily="2" charset="0"/>
              </a:rPr>
              <a:t>По мотивам </a:t>
            </a:r>
            <a:endParaRPr lang="ru-RU" sz="3600" b="1" i="1" dirty="0">
              <a:solidFill>
                <a:schemeClr val="tx2">
                  <a:lumMod val="75000"/>
                </a:schemeClr>
              </a:solidFill>
              <a:latin typeface="Ametist 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0192" y="3501008"/>
            <a:ext cx="1810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Ametist " pitchFamily="2" charset="0"/>
              </a:rPr>
              <a:t>Сказок</a:t>
            </a:r>
            <a:endParaRPr lang="ru-RU" sz="4000" b="1" i="1" dirty="0">
              <a:solidFill>
                <a:schemeClr val="tx2">
                  <a:lumMod val="75000"/>
                </a:schemeClr>
              </a:solidFill>
              <a:latin typeface="Ametist 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88640"/>
            <a:ext cx="8352928" cy="6480720"/>
          </a:xfr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 fontScale="25000" lnSpcReduction="20000"/>
          </a:bodyPr>
          <a:lstStyle/>
          <a:p>
            <a:pPr algn="ctr"/>
            <a:endParaRPr lang="ru-RU" sz="2900" b="1" i="1" dirty="0" smtClean="0"/>
          </a:p>
          <a:p>
            <a:pPr algn="ctr"/>
            <a:r>
              <a:rPr lang="ru-RU" sz="9600" b="1" i="1" dirty="0" smtClean="0"/>
              <a:t>Цель</a:t>
            </a:r>
            <a:r>
              <a:rPr lang="ru-RU" sz="9600" dirty="0" smtClean="0"/>
              <a:t>: </a:t>
            </a:r>
          </a:p>
          <a:p>
            <a:pPr>
              <a:buFont typeface="Wingdings" pitchFamily="2" charset="2"/>
              <a:buChar char="q"/>
            </a:pPr>
            <a:r>
              <a:rPr lang="ru-RU" sz="7200" b="1" i="1" dirty="0" smtClean="0"/>
              <a:t>   </a:t>
            </a:r>
            <a:r>
              <a:rPr lang="ru-RU" sz="6400" b="1" i="1" dirty="0" smtClean="0"/>
              <a:t>Вызвать у родителей интерес к проблеме детского чтения;</a:t>
            </a:r>
          </a:p>
          <a:p>
            <a:pPr>
              <a:buFont typeface="Wingdings" pitchFamily="2" charset="2"/>
              <a:buChar char="q"/>
            </a:pPr>
            <a:r>
              <a:rPr lang="ru-RU" sz="6400" b="1" i="1" dirty="0" smtClean="0"/>
              <a:t>   Познакомить их с методами и приемами используемыми при ознакомлении детей с                           	                                            художественной литературой; </a:t>
            </a:r>
          </a:p>
          <a:p>
            <a:pPr>
              <a:buFont typeface="Wingdings" pitchFamily="2" charset="2"/>
              <a:buChar char="q"/>
            </a:pPr>
            <a:r>
              <a:rPr lang="ru-RU" sz="6400" b="1" i="1" dirty="0" smtClean="0"/>
              <a:t>   Познакомить  с навыками выразительного чтения;</a:t>
            </a:r>
          </a:p>
          <a:p>
            <a:pPr>
              <a:buFont typeface="Wingdings" pitchFamily="2" charset="2"/>
              <a:buChar char="q"/>
            </a:pPr>
            <a:r>
              <a:rPr lang="ru-RU" sz="6400" b="1" i="1" dirty="0" smtClean="0"/>
              <a:t>   Помочь ответить на вопросы: как найти время для чтения?</a:t>
            </a:r>
          </a:p>
          <a:p>
            <a:r>
              <a:rPr lang="ru-RU" sz="6400" b="1" i="1" dirty="0" smtClean="0"/>
              <a:t>			          Как выбрать книгу ?</a:t>
            </a:r>
          </a:p>
          <a:p>
            <a:r>
              <a:rPr lang="ru-RU" sz="6400" b="1" i="1" dirty="0" smtClean="0"/>
              <a:t>			          Как заинтересовать ребенка</a:t>
            </a:r>
          </a:p>
          <a:p>
            <a:r>
              <a:rPr lang="ru-RU" sz="6400" b="1" i="1" dirty="0" smtClean="0"/>
              <a:t>                                                                процессом чтения? </a:t>
            </a:r>
          </a:p>
          <a:p>
            <a:r>
              <a:rPr lang="ru-RU" sz="6400" b="1" i="1" dirty="0" smtClean="0"/>
              <a:t>                                                                Как правильно заучивать стихи?</a:t>
            </a:r>
          </a:p>
          <a:p>
            <a:r>
              <a:rPr lang="ru-RU" sz="9600" b="1" i="1" dirty="0" smtClean="0"/>
              <a:t>Оборудование:</a:t>
            </a:r>
          </a:p>
          <a:p>
            <a:pPr>
              <a:buFont typeface="Arial" pitchFamily="34" charset="0"/>
              <a:buChar char="•"/>
            </a:pPr>
            <a:r>
              <a:rPr lang="ru-RU" sz="72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6400" b="1" i="1" dirty="0" smtClean="0">
                <a:solidFill>
                  <a:schemeClr val="bg2">
                    <a:lumMod val="25000"/>
                  </a:schemeClr>
                </a:solidFill>
              </a:rPr>
              <a:t>Анкеты для родителей;</a:t>
            </a:r>
          </a:p>
          <a:p>
            <a:pPr>
              <a:buFont typeface="Arial" pitchFamily="34" charset="0"/>
              <a:buChar char="•"/>
            </a:pPr>
            <a:r>
              <a:rPr lang="ru-RU" sz="6400" b="1" i="1" dirty="0" smtClean="0">
                <a:solidFill>
                  <a:schemeClr val="bg2">
                    <a:lumMod val="25000"/>
                  </a:schemeClr>
                </a:solidFill>
              </a:rPr>
              <a:t> Приглашения для родителей на семинар-практикум, изготовленные руками детей;</a:t>
            </a:r>
          </a:p>
          <a:p>
            <a:pPr>
              <a:buFont typeface="Arial" pitchFamily="34" charset="0"/>
              <a:buChar char="•"/>
            </a:pPr>
            <a:r>
              <a:rPr lang="ru-RU" sz="6400" b="1" i="1" dirty="0" smtClean="0">
                <a:solidFill>
                  <a:schemeClr val="bg2">
                    <a:lumMod val="25000"/>
                  </a:schemeClr>
                </a:solidFill>
              </a:rPr>
              <a:t> Памятки для родителей: «Что читать детям?»;</a:t>
            </a:r>
          </a:p>
          <a:p>
            <a:pPr>
              <a:buFont typeface="Arial" pitchFamily="34" charset="0"/>
              <a:buChar char="•"/>
            </a:pPr>
            <a:r>
              <a:rPr lang="ru-RU" sz="6400" b="1" i="1" dirty="0" smtClean="0">
                <a:solidFill>
                  <a:schemeClr val="bg2">
                    <a:lumMod val="25000"/>
                  </a:schemeClr>
                </a:solidFill>
              </a:rPr>
              <a:t> плакаты по теме;</a:t>
            </a:r>
          </a:p>
          <a:p>
            <a:pPr>
              <a:buFont typeface="Arial" pitchFamily="34" charset="0"/>
              <a:buChar char="•"/>
            </a:pPr>
            <a:r>
              <a:rPr lang="ru-RU" sz="6400" b="1" i="1" dirty="0" smtClean="0">
                <a:solidFill>
                  <a:schemeClr val="bg2">
                    <a:lumMod val="25000"/>
                  </a:schemeClr>
                </a:solidFill>
              </a:rPr>
              <a:t> выставка подготовленная родителями совместно с детьми на тему :  «К</a:t>
            </a:r>
          </a:p>
          <a:p>
            <a:r>
              <a:rPr lang="ru-RU" sz="6400" b="1" i="1" dirty="0" smtClean="0">
                <a:solidFill>
                  <a:schemeClr val="bg2">
                    <a:lumMod val="25000"/>
                  </a:schemeClr>
                </a:solidFill>
              </a:rPr>
              <a:t> нам сказка пришла»; </a:t>
            </a:r>
          </a:p>
          <a:p>
            <a:pPr>
              <a:buFont typeface="Arial" pitchFamily="34" charset="0"/>
              <a:buChar char="•"/>
            </a:pPr>
            <a:r>
              <a:rPr lang="ru-RU" sz="6400" b="1" i="1" dirty="0" smtClean="0">
                <a:solidFill>
                  <a:schemeClr val="bg2">
                    <a:lumMod val="25000"/>
                  </a:schemeClr>
                </a:solidFill>
              </a:rPr>
              <a:t> детские рисунки по мотивам сюжетов книг».</a:t>
            </a:r>
          </a:p>
          <a:p>
            <a:pPr>
              <a:buFont typeface="Arial" pitchFamily="34" charset="0"/>
              <a:buChar char="•"/>
            </a:pPr>
            <a:r>
              <a:rPr lang="ru-RU" sz="6400" b="1" i="1" dirty="0" smtClean="0">
                <a:solidFill>
                  <a:schemeClr val="bg2">
                    <a:lumMod val="25000"/>
                  </a:schemeClr>
                </a:solidFill>
              </a:rPr>
              <a:t> Материалы для игры «Волшебный сундучок»: яйцо, ложка, игрушка –кот, яблоко игла;</a:t>
            </a:r>
          </a:p>
          <a:p>
            <a:pPr>
              <a:buFont typeface="Arial" pitchFamily="34" charset="0"/>
              <a:buChar char="•"/>
            </a:pPr>
            <a:r>
              <a:rPr lang="ru-RU" sz="6400" b="1" i="1" dirty="0" smtClean="0">
                <a:solidFill>
                  <a:schemeClr val="bg2">
                    <a:lumMod val="25000"/>
                  </a:schemeClr>
                </a:solidFill>
              </a:rPr>
              <a:t> Загадки о сказочных персонажах;</a:t>
            </a:r>
          </a:p>
          <a:p>
            <a:pPr>
              <a:buFont typeface="Arial" pitchFamily="34" charset="0"/>
              <a:buChar char="•"/>
            </a:pPr>
            <a:r>
              <a:rPr lang="ru-RU" sz="6400" b="1" i="1" dirty="0" smtClean="0">
                <a:solidFill>
                  <a:schemeClr val="bg2">
                    <a:lumMod val="25000"/>
                  </a:schemeClr>
                </a:solidFill>
              </a:rPr>
              <a:t>Басня И.А. Крылова «Кукушка и Петух».</a:t>
            </a:r>
          </a:p>
          <a:p>
            <a:pPr>
              <a:buFont typeface="Arial" pitchFamily="34" charset="0"/>
              <a:buChar char="•"/>
            </a:pPr>
            <a:r>
              <a:rPr lang="ru-RU" sz="6400" b="1" i="1" dirty="0" smtClean="0">
                <a:solidFill>
                  <a:schemeClr val="bg2">
                    <a:lumMod val="25000"/>
                  </a:schemeClr>
                </a:solidFill>
              </a:rPr>
              <a:t>Карточки со стихами из детского репертуара</a:t>
            </a:r>
          </a:p>
          <a:p>
            <a:pPr>
              <a:buFont typeface="Arial" pitchFamily="34" charset="0"/>
              <a:buChar char="•"/>
            </a:pPr>
            <a:r>
              <a:rPr lang="ru-RU" sz="6400" b="1" i="1" dirty="0" smtClean="0">
                <a:solidFill>
                  <a:schemeClr val="bg2">
                    <a:lumMod val="25000"/>
                  </a:schemeClr>
                </a:solidFill>
              </a:rPr>
              <a:t>Рифмованные строчки для словесных игр: «Доскажи словечко», «Какое слово лишнее.</a:t>
            </a:r>
          </a:p>
          <a:p>
            <a:endParaRPr lang="ru-RU" sz="6400" dirty="0" smtClean="0"/>
          </a:p>
          <a:p>
            <a:endParaRPr lang="ru-RU" sz="7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План проведения Семинара-практикума: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686800" cy="496855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i="1" dirty="0" smtClean="0"/>
              <a:t>Вступительная часть. Анкетирование родителей на тему  «Воспитание у ребенка интереса и любви к книге»;</a:t>
            </a:r>
          </a:p>
          <a:p>
            <a:pPr>
              <a:buNone/>
            </a:pPr>
            <a:r>
              <a:rPr lang="ru-RU" sz="2400" b="1" i="1" dirty="0" smtClean="0"/>
              <a:t>Консультация« «Значение книги в жизни ребенка, как работать с книгой».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/>
              <a:t> Методы и приемы используемые при ознакомлении детей с литературными произведениями. Рекомендации для родителей; 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/>
              <a:t>Консультации для родителей: Как правильно заучивать с детьми стихотворения;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/>
              <a:t>Подборка детской литературы для совместного чтения. 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Заключительное анкетирование. </a:t>
            </a:r>
            <a:endParaRPr lang="ru-RU" sz="24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115212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Вступительная часть:</a:t>
            </a:r>
            <a:br>
              <a:rPr lang="ru-RU" sz="4000" dirty="0" smtClean="0">
                <a:latin typeface="Arial Black" pitchFamily="34" charset="0"/>
              </a:rPr>
            </a:br>
            <a:endParaRPr lang="ru-RU" sz="40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686800" cy="4525963"/>
          </a:xfrm>
        </p:spPr>
        <p:txBody>
          <a:bodyPr/>
          <a:lstStyle/>
          <a:p>
            <a:pPr algn="ctr">
              <a:buFont typeface="Wingdings" pitchFamily="2" charset="2"/>
              <a:buChar char="Ø"/>
            </a:pPr>
            <a:r>
              <a:rPr lang="ru-RU" sz="3600" dirty="0" smtClean="0"/>
              <a:t>Анкетирование родителей</a:t>
            </a:r>
            <a:r>
              <a:rPr lang="ru-RU" dirty="0" smtClean="0"/>
              <a:t> «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Воспитание у ребенка интереса и любви к книге».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4" name="Рисунок 3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276872"/>
            <a:ext cx="3213380" cy="4419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427122" y="2780928"/>
            <a:ext cx="45019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Уважаемые родители!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Внимательно прочитайте вопросы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Анкеты и ответьте на них максимально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Честно</a:t>
            </a:r>
            <a:r>
              <a:rPr lang="ru-RU" sz="2000" dirty="0" smtClean="0"/>
              <a:t>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b="1" i="1" dirty="0" smtClean="0"/>
              <a:t>Значение книги в жизни ребенка. Как работать с книгой.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57400"/>
            <a:ext cx="9172128" cy="54006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Значение книги в жизни человека огромно. Ее не зря называют источником знаний. </a:t>
            </a:r>
          </a:p>
          <a:p>
            <a:pPr algn="ctr">
              <a:buNone/>
            </a:pPr>
            <a:r>
              <a:rPr lang="ru-RU" dirty="0" smtClean="0"/>
              <a:t>Книга дает возможность домыслить, “</a:t>
            </a:r>
            <a:r>
              <a:rPr lang="ru-RU" dirty="0" err="1" smtClean="0"/>
              <a:t>дофантазировать</a:t>
            </a:r>
            <a:r>
              <a:rPr lang="ru-RU" dirty="0" smtClean="0"/>
              <a:t>”. Она учит размышлять над новой информацией, развивает </a:t>
            </a:r>
            <a:r>
              <a:rPr lang="ru-RU" dirty="0" err="1" smtClean="0"/>
              <a:t>креативность</a:t>
            </a:r>
            <a:r>
              <a:rPr lang="ru-RU" dirty="0" smtClean="0"/>
              <a:t>, творческие способности, умение думать самостоятельно.  </a:t>
            </a:r>
          </a:p>
          <a:p>
            <a:pPr algn="ctr">
              <a:buNone/>
            </a:pPr>
            <a:r>
              <a:rPr lang="ru-RU" dirty="0" smtClean="0"/>
              <a:t>Художественная литература служит могучим, действенным средством умственного, нравственного и эстетического воспитания детей, она оказывает огромное влияние на развитие и обогащение детской речи.</a:t>
            </a:r>
          </a:p>
          <a:p>
            <a:pPr algn="ctr">
              <a:buNone/>
            </a:pPr>
            <a:r>
              <a:rPr lang="ru-RU" dirty="0" smtClean="0"/>
              <a:t>Очень важно вовремя воспитать любовь и интерес к книге. С.Я.Маршак считал основной задачей взрослых открыть в ребенке “талант читателя”.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60432" cy="237626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effectLst/>
              </a:rPr>
              <a:t>ВАЖНО! У</a:t>
            </a:r>
            <a:r>
              <a:rPr lang="ru-RU" sz="2000" dirty="0" smtClean="0">
                <a:effectLst/>
              </a:rPr>
              <a:t>мение правильно воспринимать литературное произведение, не приходит к ребенку само собой: его надо развивать и воспитывать с самого раннего возраста.</a:t>
            </a:r>
            <a:br>
              <a:rPr lang="ru-RU" sz="2000" dirty="0" smtClean="0">
                <a:effectLst/>
              </a:rPr>
            </a:br>
            <a:r>
              <a:rPr lang="ru-RU" sz="3100" dirty="0" smtClean="0">
                <a:effectLst/>
              </a:rPr>
              <a:t>К</a:t>
            </a:r>
            <a:r>
              <a:rPr lang="ru-RU" sz="2000" dirty="0" smtClean="0">
                <a:effectLst/>
              </a:rPr>
              <a:t>то же вводит ребенка в мир книги и художественной литературы? Этим занимаются родители и работники дошкольных учреждений. </a:t>
            </a:r>
            <a:br>
              <a:rPr lang="ru-RU" sz="2000" dirty="0" smtClean="0">
                <a:effectLst/>
              </a:rPr>
            </a:br>
            <a:r>
              <a:rPr lang="ru-RU" sz="3100" dirty="0" smtClean="0">
                <a:effectLst/>
              </a:rPr>
              <a:t>С</a:t>
            </a:r>
            <a:r>
              <a:rPr lang="ru-RU" sz="2000" dirty="0" smtClean="0">
                <a:effectLst/>
              </a:rPr>
              <a:t>ущественную роль в формировании у дошкольников интереса к художественной литературе играет уголок книги.</a:t>
            </a:r>
            <a:br>
              <a:rPr lang="ru-RU" sz="2000" dirty="0" smtClean="0">
                <a:effectLst/>
              </a:rPr>
            </a:br>
            <a:endParaRPr lang="ru-RU" sz="2000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8184" y="27089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616624" y="2924944"/>
            <a:ext cx="352737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Во всех группах детского сада  организован уголок книги. Основной принцип, которого должны придерживаться педагоги при его организации – удовлетворение разнообразных литературных интересов детей.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15" name="Мой диск Фрагмент 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20" y="3140968"/>
            <a:ext cx="5196098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9"/>
            <a:ext cx="8686800" cy="216023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/>
              <a:t>                 В.А. Сухомлинский говорил: </a:t>
            </a:r>
          </a:p>
          <a:p>
            <a:pPr algn="ctr">
              <a:buNone/>
            </a:pPr>
            <a:r>
              <a:rPr lang="ru-RU" b="1" i="1" dirty="0" smtClean="0"/>
              <a:t>«Чтобы подготовить человека духовно к самостоятельной жизни, надо ввести его в мир книг».                                                                Воспитать у каждого ребёнка интерес к чтению, научить его бережно относиться к книге – одна из задач, которую решает  педагог. </a:t>
            </a:r>
            <a:endParaRPr lang="ru-RU" b="1" i="1" dirty="0"/>
          </a:p>
        </p:txBody>
      </p:sp>
      <p:pic>
        <p:nvPicPr>
          <p:cNvPr id="7" name="как мы книги бережем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71600" y="2564904"/>
            <a:ext cx="67056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6120680"/>
          </a:xfrm>
        </p:spPr>
        <p:txBody>
          <a:bodyPr/>
          <a:lstStyle/>
          <a:p>
            <a:pPr algn="ctr">
              <a:buNone/>
            </a:pPr>
            <a:r>
              <a:rPr lang="ru-RU" sz="2400" b="1" i="1" dirty="0" smtClean="0"/>
              <a:t>Методы и приемы используемые при ознакомлении детей с художественной литературой:</a:t>
            </a:r>
          </a:p>
          <a:p>
            <a:pPr>
              <a:buNone/>
            </a:pPr>
            <a:r>
              <a:rPr lang="ru-RU" sz="2400" b="1" i="1" dirty="0" smtClean="0"/>
              <a:t>Педагоги используют: 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Очень нравятся детям экскурсии в библиотеку. Эти экскурсии имеют особую роль при знакомстве дошкольников с книгой.   Воспитатель обращает их внимание на то, что здесь много разных интересных книг, которые можно брать домой и читать.  Так же дети получают представление о профессии библиотекаря</a:t>
            </a:r>
          </a:p>
          <a:p>
            <a:endParaRPr lang="ru-RU" dirty="0"/>
          </a:p>
        </p:txBody>
      </p:sp>
      <p:pic>
        <p:nvPicPr>
          <p:cNvPr id="5" name="экскурсия в библиотеку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3429000"/>
            <a:ext cx="5544616" cy="315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03569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764704"/>
            <a:ext cx="83660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После чтения произведения проводятся беседы по содержанию,  дети учатся пересказывать  текст;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дети прослушивают аудиозаписи литературных произведений, смотрят видеофильмы;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Учатся выразительно читать стихи;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Участвуют в инсценировках, играх- драматизациях;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игры -драммтизация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71600" y="2636912"/>
            <a:ext cx="67056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989</TotalTime>
  <Words>389</Words>
  <Application>Microsoft Office PowerPoint</Application>
  <PresentationFormat>Экран (4:3)</PresentationFormat>
  <Paragraphs>58</Paragraphs>
  <Slides>10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  Семинар – практикум для  родителей   «Учимся у книги».  Часть 1                                                                                  Подготовили: Бузыкина Е.Е., </vt:lpstr>
      <vt:lpstr>Слайд 2</vt:lpstr>
      <vt:lpstr>План проведения Семинара-практикума: </vt:lpstr>
      <vt:lpstr>Вступительная часть: </vt:lpstr>
      <vt:lpstr> Значение книги в жизни ребенка. Как работать с книгой.</vt:lpstr>
      <vt:lpstr>ВАЖНО! Умение правильно воспринимать литературное произведение, не приходит к ребенку само собой: его надо развивать и воспитывать с самого раннего возраста. Кто же вводит ребенка в мир книги и художественной литературы? Этим занимаются родители и работники дошкольных учреждений.  Существенную роль в формировании у дошкольников интереса к художественной литературе играет уголок книги. </vt:lpstr>
      <vt:lpstr>Слайд 7</vt:lpstr>
      <vt:lpstr>Слайд 8</vt:lpstr>
      <vt:lpstr>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– практикум для родителей «Учимся у книги».</dc:title>
  <dc:creator>бузыкины</dc:creator>
  <cp:lastModifiedBy>бузыкины</cp:lastModifiedBy>
  <cp:revision>146</cp:revision>
  <dcterms:created xsi:type="dcterms:W3CDTF">2012-02-24T05:38:02Z</dcterms:created>
  <dcterms:modified xsi:type="dcterms:W3CDTF">2012-03-29T11:56:44Z</dcterms:modified>
</cp:coreProperties>
</file>