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65" r:id="rId11"/>
    <p:sldId id="270" r:id="rId12"/>
    <p:sldId id="258" r:id="rId13"/>
    <p:sldId id="259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13001-E64A-4849-9039-322850509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31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B94AD-5242-48BB-8661-6AAF680EB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6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DF20-9013-4434-AD17-B804A399D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77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5DBBB-8632-4E6C-A7DC-573CA9D8C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0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5CCCA-69CD-4CEE-BFD4-F67909C4D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25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48281-07CA-4860-A21F-72509545F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9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7269C-75A9-43C8-B484-9E4F97D25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74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9F4E3-4501-476B-914A-D64E5C902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9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F2256-E1B3-4516-949C-FCA53D4E0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0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9D44F-A03D-4693-A9C9-0708C9E5D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7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6F1E0-BA91-4BD0-A3EA-2C2FC0323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2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>
              <a:lumMod val="20000"/>
              <a:lumOff val="80000"/>
            </a:schemeClr>
          </a:fgClr>
          <a:bgClr>
            <a:schemeClr val="accent1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CE5076F-1952-4AA1-B3ED-575723229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306513"/>
          </a:xfrm>
        </p:spPr>
        <p:txBody>
          <a:bodyPr/>
          <a:lstStyle/>
          <a:p>
            <a:pPr algn="l" eaLnBrk="1" hangingPunct="1"/>
            <a:r>
              <a:rPr lang="ru-RU" sz="1800" smtClean="0"/>
              <a:t>     Муниципальное  бюджетное дошкольное образовательное учреждение </a:t>
            </a:r>
            <a:br>
              <a:rPr lang="ru-RU" sz="1800" smtClean="0"/>
            </a:br>
            <a:r>
              <a:rPr lang="ru-RU" sz="1800" smtClean="0"/>
              <a:t>              детский сад общеразвивающего вида №55 «Звонкие голоса»</a:t>
            </a:r>
            <a:br>
              <a:rPr lang="ru-RU" sz="1800" smtClean="0"/>
            </a:br>
            <a:r>
              <a:rPr lang="ru-RU" sz="1800" smtClean="0"/>
              <a:t>                           муниципального образования г. Новороссийск 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16450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3600" b="1" dirty="0" smtClean="0"/>
              <a:t>                         Проект</a:t>
            </a:r>
          </a:p>
          <a:p>
            <a:pPr marL="0" indent="0" eaLnBrk="1" hangingPunct="1">
              <a:buFontTx/>
              <a:buNone/>
            </a:pPr>
            <a:endParaRPr lang="ru-RU" sz="3600" b="1" dirty="0" smtClean="0"/>
          </a:p>
          <a:p>
            <a:pPr marL="0" indent="0" eaLnBrk="1" hangingPunct="1">
              <a:buFontTx/>
              <a:buNone/>
            </a:pPr>
            <a:r>
              <a:rPr lang="ru-RU" sz="3600" b="1" dirty="0" smtClean="0"/>
              <a:t>   </a:t>
            </a:r>
            <a:r>
              <a:rPr lang="ru-RU" b="1" dirty="0" smtClean="0"/>
              <a:t>«МИР   БЕЗОПАСНОГО  ДЕТСТВА»</a:t>
            </a:r>
          </a:p>
          <a:p>
            <a:pPr marL="0" indent="0" eaLnBrk="1" hangingPunct="1">
              <a:buFontTx/>
              <a:buNone/>
            </a:pPr>
            <a:r>
              <a:rPr lang="ru-RU" sz="3600" b="1" dirty="0" smtClean="0"/>
              <a:t>Область познания </a:t>
            </a:r>
            <a:r>
              <a:rPr lang="ru-RU" sz="3000" b="1" dirty="0" smtClean="0"/>
              <a:t>«БЕЗОПАСНОСТЬ»</a:t>
            </a:r>
            <a:endParaRPr lang="ru-RU" sz="3000" dirty="0" smtClean="0"/>
          </a:p>
          <a:p>
            <a:pPr marL="0" indent="0" eaLnBrk="1" hangingPunct="1">
              <a:buFontTx/>
              <a:buNone/>
            </a:pPr>
            <a:endParaRPr lang="ru-RU" sz="3600" dirty="0" smtClean="0"/>
          </a:p>
          <a:p>
            <a:pPr marL="0" indent="0" eaLnBrk="1" hangingPunct="1">
              <a:buFontTx/>
              <a:buNone/>
            </a:pPr>
            <a:r>
              <a:rPr lang="ru-RU" sz="2000" dirty="0" smtClean="0"/>
              <a:t>                                Автор: </a:t>
            </a:r>
            <a:r>
              <a:rPr lang="ru-RU" sz="2000" dirty="0" err="1" smtClean="0"/>
              <a:t>Бачевская</a:t>
            </a:r>
            <a:r>
              <a:rPr lang="ru-RU" sz="2000" dirty="0" smtClean="0"/>
              <a:t> Алла Владимировна    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757238" y="601663"/>
            <a:ext cx="7772400" cy="4979987"/>
          </a:xfrm>
        </p:spPr>
        <p:txBody>
          <a:bodyPr/>
          <a:lstStyle/>
          <a:p>
            <a:pPr algn="l"/>
            <a:r>
              <a:rPr lang="ru-RU" sz="2000" smtClean="0"/>
              <a:t>* Спортивно – тематические «Приключения лесных жителей» и </a:t>
            </a:r>
            <a:br>
              <a:rPr lang="ru-RU" sz="2000" smtClean="0"/>
            </a:br>
            <a:r>
              <a:rPr lang="ru-RU" sz="2000" smtClean="0"/>
              <a:t>* «Новоселье у поросят»</a:t>
            </a:r>
            <a:br>
              <a:rPr lang="ru-RU" sz="2000" smtClean="0"/>
            </a:br>
            <a:r>
              <a:rPr lang="ru-RU" sz="2000" smtClean="0"/>
              <a:t>* Викторина «Дорожные знания» и «Огонь – друг или враг»</a:t>
            </a:r>
            <a:br>
              <a:rPr lang="ru-RU" sz="2000" smtClean="0"/>
            </a:br>
            <a:r>
              <a:rPr lang="ru-RU" sz="2000" smtClean="0"/>
              <a:t>* Музыкально – тематический вечер «Правила движения»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17763" y="587375"/>
            <a:ext cx="3960812" cy="1562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            Развлечения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392602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61048"/>
            <a:ext cx="3744417" cy="2673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latin typeface="Arial Black" pitchFamily="34" charset="0"/>
              </a:rPr>
              <a:t>ПРОДУКТЫ ПРОЕКТНОЙ ДЕЯТЕЛЬНОСТИ: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81642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2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740150" cy="20240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000" smtClean="0"/>
              <a:t>- пополнение центра познавательно - игрового развития;</a:t>
            </a:r>
          </a:p>
          <a:p>
            <a:pPr marL="0" indent="0" eaLnBrk="1" hangingPunct="1">
              <a:buFontTx/>
              <a:buNone/>
            </a:pPr>
            <a:r>
              <a:rPr lang="ru-RU" sz="2000" smtClean="0"/>
              <a:t>- конспекты занятий и вечеров развлечений</a:t>
            </a:r>
          </a:p>
        </p:txBody>
      </p:sp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468313" y="4508500"/>
            <a:ext cx="29511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- макет «Улица», «На природе»;</a:t>
            </a:r>
          </a:p>
          <a:p>
            <a:pPr eaLnBrk="1" hangingPunct="1"/>
            <a:r>
              <a:rPr lang="ru-RU" sz="2000"/>
              <a:t>- фото мероприятий;</a:t>
            </a:r>
          </a:p>
          <a:p>
            <a:pPr eaLnBrk="1" hangingPunct="1"/>
            <a:r>
              <a:rPr lang="ru-RU" sz="2000"/>
              <a:t>- выставки работ детского творчества.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40"/>
            <a:ext cx="3960440" cy="2759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936625"/>
          </a:xfrm>
        </p:spPr>
        <p:txBody>
          <a:bodyPr/>
          <a:lstStyle/>
          <a:p>
            <a:pPr eaLnBrk="1" hangingPunct="1"/>
            <a:r>
              <a:rPr lang="ru-RU" sz="2000" b="1" smtClean="0"/>
              <a:t>СОТРУДНИЧЕСТВО С СЕМЬЁЙ</a:t>
            </a:r>
          </a:p>
        </p:txBody>
      </p:sp>
      <p:sp>
        <p:nvSpPr>
          <p:cNvPr id="15363" name="Объект 3"/>
          <p:cNvSpPr>
            <a:spLocks noGrp="1"/>
          </p:cNvSpPr>
          <p:nvPr>
            <p:ph sz="half" idx="2"/>
          </p:nvPr>
        </p:nvSpPr>
        <p:spPr>
          <a:xfrm>
            <a:off x="250825" y="1052513"/>
            <a:ext cx="4465638" cy="5545137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ru-RU" sz="2000" dirty="0" smtClean="0"/>
              <a:t>Анкетирование родителей: 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dirty="0"/>
              <a:t> </a:t>
            </a:r>
            <a:r>
              <a:rPr lang="ru-RU" sz="2000" dirty="0" smtClean="0"/>
              <a:t>   * «Азбука безопасности»,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dirty="0" smtClean="0"/>
              <a:t>    * «О здоровье вашего малыша»,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dirty="0" smtClean="0"/>
              <a:t>    * «Я и мой ребёнок на улицах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dirty="0"/>
              <a:t> </a:t>
            </a:r>
            <a:r>
              <a:rPr lang="ru-RU" sz="2000" dirty="0" smtClean="0"/>
              <a:t>        города»;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dirty="0" smtClean="0"/>
              <a:t> 2. Папка «Памятки и 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dirty="0"/>
              <a:t> </a:t>
            </a:r>
            <a:r>
              <a:rPr lang="ru-RU" sz="2000" dirty="0" smtClean="0"/>
              <a:t>    консультации по ОБЖ и ЗОЖ»;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dirty="0" smtClean="0"/>
              <a:t> 3. Папки-передвижки: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dirty="0" smtClean="0"/>
              <a:t>   * «Режим дня»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dirty="0" smtClean="0"/>
              <a:t>   * «Первая помощь»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dirty="0"/>
              <a:t> </a:t>
            </a:r>
            <a:r>
              <a:rPr lang="ru-RU" sz="2000" dirty="0" smtClean="0"/>
              <a:t>  * «Опасные предметы»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dirty="0" smtClean="0"/>
              <a:t> 4. Выпуск тематических брошюр;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dirty="0" smtClean="0"/>
              <a:t> 5. Помощь родителей в   оформлении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dirty="0"/>
              <a:t> </a:t>
            </a:r>
            <a:r>
              <a:rPr lang="ru-RU" sz="2000" dirty="0" smtClean="0"/>
              <a:t>    предметно-развивающего центра.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60848"/>
            <a:ext cx="432048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3645024"/>
            <a:ext cx="3744415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3726755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567912"/>
            <a:ext cx="3744415" cy="2428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67912"/>
            <a:ext cx="3726755" cy="2428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" y="764703"/>
            <a:ext cx="7521132" cy="4370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67828" y="5373216"/>
            <a:ext cx="57342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«В добрый путь!»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sz="2000" b="1" smtClean="0">
                <a:latin typeface="Arial Black" pitchFamily="34" charset="0"/>
              </a:rPr>
              <a:t>ВИД ПРОЕКТА: </a:t>
            </a:r>
            <a:r>
              <a:rPr lang="ru-RU" sz="2000" smtClean="0">
                <a:latin typeface="Arial Black" pitchFamily="34" charset="0"/>
              </a:rPr>
              <a:t>познавательно – игровой.</a:t>
            </a:r>
            <a:br>
              <a:rPr lang="ru-RU" sz="2000" smtClean="0">
                <a:latin typeface="Arial Black" pitchFamily="34" charset="0"/>
              </a:rPr>
            </a:br>
            <a:r>
              <a:rPr lang="ru-RU" sz="2000" smtClean="0">
                <a:latin typeface="Arial Black" pitchFamily="34" charset="0"/>
              </a:rPr>
              <a:t/>
            </a:r>
            <a:br>
              <a:rPr lang="ru-RU" sz="2000" smtClean="0">
                <a:latin typeface="Arial Black" pitchFamily="34" charset="0"/>
              </a:rPr>
            </a:br>
            <a:r>
              <a:rPr lang="ru-RU" sz="2000" smtClean="0">
                <a:latin typeface="Arial Black" pitchFamily="34" charset="0"/>
              </a:rPr>
              <a:t>ПРОДОЛЖИТЕЛЬНОСТЬ: длительный.</a:t>
            </a:r>
            <a:br>
              <a:rPr lang="ru-RU" sz="2000" smtClean="0">
                <a:latin typeface="Arial Black" pitchFamily="34" charset="0"/>
              </a:rPr>
            </a:br>
            <a:r>
              <a:rPr lang="ru-RU" sz="2000" smtClean="0">
                <a:latin typeface="Arial Black" pitchFamily="34" charset="0"/>
              </a:rPr>
              <a:t/>
            </a:r>
            <a:br>
              <a:rPr lang="ru-RU" sz="2000" smtClean="0">
                <a:latin typeface="Arial Black" pitchFamily="34" charset="0"/>
              </a:rPr>
            </a:br>
            <a:r>
              <a:rPr lang="ru-RU" sz="2000" smtClean="0">
                <a:latin typeface="Arial Black" pitchFamily="34" charset="0"/>
              </a:rPr>
              <a:t>УЧАСТНИКИ ПРОЕКТА: дети старшего дошкольного возраста, педагоги группы, родители.</a:t>
            </a:r>
            <a:br>
              <a:rPr lang="ru-RU" sz="2000" smtClean="0">
                <a:latin typeface="Arial Black" pitchFamily="34" charset="0"/>
              </a:rPr>
            </a:br>
            <a:r>
              <a:rPr lang="ru-RU" sz="2000" smtClean="0">
                <a:latin typeface="Arial Black" pitchFamily="34" charset="0"/>
              </a:rPr>
              <a:t/>
            </a:r>
            <a:br>
              <a:rPr lang="ru-RU" sz="2000" smtClean="0">
                <a:latin typeface="Arial Black" pitchFamily="34" charset="0"/>
              </a:rPr>
            </a:br>
            <a:r>
              <a:rPr lang="ru-RU" sz="2000" b="1" smtClean="0">
                <a:latin typeface="Arial Black" pitchFamily="34" charset="0"/>
              </a:rPr>
              <a:t>АКТУАЛЬНОСТЬ: </a:t>
            </a:r>
            <a:r>
              <a:rPr lang="ru-RU" sz="2000" smtClean="0">
                <a:latin typeface="Arial Black" pitchFamily="34" charset="0"/>
              </a:rPr>
              <a:t>проблема современности – предупреждение детского травматизма. Педагоги и родители должны создать безопасные условия жизнедеятельности детей, сформировать навыки безопасного поведения и умения предусматривать последствия опасных развлечений.</a:t>
            </a:r>
            <a:br>
              <a:rPr lang="ru-RU" sz="2000" smtClean="0">
                <a:latin typeface="Arial Black" pitchFamily="34" charset="0"/>
              </a:rPr>
            </a:br>
            <a:r>
              <a:rPr lang="ru-RU" sz="2000" smtClean="0">
                <a:latin typeface="Arial Black" pitchFamily="34" charset="0"/>
              </a:rPr>
              <a:t> </a:t>
            </a:r>
            <a:br>
              <a:rPr lang="ru-RU" sz="2000" smtClean="0">
                <a:latin typeface="Arial Black" pitchFamily="34" charset="0"/>
              </a:rPr>
            </a:br>
            <a:r>
              <a:rPr lang="ru-RU" sz="2000" smtClean="0">
                <a:latin typeface="Arial Black" pitchFamily="34" charset="0"/>
              </a:rPr>
              <a:t>ЦЕЛЬ: формирование  у детей осознанного соблюдения правил  поведения, обеспечивающих сохранность жизни и </a:t>
            </a:r>
            <a:r>
              <a:rPr lang="ru-RU" sz="2000" b="1" smtClean="0">
                <a:latin typeface="Arial Black" pitchFamily="34" charset="0"/>
              </a:rPr>
              <a:t> здоровья детей и их окружения. </a:t>
            </a:r>
          </a:p>
        </p:txBody>
      </p:sp>
      <p:sp>
        <p:nvSpPr>
          <p:cNvPr id="307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188" y="4337050"/>
            <a:ext cx="8281987" cy="2520950"/>
          </a:xfrm>
        </p:spPr>
        <p:txBody>
          <a:bodyPr/>
          <a:lstStyle/>
          <a:p>
            <a:pPr algn="l"/>
            <a:endParaRPr lang="ru-RU" smtClean="0"/>
          </a:p>
          <a:p>
            <a:pPr algn="l"/>
            <a:endParaRPr lang="ru-RU" smtClean="0"/>
          </a:p>
          <a:p>
            <a:pPr algn="l"/>
            <a:endParaRPr lang="ru-RU" smtClean="0"/>
          </a:p>
          <a:p>
            <a:pPr algn="l"/>
            <a:endParaRPr lang="ru-RU" smtClean="0"/>
          </a:p>
          <a:p>
            <a:pPr algn="l"/>
            <a:endParaRPr lang="ru-RU" smtClean="0"/>
          </a:p>
          <a:p>
            <a:pPr algn="l"/>
            <a:endParaRPr lang="ru-RU" smtClean="0"/>
          </a:p>
          <a:p>
            <a:pPr algn="l"/>
            <a:endParaRPr lang="ru-RU" smtClean="0"/>
          </a:p>
          <a:p>
            <a:pPr algn="l"/>
            <a:endParaRPr lang="ru-RU" smtClean="0"/>
          </a:p>
          <a:p>
            <a:pPr algn="l"/>
            <a:endParaRPr lang="ru-RU" smtClean="0"/>
          </a:p>
          <a:p>
            <a:pPr algn="l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ctrTitle"/>
          </p:nvPr>
        </p:nvSpPr>
        <p:spPr>
          <a:xfrm>
            <a:off x="539750" y="0"/>
            <a:ext cx="7772400" cy="7416800"/>
          </a:xfrm>
        </p:spPr>
        <p:txBody>
          <a:bodyPr/>
          <a:lstStyle/>
          <a:p>
            <a:pPr algn="l"/>
            <a:r>
              <a:rPr lang="ru-RU" sz="2000" b="1" smtClean="0">
                <a:latin typeface="Arial Black" pitchFamily="34" charset="0"/>
              </a:rPr>
              <a:t>ЗАДАЧИ: </a:t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latin typeface="Arial Black" pitchFamily="34" charset="0"/>
              </a:rPr>
              <a:t>* расширять знания детей по этой теме;</a:t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latin typeface="Arial Black" pitchFamily="34" charset="0"/>
              </a:rPr>
              <a:t>* формировать простейшие представления о мероприятиях направленных на сохранение здоровья, познакомить с элементами первой медицинской помощи;</a:t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latin typeface="Arial Black" pitchFamily="34" charset="0"/>
              </a:rPr>
              <a:t>* формировать представления о причинах и последствиях неосторожного обращения с огнём;</a:t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latin typeface="Arial Black" pitchFamily="34" charset="0"/>
              </a:rPr>
              <a:t>* знакомить детей с ПДД и безопасного поведения на улице;</a:t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latin typeface="Arial Black" pitchFamily="34" charset="0"/>
              </a:rPr>
              <a:t>* воспитывать навыки правильного повеления в экстремальных ситуациях, сознательно избегать и даже предупреждать их;</a:t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latin typeface="Arial Black" pitchFamily="34" charset="0"/>
              </a:rPr>
              <a:t>* развивать умение самостоятельно пользоваться полученными навыками, воспитывать уверенность в своих силах;</a:t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latin typeface="Arial Black" pitchFamily="34" charset="0"/>
              </a:rPr>
              <a:t>* обогащать предметно-развивающий центр в группе;</a:t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latin typeface="Arial Black" pitchFamily="34" charset="0"/>
              </a:rPr>
              <a:t>* пропагандировать знания по безопасному поведению у родителей.</a:t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latin typeface="Arial Black" pitchFamily="34" charset="0"/>
              </a:rPr>
              <a:t/>
            </a:r>
            <a:br>
              <a:rPr lang="ru-RU" sz="2000" b="1" smtClean="0">
                <a:latin typeface="Arial Black" pitchFamily="34" charset="0"/>
              </a:rPr>
            </a:br>
            <a:endParaRPr lang="ru-RU" sz="2000" b="1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28638" y="260350"/>
            <a:ext cx="8229600" cy="792163"/>
          </a:xfrm>
        </p:spPr>
        <p:txBody>
          <a:bodyPr/>
          <a:lstStyle/>
          <a:p>
            <a:pPr algn="l"/>
            <a:r>
              <a:rPr lang="ru-RU" sz="2000" b="1" smtClean="0">
                <a:latin typeface="Arial Black" pitchFamily="34" charset="0"/>
              </a:rPr>
              <a:t>                ЭТАПЫ РАБОТЫ НАД ПРОЕКТОМ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smtClean="0">
                <a:latin typeface="Arial Black" pitchFamily="34" charset="0"/>
              </a:rPr>
              <a:t>          НАЧАЛЬНЫЙ</a:t>
            </a:r>
          </a:p>
          <a:p>
            <a:r>
              <a:rPr lang="ru-RU" sz="2000" smtClean="0">
                <a:latin typeface="Arial Black" pitchFamily="34" charset="0"/>
              </a:rPr>
              <a:t>   </a:t>
            </a:r>
            <a:r>
              <a:rPr lang="ru-RU" sz="2000" b="0" smtClean="0">
                <a:latin typeface="Arial Black" pitchFamily="34" charset="0"/>
              </a:rPr>
              <a:t>«Добро пожаловать!» </a:t>
            </a:r>
            <a:endParaRPr lang="ru-RU" sz="2000" smtClean="0">
              <a:latin typeface="Arial Black" pitchFamily="34" charset="0"/>
            </a:endParaRPr>
          </a:p>
        </p:txBody>
      </p:sp>
      <p:sp>
        <p:nvSpPr>
          <p:cNvPr id="5124" name="Объект 3"/>
          <p:cNvSpPr>
            <a:spLocks noGrp="1"/>
          </p:cNvSpPr>
          <p:nvPr>
            <p:ph sz="half" idx="2"/>
          </p:nvPr>
        </p:nvSpPr>
        <p:spPr>
          <a:xfrm>
            <a:off x="395288" y="2205038"/>
            <a:ext cx="4040187" cy="39512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000" b="1" smtClean="0">
                <a:latin typeface="Calibri" pitchFamily="34" charset="0"/>
              </a:rPr>
              <a:t> * Разъяснить участникам проекта актуальность данной темы;</a:t>
            </a:r>
          </a:p>
          <a:p>
            <a:pPr marL="0" indent="0">
              <a:buFontTx/>
              <a:buNone/>
            </a:pPr>
            <a:r>
              <a:rPr lang="ru-RU" sz="2000" b="1" smtClean="0">
                <a:latin typeface="Calibri" pitchFamily="34" charset="0"/>
              </a:rPr>
              <a:t>  * Подобрать или изготовить  материал(игры, иллюстрации, литературу, плакаты, атрибуты).</a:t>
            </a:r>
          </a:p>
        </p:txBody>
      </p:sp>
      <p:sp>
        <p:nvSpPr>
          <p:cNvPr id="512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b="0" smtClean="0">
                <a:latin typeface="Arial Black" pitchFamily="34" charset="0"/>
              </a:rPr>
              <a:t>             ОСНОВНОЙ</a:t>
            </a:r>
          </a:p>
          <a:p>
            <a:r>
              <a:rPr lang="ru-RU" sz="2000" b="0" smtClean="0">
                <a:latin typeface="Arial Black" pitchFamily="34" charset="0"/>
              </a:rPr>
              <a:t>       «В мире правил..»</a:t>
            </a:r>
          </a:p>
        </p:txBody>
      </p:sp>
      <p:sp>
        <p:nvSpPr>
          <p:cNvPr id="512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smtClean="0"/>
              <a:t>* </a:t>
            </a:r>
            <a:r>
              <a:rPr lang="ru-RU" sz="2000" b="1" smtClean="0">
                <a:latin typeface="Calibri" pitchFamily="34" charset="0"/>
              </a:rPr>
              <a:t>Провести познавательные и практические мероприятия;</a:t>
            </a:r>
          </a:p>
          <a:p>
            <a:pPr marL="0" indent="0">
              <a:buFontTx/>
              <a:buNone/>
            </a:pPr>
            <a:r>
              <a:rPr lang="ru-RU" sz="2000" b="1" smtClean="0">
                <a:latin typeface="Calibri" pitchFamily="34" charset="0"/>
              </a:rPr>
              <a:t>*  Решить игровые ситуации, обыграть дидактические и подвижные игры.</a:t>
            </a:r>
          </a:p>
          <a:p>
            <a:pPr marL="0" indent="0">
              <a:buFontTx/>
              <a:buNone/>
            </a:pPr>
            <a:r>
              <a:rPr lang="ru-RU" sz="2000" b="1" smtClean="0">
                <a:latin typeface="Calibri" pitchFamily="34" charset="0"/>
              </a:rPr>
              <a:t> </a:t>
            </a:r>
            <a:endParaRPr lang="ru-RU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33056"/>
            <a:ext cx="417646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3888432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2808288"/>
          </a:xfrm>
        </p:spPr>
        <p:txBody>
          <a:bodyPr/>
          <a:lstStyle/>
          <a:p>
            <a:pPr algn="l"/>
            <a:r>
              <a:rPr lang="ru-RU" sz="2000" b="1" smtClean="0">
                <a:latin typeface="Arial Black" pitchFamily="34" charset="0"/>
              </a:rPr>
              <a:t>                                 ИТОГОВЫЙ </a:t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latin typeface="Arial Black" pitchFamily="34" charset="0"/>
              </a:rPr>
              <a:t>                            «В добрый путь!»</a:t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latin typeface="Arial Black" pitchFamily="34" charset="0"/>
              </a:rPr>
              <a:t>          </a:t>
            </a:r>
            <a:r>
              <a:rPr lang="ru-RU" sz="2000" b="1" smtClean="0">
                <a:latin typeface="Calibri" pitchFamily="34" charset="0"/>
              </a:rPr>
              <a:t>Провести:</a:t>
            </a:r>
            <a:br>
              <a:rPr lang="ru-RU" sz="2000" b="1" smtClean="0">
                <a:latin typeface="Calibri" pitchFamily="34" charset="0"/>
              </a:rPr>
            </a:br>
            <a:r>
              <a:rPr lang="ru-RU" sz="2000" b="1" smtClean="0">
                <a:latin typeface="Calibri" pitchFamily="34" charset="0"/>
              </a:rPr>
              <a:t>                * Вечера развлечений: «Новоселье поросят»,</a:t>
            </a:r>
            <a:br>
              <a:rPr lang="ru-RU" sz="2000" b="1" smtClean="0">
                <a:latin typeface="Calibri" pitchFamily="34" charset="0"/>
              </a:rPr>
            </a:br>
            <a:r>
              <a:rPr lang="ru-RU" sz="2000" b="1" smtClean="0">
                <a:latin typeface="Calibri" pitchFamily="34" charset="0"/>
              </a:rPr>
              <a:t>               «Правила движений»; «Приключения лесных жителей»</a:t>
            </a:r>
            <a:br>
              <a:rPr lang="ru-RU" sz="2000" b="1" smtClean="0">
                <a:latin typeface="Calibri" pitchFamily="34" charset="0"/>
              </a:rPr>
            </a:br>
            <a:r>
              <a:rPr lang="ru-RU" sz="2000" b="1" smtClean="0">
                <a:latin typeface="Calibri" pitchFamily="34" charset="0"/>
              </a:rPr>
              <a:t>               * Викторины: «Дорожные знания», «Огонь - друг или</a:t>
            </a:r>
            <a:br>
              <a:rPr lang="ru-RU" sz="2000" b="1" smtClean="0">
                <a:latin typeface="Calibri" pitchFamily="34" charset="0"/>
              </a:rPr>
            </a:br>
            <a:r>
              <a:rPr lang="ru-RU" sz="2000" b="1" smtClean="0">
                <a:latin typeface="Calibri" pitchFamily="34" charset="0"/>
              </a:rPr>
              <a:t>                враг?»;</a:t>
            </a:r>
            <a:br>
              <a:rPr lang="ru-RU" sz="2000" b="1" smtClean="0">
                <a:latin typeface="Calibri" pitchFamily="34" charset="0"/>
              </a:rPr>
            </a:br>
            <a:r>
              <a:rPr lang="ru-RU" sz="2000" b="1" smtClean="0">
                <a:latin typeface="Calibri" pitchFamily="34" charset="0"/>
              </a:rPr>
              <a:t>               *  Комплексные занятия с использованием ИКТ: «Школа </a:t>
            </a:r>
            <a:br>
              <a:rPr lang="ru-RU" sz="2000" b="1" smtClean="0">
                <a:latin typeface="Calibri" pitchFamily="34" charset="0"/>
              </a:rPr>
            </a:br>
            <a:r>
              <a:rPr lang="ru-RU" sz="2000" b="1" smtClean="0">
                <a:latin typeface="Calibri" pitchFamily="34" charset="0"/>
              </a:rPr>
              <a:t>                пожарников», «Если хочешь быть здоров».</a:t>
            </a:r>
            <a:endParaRPr lang="ru-RU" sz="2000" b="1" smtClean="0">
              <a:latin typeface="Arial Black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56992"/>
            <a:ext cx="4896544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323850" y="0"/>
            <a:ext cx="8569325" cy="1470025"/>
          </a:xfrm>
        </p:spPr>
        <p:txBody>
          <a:bodyPr/>
          <a:lstStyle/>
          <a:p>
            <a:pPr algn="l"/>
            <a:r>
              <a:rPr lang="ru-RU" sz="2000" b="1" smtClean="0">
                <a:latin typeface="Arial Black" pitchFamily="34" charset="0"/>
              </a:rPr>
              <a:t>В ХОДЕ РЕАЛИЗАЦИИ ПРОЕКТА БЫЛИ ИСПОЛЬЗОВАНЫ</a:t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latin typeface="Arial Black" pitchFamily="34" charset="0"/>
              </a:rPr>
              <a:t>                 СЛЕДУЮЩИЕ ФОРМЫ РАБОТЫ: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346325" y="1268413"/>
            <a:ext cx="3816350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ru-RU" kern="0" dirty="0">
                <a:solidFill>
                  <a:srgbClr val="000000"/>
                </a:solidFill>
              </a:rPr>
              <a:t>               </a:t>
            </a:r>
            <a:r>
              <a:rPr lang="ru-RU" kern="0" dirty="0">
                <a:solidFill>
                  <a:schemeClr val="bg1"/>
                </a:solidFill>
              </a:rPr>
              <a:t>БЕСЕДЫ</a:t>
            </a:r>
            <a:r>
              <a:rPr lang="ru-RU" kern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673100" y="3068638"/>
            <a:ext cx="748823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000"/>
              <a:t>«Незнакомец на улице»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/>
              <a:t> «Польза и вред лекарств»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/>
              <a:t>«Кто стучится в дверь ко мне»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/>
              <a:t>«Правила поведения на природе»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/>
              <a:t>«Детские шалости с огнем» 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/>
              <a:t>«Как заботиться о своем здоровье»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/>
              <a:t> «Полезные и вредные привычки»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/>
              <a:t>«Пожар в квартире»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18" y="3212976"/>
            <a:ext cx="4043927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55875" y="404664"/>
            <a:ext cx="3744913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НЕПОСРЕДСТВЕННАЯ ОБРАЗОВАТЕЛЬНАЯ  ДЕЯТЕЛЬНОСТЬ</a:t>
            </a:r>
            <a:endParaRPr lang="ru-RU" dirty="0"/>
          </a:p>
        </p:txBody>
      </p:sp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821680" y="404664"/>
            <a:ext cx="7772400" cy="5956968"/>
          </a:xfrm>
        </p:spPr>
        <p:txBody>
          <a:bodyPr/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* «Здоровая пища»</a:t>
            </a:r>
            <a:br>
              <a:rPr lang="ru-RU" sz="2000" dirty="0" smtClean="0"/>
            </a:br>
            <a:r>
              <a:rPr lang="ru-RU" sz="2000" dirty="0" smtClean="0"/>
              <a:t>* «Кем ты хочешь быть»</a:t>
            </a:r>
            <a:br>
              <a:rPr lang="ru-RU" sz="2000" dirty="0" smtClean="0"/>
            </a:br>
            <a:r>
              <a:rPr lang="ru-RU" sz="2000" dirty="0" smtClean="0"/>
              <a:t>* «Переход проезжей части в разное время года»</a:t>
            </a:r>
            <a:br>
              <a:rPr lang="ru-RU" sz="2000" dirty="0" smtClean="0"/>
            </a:br>
            <a:r>
              <a:rPr lang="ru-RU" sz="2000" dirty="0" smtClean="0"/>
              <a:t>* «Школа пожарников»</a:t>
            </a:r>
            <a:br>
              <a:rPr lang="ru-RU" sz="2000" dirty="0" smtClean="0"/>
            </a:br>
            <a:r>
              <a:rPr lang="ru-RU" sz="2000" dirty="0" smtClean="0"/>
              <a:t>*  «Пожарная машина»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* </a:t>
            </a:r>
            <a:r>
              <a:rPr lang="ru-RU" sz="2000" dirty="0" smtClean="0"/>
              <a:t>«Собака бывает кусачей»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* </a:t>
            </a:r>
            <a:r>
              <a:rPr lang="ru-RU" sz="2000" dirty="0" smtClean="0"/>
              <a:t>«Осторожно огонь!»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* </a:t>
            </a:r>
            <a:r>
              <a:rPr lang="ru-RU" sz="2000" dirty="0" smtClean="0"/>
              <a:t>«Безопасное общение»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*  </a:t>
            </a:r>
            <a:r>
              <a:rPr lang="ru-RU" sz="2000" dirty="0" smtClean="0"/>
              <a:t>«Основы здоровья»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*  </a:t>
            </a:r>
            <a:r>
              <a:rPr lang="ru-RU" sz="2000" dirty="0" smtClean="0"/>
              <a:t>« Мы идём по тротуару»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*  </a:t>
            </a:r>
            <a:r>
              <a:rPr lang="ru-RU" sz="2000" dirty="0" smtClean="0"/>
              <a:t>«Пожарные собаки»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8463" y="1916113"/>
            <a:ext cx="8059737" cy="4105275"/>
          </a:xfrm>
        </p:spPr>
        <p:txBody>
          <a:bodyPr/>
          <a:lstStyle/>
          <a:p>
            <a:pPr algn="l"/>
            <a:r>
              <a:rPr lang="ru-RU" sz="2000" smtClean="0"/>
              <a:t>* С. Маршак «Рассказ о неизвестном герое», «Кошкин дом»</a:t>
            </a:r>
            <a:br>
              <a:rPr lang="ru-RU" sz="2000" smtClean="0"/>
            </a:br>
            <a:r>
              <a:rPr lang="ru-RU" sz="2000" smtClean="0"/>
              <a:t>* Л. Толстой «Пожар», Н. Носов «Автомобиль»</a:t>
            </a:r>
            <a:br>
              <a:rPr lang="ru-RU" sz="2000" smtClean="0"/>
            </a:br>
            <a:r>
              <a:rPr lang="ru-RU" sz="2000" smtClean="0"/>
              <a:t>* С. Волков «Правила дорожного движения»</a:t>
            </a:r>
            <a:br>
              <a:rPr lang="ru-RU" sz="2000" smtClean="0"/>
            </a:br>
            <a:r>
              <a:rPr lang="ru-RU" sz="2000" smtClean="0"/>
              <a:t>* М. Безруких «Разговор о правильном питании»</a:t>
            </a:r>
            <a:br>
              <a:rPr lang="ru-RU" sz="2000" smtClean="0"/>
            </a:br>
            <a:r>
              <a:rPr lang="ru-RU" sz="2000" smtClean="0"/>
              <a:t>* С. Захаров «Наш друг светофор»(обучающая  раскраска)</a:t>
            </a:r>
            <a:br>
              <a:rPr lang="ru-RU" sz="2000" smtClean="0"/>
            </a:br>
            <a:r>
              <a:rPr lang="ru-RU" sz="2000" smtClean="0"/>
              <a:t>* И. Капытов «Правила дорожного движения»(обучающая     раскраска)</a:t>
            </a:r>
            <a:br>
              <a:rPr lang="ru-RU" sz="2000" smtClean="0"/>
            </a:br>
            <a:r>
              <a:rPr lang="ru-RU" sz="2000" smtClean="0"/>
              <a:t>* Н. Носов «Автомобиль»</a:t>
            </a:r>
            <a:br>
              <a:rPr lang="ru-RU" sz="2000" smtClean="0"/>
            </a:br>
            <a:r>
              <a:rPr lang="ru-RU" sz="2000" smtClean="0"/>
              <a:t>* Подборка стихов «Мир знаков»</a:t>
            </a:r>
            <a:br>
              <a:rPr lang="ru-RU" sz="2000" smtClean="0"/>
            </a:br>
            <a:r>
              <a:rPr lang="ru-RU" sz="2000" smtClean="0"/>
              <a:t>* Б. Житков «Пожар в море», «Дым»</a:t>
            </a:r>
            <a:br>
              <a:rPr lang="ru-RU" sz="2000" smtClean="0"/>
            </a:br>
            <a:r>
              <a:rPr lang="ru-RU" sz="2000" smtClean="0"/>
              <a:t>* Обойщиков «Зайка пешеход»</a:t>
            </a:r>
            <a:br>
              <a:rPr lang="ru-RU" sz="2000" smtClean="0"/>
            </a:br>
            <a:r>
              <a:rPr lang="ru-RU" sz="2000" smtClean="0"/>
              <a:t>* О. Сактова «ПДД для детей»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55875" y="260350"/>
            <a:ext cx="3744913" cy="1943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ru-RU" dirty="0"/>
              <a:t>  Чтение художественной</a:t>
            </a:r>
            <a:endParaRPr lang="ru-RU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 dirty="0"/>
              <a:t>             литературы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2988" y="188913"/>
            <a:ext cx="3529012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  Дидактические игры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54600" y="190500"/>
            <a:ext cx="3578225" cy="1571625"/>
          </a:xfrm>
          <a:prstGeom prst="roundRect">
            <a:avLst>
              <a:gd name="adj" fmla="val 22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         Ролевые игры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25525" y="1916113"/>
          <a:ext cx="7705725" cy="482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055"/>
                <a:gridCol w="3816670"/>
              </a:tblGrid>
              <a:tr h="4826000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ru-RU" sz="2000" b="0" baseline="0" dirty="0" smtClean="0"/>
                        <a:t>* «Как проехать, как пройти?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ru-RU" sz="2000" b="0" baseline="0" dirty="0" smtClean="0"/>
                        <a:t>* «Чего нельзя делать?»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ru-RU" sz="2000" b="0" baseline="0" dirty="0" smtClean="0"/>
                        <a:t>* «Куда звонить?»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ru-RU" sz="2000" b="0" baseline="0" dirty="0" smtClean="0"/>
                        <a:t>* «Мы – спортсмены»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ru-RU" sz="2000" b="0" baseline="0" dirty="0" smtClean="0"/>
                        <a:t>* «Разложи по порядку»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ru-RU" sz="2000" b="0" baseline="0" dirty="0" smtClean="0"/>
                        <a:t>* «Сложи дорожный знак»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ru-RU" sz="2000" b="0" baseline="0" dirty="0" smtClean="0"/>
                        <a:t>*  «Четвёртый лишний»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ru-RU" sz="2000" b="0" baseline="0" dirty="0" smtClean="0"/>
                        <a:t>*  «Запрещается – разрешается»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ru-RU" sz="2000" b="0" dirty="0"/>
                    </a:p>
                  </a:txBody>
                  <a:tcPr marL="91455" marR="91455" marT="45729" marB="4572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</a:t>
                      </a:r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*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2000" b="0" baseline="0" dirty="0" smtClean="0"/>
                        <a:t> «Семья»</a:t>
                      </a:r>
                    </a:p>
                    <a:p>
                      <a:r>
                        <a:rPr lang="ru-RU" sz="2000" b="0" baseline="0" dirty="0" smtClean="0"/>
                        <a:t>  * «Пожарные»</a:t>
                      </a:r>
                    </a:p>
                    <a:p>
                      <a:r>
                        <a:rPr lang="ru-RU" sz="2000" b="0" baseline="0" dirty="0" smtClean="0"/>
                        <a:t>  * «Приём у врача»</a:t>
                      </a:r>
                    </a:p>
                    <a:p>
                      <a:r>
                        <a:rPr lang="ru-RU" sz="2000" b="0" baseline="0" dirty="0" smtClean="0"/>
                        <a:t>  * «Больница»</a:t>
                      </a:r>
                    </a:p>
                    <a:p>
                      <a:r>
                        <a:rPr lang="ru-RU" sz="2000" b="0" baseline="0" dirty="0" smtClean="0"/>
                        <a:t>  *  «ГИБДД»</a:t>
                      </a:r>
                    </a:p>
                    <a:p>
                      <a:r>
                        <a:rPr lang="ru-RU" sz="2000" b="0" baseline="0" dirty="0" smtClean="0"/>
                        <a:t>  *  «Мы – строители»</a:t>
                      </a:r>
                    </a:p>
                    <a:p>
                      <a:r>
                        <a:rPr lang="ru-RU" sz="2000" b="0" baseline="0" dirty="0" smtClean="0"/>
                        <a:t>  *  «Водители»</a:t>
                      </a:r>
                      <a:endParaRPr lang="ru-RU" sz="1800" dirty="0" smtClean="0"/>
                    </a:p>
                  </a:txBody>
                  <a:tcPr marL="91455" marR="91455" marT="45729" marB="45729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61" y="4437112"/>
            <a:ext cx="367240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1"/>
          <a:stretch/>
        </p:blipFill>
        <p:spPr>
          <a:xfrm>
            <a:off x="5237490" y="1988840"/>
            <a:ext cx="3210897" cy="2292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</TotalTime>
  <Words>414</Words>
  <Application>Microsoft Office PowerPoint</Application>
  <PresentationFormat>Экран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Муниципальное  бюджетное дошкольное образовательное учреждение                детский сад общеразвивающего вида №55 «Звонкие голоса»                            муниципального образования г. Новороссийск </vt:lpstr>
      <vt:lpstr>ВИД ПРОЕКТА: познавательно – игровой.  ПРОДОЛЖИТЕЛЬНОСТЬ: длительный.  УЧАСТНИКИ ПРОЕКТА: дети старшего дошкольного возраста, педагоги группы, родители.  АКТУАЛЬНОСТЬ: проблема современности – предупреждение детского травматизма. Педагоги и родители должны создать безопасные условия жизнедеятельности детей, сформировать навыки безопасного поведения и умения предусматривать последствия опасных развлечений.   ЦЕЛЬ: формирование  у детей осознанного соблюдения правил  поведения, обеспечивающих сохранность жизни и  здоровья детей и их окружения. </vt:lpstr>
      <vt:lpstr>ЗАДАЧИ:  * расширять знания детей по этой теме; * формировать простейшие представления о мероприятиях направленных на сохранение здоровья, познакомить с элементами первой медицинской помощи; * формировать представления о причинах и последствиях неосторожного обращения с огнём; * знакомить детей с ПДД и безопасного поведения на улице; * воспитывать навыки правильного повеления в экстремальных ситуациях, сознательно избегать и даже предупреждать их; * развивать умение самостоятельно пользоваться полученными навыками, воспитывать уверенность в своих силах; * обогащать предметно-развивающий центр в группе; * пропагандировать знания по безопасному поведению у родителей.  </vt:lpstr>
      <vt:lpstr>                ЭТАПЫ РАБОТЫ НАД ПРОЕКТОМ</vt:lpstr>
      <vt:lpstr>                                 ИТОГОВЫЙ                              «В добрый путь!»           Провести:                 * Вечера развлечений: «Новоселье поросят»,                «Правила движений»; «Приключения лесных жителей»                * Викторины: «Дорожные знания», «Огонь - друг или                 враг?»;                *  Комплексные занятия с использованием ИКТ: «Школа                  пожарников», «Если хочешь быть здоров».</vt:lpstr>
      <vt:lpstr>В ХОДЕ РЕАЛИЗАЦИИ ПРОЕКТА БЫЛИ ИСПОЛЬЗОВАНЫ                  СЛЕДУЮЩИЕ ФОРМЫ РАБОТЫ: </vt:lpstr>
      <vt:lpstr>   * «Здоровая пища» * «Кем ты хочешь быть» * «Переход проезжей части в разное время года» * «Школа пожарников» *  «Пожарная машина»                                                                     * «Собака бывает кусачей»                                                                     * «Осторожно огонь!»                                                                     * «Безопасное общение»                                                                     *  «Основы здоровья»                                                                     *  « Мы идём по тротуару»                                                                     *  «Пожарные собаки»</vt:lpstr>
      <vt:lpstr>* С. Маршак «Рассказ о неизвестном герое», «Кошкин дом» * Л. Толстой «Пожар», Н. Носов «Автомобиль» * С. Волков «Правила дорожного движения» * М. Безруких «Разговор о правильном питании» * С. Захаров «Наш друг светофор»(обучающая  раскраска) * И. Капытов «Правила дорожного движения»(обучающая     раскраска) * Н. Носов «Автомобиль» * Подборка стихов «Мир знаков» * Б. Житков «Пожар в море», «Дым» * Обойщиков «Зайка пешеход» * О. Сактова «ПДД для детей»</vt:lpstr>
      <vt:lpstr>Презентация PowerPoint</vt:lpstr>
      <vt:lpstr>* Спортивно – тематические «Приключения лесных жителей» и  * «Новоселье у поросят» * Викторина «Дорожные знания» и «Огонь – друг или враг» * Музыкально – тематический вечер «Правила движения»</vt:lpstr>
      <vt:lpstr>ПРОДУКТЫ ПРОЕКТНОЙ ДЕЯТЕЛЬНОСТИ:</vt:lpstr>
      <vt:lpstr>СОТРУДНИЧЕСТВО С СЕМЬЁЙ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пользователь</cp:lastModifiedBy>
  <cp:revision>100</cp:revision>
  <dcterms:created xsi:type="dcterms:W3CDTF">2013-02-25T17:55:36Z</dcterms:created>
  <dcterms:modified xsi:type="dcterms:W3CDTF">2013-04-09T20:25:49Z</dcterms:modified>
</cp:coreProperties>
</file>