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2" r:id="rId6"/>
    <p:sldId id="263" r:id="rId7"/>
    <p:sldId id="266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8D7"/>
    <a:srgbClr val="FEF2E8"/>
    <a:srgbClr val="FEE8D6"/>
    <a:srgbClr val="0A5C6C"/>
    <a:srgbClr val="FEF9D6"/>
    <a:srgbClr val="FEF6BA"/>
    <a:srgbClr val="D86C3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6144D4-AA84-478E-8D31-DF552B375B4B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A47D59-AE1F-4E30-B8FA-5F35DC076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078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7CD32-4233-46BD-9E99-86BA4E20ABBA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772FF-6367-498A-92B3-CC85BA7CF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7E2BF-D5D7-474F-BE5E-AC6C63B22042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4782-04FC-4861-8F51-C03AFAF01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01262-1DDC-4198-9E5E-1739FB658DEC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9065-B24D-4AB9-AB16-6A383DBEF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FBC3-9F39-481B-8667-EECD131E533E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C01D8-4D49-4F35-923C-F02475996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AEFAD-1B1A-4B78-A4E7-7C5FC98A2370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CFCDF-35C8-45AC-BBFC-48A73E9E6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E4B4-24EB-4EEC-A84B-DCE51F345ED6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BD650-6764-4A43-8E7B-F2C10AB3A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0F756-70A9-4961-81D4-0730BF49318E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1041C-7C6F-4713-BD0F-98AFD0D0B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4B3B5-F340-4CB1-94AB-48603804E889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F84A6-3B27-4185-B221-1F8BFC392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CE67-DDC4-4E70-9055-7DFD67503ADE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9EF3-F304-4C8A-82D3-BCA37DF31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597D2-6C97-4CD2-BC99-A59755420B97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F1C91-43C1-4DC0-930E-91EBCF15E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CF2D-1857-46B2-8899-434FAA5C18CE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E3084-D413-4C94-B886-DEA37E602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559633-BC8C-4928-835D-705C242D2897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DD96D8-52FC-4F87-A598-856A52999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A5C6C"/>
          </a:solidFill>
          <a:effectLst>
            <a:glow rad="63500">
              <a:srgbClr val="FDE8D7"/>
            </a:glo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A5C6C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08684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08684E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08684E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08684E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rgbClr val="0868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4"/>
          <p:cNvSpPr>
            <a:spLocks noChangeArrowheads="1" noChangeShapeType="1" noTextEdit="1"/>
          </p:cNvSpPr>
          <p:nvPr/>
        </p:nvSpPr>
        <p:spPr bwMode="auto">
          <a:xfrm>
            <a:off x="684213" y="188640"/>
            <a:ext cx="7791450" cy="4824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ДОМАШНИЕ ЗАДАНИЯ :</a:t>
            </a:r>
            <a:endParaRPr lang="ru-RU" sz="3600" b="1" kern="10" spc="72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ЗНАЧЕНИЕ,</a:t>
            </a:r>
          </a:p>
          <a:p>
            <a:pPr algn="ctr"/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НЕОБХОДИМОСТЬ</a:t>
            </a:r>
          </a:p>
        </p:txBody>
      </p:sp>
      <p:pic>
        <p:nvPicPr>
          <p:cNvPr id="14346" name="Picture 10" descr="Deti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1340768"/>
            <a:ext cx="2290762" cy="2336800"/>
          </a:xfrm>
          <a:prstGeom prst="rect">
            <a:avLst/>
          </a:prstGeom>
          <a:noFill/>
        </p:spPr>
      </p:pic>
      <p:pic>
        <p:nvPicPr>
          <p:cNvPr id="14349" name="Picture 13" descr="Deti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1449115"/>
            <a:ext cx="2027238" cy="23034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108520" y="5356851"/>
            <a:ext cx="93708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Презентация учителя-логопеда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ГБДОУ д/с 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«Кудесница» </a:t>
            </a:r>
            <a:r>
              <a:rPr lang="ru-RU" sz="40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Халько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И.А.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60350"/>
            <a:ext cx="8229600" cy="60483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	Коррекционная работа с дошкольниками, имеющими нарушения речи, является длительным процессом, требующим многократных упражнений. Он непрост для детей — они еще очень малы. Поэтому родители, совместно с логопедом, участвующие в коррекционном процессе должны прикладывать все необходимые усилия для достижения положительных результатов.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	Домашние задания даются для выполнения на выходные </a:t>
            </a:r>
            <a:r>
              <a:rPr lang="ru-RU" sz="2000" dirty="0"/>
              <a:t>один раз в </a:t>
            </a:r>
            <a:r>
              <a:rPr lang="ru-RU" sz="2000" dirty="0" smtClean="0"/>
              <a:t>неделю</a:t>
            </a:r>
            <a:r>
              <a:rPr lang="ru-RU" sz="2000" dirty="0"/>
              <a:t>.</a:t>
            </a:r>
            <a:r>
              <a:rPr lang="ru-RU" sz="2000" dirty="0" smtClean="0"/>
              <a:t>  Их содержание отражает материал, проходимый в детском саду и требующий закрепления.</a:t>
            </a:r>
            <a:endParaRPr lang="ru-RU" sz="2000" b="1" i="1" dirty="0" smtClean="0"/>
          </a:p>
          <a:p>
            <a:pPr algn="ctr">
              <a:lnSpc>
                <a:spcPct val="80000"/>
              </a:lnSpc>
              <a:buFontTx/>
              <a:buNone/>
            </a:pPr>
            <a:endParaRPr lang="ru-RU" sz="2000" b="1" i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i="1" dirty="0" smtClean="0"/>
              <a:t>Виды коррекционной работы :</a:t>
            </a:r>
            <a:endParaRPr lang="ru-RU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/>
              <a:t>Развитие у детей артикуляционной моторики;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/>
              <a:t>Автоматизация поставленного звука в слогах,              словах, предложениях;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/>
              <a:t>Дифференциация звуков;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/>
              <a:t>Совершенствование навыков звукового анализа и синтеза,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/>
              <a:t>Совершенствование словесно-логического мышления;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/>
              <a:t>Развитие мелкой моторики пальцев рук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/>
              <a:t>Остановимся подробнее на каждом из видов заданий.</a:t>
            </a:r>
          </a:p>
        </p:txBody>
      </p:sp>
      <p:pic>
        <p:nvPicPr>
          <p:cNvPr id="15365" name="Picture 5" descr="Deti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9475" y="2781300"/>
            <a:ext cx="19145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u="sng" smtClean="0"/>
              <a:t>Артикуляционная гимнастика.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	Важную роль в формировании звукопроизношения играет четкая, точная, координированная работа артикуляционных органов, способность их к быстрому и плавному переключению с одного движения на другое, а также к удержанию заданной артикуляционной позы. Поэтому устранение нарушений в работе артикуляционного аппарата является необходимым условием подготовки его к постановке звуков.</a:t>
            </a:r>
            <a:endParaRPr lang="ru-RU" sz="2000" b="1" i="1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i="1" smtClean="0"/>
              <a:t>Указания к проведению артикуляционной гимнастики</a:t>
            </a: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smtClean="0"/>
              <a:t>1. Артикуляционная гимнастика проводится ежедневно по 3-5 минут.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2. Выполняется артикуляционная гимнастика, сидя перед зеркалом для осуществления зрительного контроля.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3. Необходимо добиваться четкого, точного, плавного выполнения движений.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4. Вначале артикуляционные движения выполняются медленно, неторопливо, но постепенно, по мере овладения ими, темп артикуляционной гимнастики увеличивается.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5. Каждое упражнение выполняется от 5 до 20 раз.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6. Возможно и желательно выполнение артикуляционной гимнастики под счет.</a:t>
            </a:r>
          </a:p>
        </p:txBody>
      </p:sp>
      <p:pic>
        <p:nvPicPr>
          <p:cNvPr id="16387" name="Picture 3" descr="Deti9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3860800"/>
            <a:ext cx="1692275" cy="1633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04813"/>
            <a:ext cx="8229600" cy="56165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800" b="1" u="sng" smtClean="0"/>
              <a:t>Автоматизация звуков.</a:t>
            </a:r>
            <a:endParaRPr lang="ru-RU" sz="1800" u="sng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smtClean="0"/>
              <a:t>	Проводится по мере постановки звуков сначала в слогах, затем в словах. По мере овладения произношением каждого слога он немедленно вводится и закрепляется в словах с данным слогом. Каждое отработанное в произношении слово немедленно включается в отдельные предложения, затем в небольшие рассказы, потешки, чистоговорки, стишки. Когда звук автоматизирован в разных видах работ, необходим контроль родителей за спонтанной речью детей, употреблением поставленных звуков.</a:t>
            </a:r>
            <a:endParaRPr lang="ru-RU" sz="1800" b="1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800" b="1" u="sng" smtClean="0"/>
              <a:t>Дифференциация звуков.</a:t>
            </a:r>
            <a:endParaRPr lang="ru-RU" sz="1800" u="sng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smtClean="0"/>
              <a:t>	Нередко нарушения звукопроизношения связаны с неразличением звуков на слух, в результате чего возникают замены звуков С на Ш, 3 на Ж, Л на Р.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smtClean="0"/>
              <a:t>	С целью преодоления этой формы нарушений звукопроизношения необходимо научить ребенка различать на слух заменяемые им в речи звуки.</a:t>
            </a:r>
            <a:endParaRPr lang="ru-RU" sz="1800" i="1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800" i="1" u="sng" smtClean="0"/>
              <a:t>Для этого предлагаются такие задания: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/>
              <a:t>Разложить картинки со смешиваемыми звуками на 2 группы,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/>
              <a:t>Поднять соответствующую звуку карточку (или  букву) при восприятии на слух слогов, слов со смешиваемыми звуками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/>
              <a:t>Придумать слова на нужный звук, и т.д.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smtClean="0"/>
              <a:t>	После дифференциации на слух проводится работа по различению и правильному употреблению этих звуков в речи: в слогах, словах, предложениях.</a:t>
            </a:r>
          </a:p>
        </p:txBody>
      </p:sp>
      <p:pic>
        <p:nvPicPr>
          <p:cNvPr id="17411" name="Picture 3" descr="Deti6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420938"/>
            <a:ext cx="1273175" cy="151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404813"/>
            <a:ext cx="8435975" cy="57213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u="sng" dirty="0" smtClean="0"/>
              <a:t>Совершенствование навыков звукового анализа и синтеза</a:t>
            </a:r>
            <a:r>
              <a:rPr lang="ru-RU" sz="1600" u="sng" dirty="0" smtClean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	Эта работа способствует подготовке дошкольника к обучению грамоте: правильному чтению и письму.</a:t>
            </a:r>
            <a:endParaRPr lang="ru-RU" sz="1600" i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i="1" u="sng" dirty="0" smtClean="0"/>
              <a:t>По этому направлению  даются следующие виды работ:</a:t>
            </a:r>
            <a:endParaRPr lang="ru-RU" sz="1600" u="sng" dirty="0" smtClean="0"/>
          </a:p>
          <a:p>
            <a:pPr>
              <a:lnSpc>
                <a:spcPct val="80000"/>
              </a:lnSpc>
            </a:pPr>
            <a:r>
              <a:rPr lang="ru-RU" sz="1600" dirty="0" smtClean="0"/>
              <a:t>1. Прочитать и вписать слова в соответствующие клетки. Это задание помогает соотнести количество букв в слове с количеством клеточек, в которые оно поместится, проследить за последовательностью букв в слове.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2. Сделать звукобуквенный анализ. Сначала предлагается обозначить только гласные (красным цветом), потом согласные (твердые синим, мягкие зеленым). Эго задание с цветовым обозначением помогает закрепить понятия о гласных и согласных буквах (звуках).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3. Разделить слово на слоги, поставить ударение. Придумать слова в соответствии со схемами:</a:t>
            </a:r>
          </a:p>
          <a:p>
            <a:pPr>
              <a:lnSpc>
                <a:spcPct val="80000"/>
              </a:lnSpc>
            </a:pPr>
            <a:endParaRPr lang="ru-RU" sz="1600" dirty="0" smtClean="0"/>
          </a:p>
          <a:p>
            <a:pPr>
              <a:lnSpc>
                <a:spcPct val="80000"/>
              </a:lnSpc>
            </a:pPr>
            <a:endParaRPr lang="ru-RU" sz="1600" dirty="0" smtClean="0"/>
          </a:p>
          <a:p>
            <a:pPr>
              <a:lnSpc>
                <a:spcPct val="80000"/>
              </a:lnSpc>
            </a:pPr>
            <a:endParaRPr lang="ru-RU" sz="1600" dirty="0" smtClean="0"/>
          </a:p>
          <a:p>
            <a:pPr>
              <a:lnSpc>
                <a:spcPct val="80000"/>
              </a:lnSpc>
            </a:pPr>
            <a:endParaRPr lang="ru-RU" sz="1600" dirty="0" smtClean="0"/>
          </a:p>
          <a:p>
            <a:pPr>
              <a:lnSpc>
                <a:spcPct val="80000"/>
              </a:lnSpc>
            </a:pPr>
            <a:r>
              <a:rPr lang="ru-RU" sz="1600" dirty="0" smtClean="0"/>
              <a:t>4. По мере прохождения звуков букв. Предлагаются задания на развитие фонематических представлений: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            Придумать слова со звуком...          В начале слова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                         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                                                                             В середине слова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                         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/>
              <a:t>                                                                             В конце слова </a:t>
            </a:r>
            <a:endParaRPr lang="ru-RU" sz="1600" b="1" dirty="0" smtClean="0"/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804025" y="4868863"/>
            <a:ext cx="288925" cy="2889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7380288" y="4868863"/>
            <a:ext cx="2889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7092950" y="4868863"/>
            <a:ext cx="2889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6804025" y="5300663"/>
            <a:ext cx="2889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7092950" y="5300663"/>
            <a:ext cx="288925" cy="2889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7380288" y="5300663"/>
            <a:ext cx="2889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7092950" y="5805488"/>
            <a:ext cx="2889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6804025" y="5805488"/>
            <a:ext cx="2889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7380288" y="5805488"/>
            <a:ext cx="288925" cy="2889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445" name="Picture 13" descr="Deti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084763"/>
            <a:ext cx="1728788" cy="15621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919" y="3212976"/>
            <a:ext cx="628015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908719"/>
            <a:ext cx="8229600" cy="521744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u="sng" dirty="0" smtClean="0"/>
              <a:t>Совершенствование словесно-логического мышления</a:t>
            </a:r>
            <a:r>
              <a:rPr lang="ru-RU" sz="2000" u="sng" dirty="0" smtClean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	Эти игры и упражнения необходимы для подготовки к школьному обучению. Их выполнение способствует предупреждению трудностей в решении и объяснении материальных задач, формировании определенных правил и понятий, в установлении и обосновании причинно-следственных связей.</a:t>
            </a:r>
            <a:endParaRPr lang="ru-RU" sz="2000" i="1" dirty="0" smtClean="0"/>
          </a:p>
          <a:p>
            <a:pPr algn="ctr">
              <a:lnSpc>
                <a:spcPct val="80000"/>
              </a:lnSpc>
              <a:buFontTx/>
              <a:buNone/>
            </a:pPr>
            <a:endParaRPr lang="ru-RU" sz="2000" i="1" u="sng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i="1" u="sng" dirty="0" smtClean="0"/>
              <a:t>Приведем примеры некоторых упражнений:</a:t>
            </a:r>
            <a:endParaRPr lang="ru-RU" sz="2000" u="sng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/>
              <a:t>К каждому данному слову подобрать подходящее по смыслу с учетом назначения предметов;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/>
              <a:t>Выбрать из 3-4 предметов один лишний, с учетом выделенного признака и подробно объяснить свой выбор;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/>
              <a:t>Озаглавить группу понятий (одним или несколькими словами), объяснить свой выбор.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	</a:t>
            </a:r>
          </a:p>
        </p:txBody>
      </p:sp>
      <p:pic>
        <p:nvPicPr>
          <p:cNvPr id="19458" name="Picture 2" descr="baby1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49" y="2132856"/>
            <a:ext cx="1139825" cy="1655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60350"/>
            <a:ext cx="8291513" cy="586581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900" b="1" u="sng" dirty="0" smtClean="0"/>
              <a:t>Развитие мелкой моторики пальцев рук.</a:t>
            </a:r>
            <a:endParaRPr lang="ru-RU" sz="19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900" dirty="0" smtClean="0"/>
              <a:t>	Уровень развития речи детей находится в прямой зависимости от степени </a:t>
            </a:r>
            <a:r>
              <a:rPr lang="ru-RU" sz="1900" dirty="0" err="1" smtClean="0"/>
              <a:t>сформированности</a:t>
            </a:r>
            <a:r>
              <a:rPr lang="ru-RU" sz="1900" dirty="0" smtClean="0"/>
              <a:t> тонких движений пальцев рук. Как правило, если движения пальцев развиты в соответствии с возрастом, то и речевое развитие ребенка в пределах возрастной нормы.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900" dirty="0" smtClean="0"/>
              <a:t>	Поэтому тренировка движений пальцев рук является      важнейшим фактором, стимулирующим улучшение                  артикуляционной моторики, подготовки кисти руки                            к письму и, что не менее важно, мощным средством, повышающим работоспособность коры головного мозга.</a:t>
            </a:r>
            <a:endParaRPr lang="ru-RU" sz="1900" i="1" dirty="0" smtClean="0"/>
          </a:p>
          <a:p>
            <a:pPr algn="ctr">
              <a:lnSpc>
                <a:spcPct val="80000"/>
              </a:lnSpc>
              <a:buFontTx/>
              <a:buNone/>
            </a:pPr>
            <a:endParaRPr lang="ru-RU" sz="1900" i="1" u="sng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900" i="1" u="sng" dirty="0" smtClean="0"/>
              <a:t>Можно предложить следующие виды работы, способствующие развитию мелких мышц пальцев и кистей рук</a:t>
            </a:r>
            <a:r>
              <a:rPr lang="ru-RU" sz="1900" i="1" dirty="0" smtClean="0"/>
              <a:t>:</a:t>
            </a:r>
            <a:endParaRPr lang="ru-RU" sz="1900" dirty="0" smtClean="0"/>
          </a:p>
          <a:p>
            <a:pPr lvl="2">
              <a:lnSpc>
                <a:spcPct val="80000"/>
              </a:lnSpc>
            </a:pPr>
            <a:r>
              <a:rPr lang="ru-RU" sz="1900" dirty="0" smtClean="0"/>
              <a:t>1. Игры с пальчиками, сопровождающиеся стишками и </a:t>
            </a:r>
            <a:r>
              <a:rPr lang="ru-RU" sz="1900" dirty="0" err="1" smtClean="0"/>
              <a:t>потешками</a:t>
            </a:r>
            <a:r>
              <a:rPr lang="ru-RU" sz="1900" dirty="0" smtClean="0"/>
              <a:t>;</a:t>
            </a:r>
          </a:p>
          <a:p>
            <a:pPr lvl="2">
              <a:lnSpc>
                <a:spcPct val="80000"/>
              </a:lnSpc>
            </a:pPr>
            <a:r>
              <a:rPr lang="ru-RU" sz="1900" dirty="0" smtClean="0"/>
              <a:t>2. Специальные упражнения вез речевого сопровождения, объединенные в комплекс гимнастики для развития мелкой моторики рук, так называемая пальчиковая гимнастика;</a:t>
            </a:r>
          </a:p>
          <a:p>
            <a:pPr lvl="2">
              <a:lnSpc>
                <a:spcPct val="80000"/>
              </a:lnSpc>
            </a:pPr>
            <a:r>
              <a:rPr lang="ru-RU" sz="1900" dirty="0" smtClean="0"/>
              <a:t>3. Изобразительная деятельность: раскрашивание картинок, обведение контуров, штриховка, работа по клеточкам, печатание.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/>
              <a:t>		</a:t>
            </a:r>
          </a:p>
        </p:txBody>
      </p:sp>
      <p:pic>
        <p:nvPicPr>
          <p:cNvPr id="20484" name="Picture 4" descr="Deti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89040"/>
            <a:ext cx="1584325" cy="1800225"/>
          </a:xfrm>
          <a:prstGeom prst="rect">
            <a:avLst/>
          </a:prstGeom>
          <a:noFill/>
        </p:spPr>
      </p:pic>
      <p:pic>
        <p:nvPicPr>
          <p:cNvPr id="20486" name="Picture 6" descr="Deti3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1392238"/>
            <a:ext cx="1589087" cy="1389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45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4294967295"/>
          </p:nvPr>
        </p:nvSpPr>
        <p:spPr>
          <a:xfrm>
            <a:off x="2843808" y="1003562"/>
            <a:ext cx="5688881" cy="219625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	Надеемся</a:t>
            </a:r>
            <a:r>
              <a:rPr lang="ru-RU" sz="2000" dirty="0"/>
              <a:t>, что совместные усилия логопеда и родителей в коррекционно-развивающей работе не заставят себя долго ждать и дадут положительный результат.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	Желаем успехов!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/>
              <a:t>		</a:t>
            </a:r>
          </a:p>
        </p:txBody>
      </p:sp>
      <p:pic>
        <p:nvPicPr>
          <p:cNvPr id="5" name="Picture 10" descr="Deti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033182"/>
            <a:ext cx="2592288" cy="2644386"/>
          </a:xfrm>
          <a:prstGeom prst="rect">
            <a:avLst/>
          </a:prstGeom>
          <a:noFill/>
        </p:spPr>
      </p:pic>
      <p:pic>
        <p:nvPicPr>
          <p:cNvPr id="6" name="Picture 5" descr="Deti3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3928" y="2924944"/>
            <a:ext cx="3380638" cy="3363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омашняя работа значение и необходимость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домашняя работа значение и необходимость</Template>
  <TotalTime>0</TotalTime>
  <Words>39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домашняя работа значение и необходимость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2012-03-20T16:50:12Z</dcterms:created>
  <dcterms:modified xsi:type="dcterms:W3CDTF">2012-03-30T11:15:31Z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TC103626529990</vt:lpwstr>
  </property>
</Properties>
</file>