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9" r:id="rId4"/>
    <p:sldId id="258" r:id="rId5"/>
    <p:sldId id="261" r:id="rId6"/>
    <p:sldId id="263" r:id="rId7"/>
    <p:sldId id="262" r:id="rId8"/>
    <p:sldId id="264" r:id="rId9"/>
    <p:sldId id="265" r:id="rId10"/>
    <p:sldId id="260" r:id="rId11"/>
    <p:sldId id="266" r:id="rId12"/>
    <p:sldId id="267" r:id="rId13"/>
    <p:sldId id="268" r:id="rId14"/>
    <p:sldId id="269" r:id="rId15"/>
    <p:sldId id="270" r:id="rId16"/>
    <p:sldId id="271" r:id="rId17"/>
    <p:sldId id="272" r:id="rId18"/>
    <p:sldId id="273" r:id="rId19"/>
    <p:sldId id="274" r:id="rId2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49" d="100"/>
          <a:sy n="49" d="100"/>
        </p:scale>
        <p:origin x="-1218"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DD441B00-86E0-4532-AA85-05733C76688A}" type="datetimeFigureOut">
              <a:rPr lang="ru-RU" smtClean="0"/>
              <a:t>22.08.2013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4290A16-C7FD-49CA-BDD2-0056B481106F}" type="slidenum">
              <a:rPr lang="ru-RU" smtClean="0"/>
              <a:t>‹#›</a:t>
            </a:fld>
            <a:endParaRPr lang="ru-RU"/>
          </a:p>
        </p:txBody>
      </p:sp>
    </p:spTree>
    <p:extLst>
      <p:ext uri="{BB962C8B-B14F-4D97-AF65-F5344CB8AC3E}">
        <p14:creationId xmlns:p14="http://schemas.microsoft.com/office/powerpoint/2010/main" val="39090381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D441B00-86E0-4532-AA85-05733C76688A}" type="datetimeFigureOut">
              <a:rPr lang="ru-RU" smtClean="0"/>
              <a:t>22.08.2013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4290A16-C7FD-49CA-BDD2-0056B481106F}" type="slidenum">
              <a:rPr lang="ru-RU" smtClean="0"/>
              <a:t>‹#›</a:t>
            </a:fld>
            <a:endParaRPr lang="ru-RU"/>
          </a:p>
        </p:txBody>
      </p:sp>
    </p:spTree>
    <p:extLst>
      <p:ext uri="{BB962C8B-B14F-4D97-AF65-F5344CB8AC3E}">
        <p14:creationId xmlns:p14="http://schemas.microsoft.com/office/powerpoint/2010/main" val="7105880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D441B00-86E0-4532-AA85-05733C76688A}" type="datetimeFigureOut">
              <a:rPr lang="ru-RU" smtClean="0"/>
              <a:t>22.08.2013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4290A16-C7FD-49CA-BDD2-0056B481106F}" type="slidenum">
              <a:rPr lang="ru-RU" smtClean="0"/>
              <a:t>‹#›</a:t>
            </a:fld>
            <a:endParaRPr lang="ru-RU"/>
          </a:p>
        </p:txBody>
      </p:sp>
    </p:spTree>
    <p:extLst>
      <p:ext uri="{BB962C8B-B14F-4D97-AF65-F5344CB8AC3E}">
        <p14:creationId xmlns:p14="http://schemas.microsoft.com/office/powerpoint/2010/main" val="6433976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D441B00-86E0-4532-AA85-05733C76688A}" type="datetimeFigureOut">
              <a:rPr lang="ru-RU" smtClean="0"/>
              <a:t>22.08.2013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4290A16-C7FD-49CA-BDD2-0056B481106F}" type="slidenum">
              <a:rPr lang="ru-RU" smtClean="0"/>
              <a:t>‹#›</a:t>
            </a:fld>
            <a:endParaRPr lang="ru-RU"/>
          </a:p>
        </p:txBody>
      </p:sp>
    </p:spTree>
    <p:extLst>
      <p:ext uri="{BB962C8B-B14F-4D97-AF65-F5344CB8AC3E}">
        <p14:creationId xmlns:p14="http://schemas.microsoft.com/office/powerpoint/2010/main" val="16538872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DD441B00-86E0-4532-AA85-05733C76688A}" type="datetimeFigureOut">
              <a:rPr lang="ru-RU" smtClean="0"/>
              <a:t>22.08.2013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4290A16-C7FD-49CA-BDD2-0056B481106F}" type="slidenum">
              <a:rPr lang="ru-RU" smtClean="0"/>
              <a:t>‹#›</a:t>
            </a:fld>
            <a:endParaRPr lang="ru-RU"/>
          </a:p>
        </p:txBody>
      </p:sp>
    </p:spTree>
    <p:extLst>
      <p:ext uri="{BB962C8B-B14F-4D97-AF65-F5344CB8AC3E}">
        <p14:creationId xmlns:p14="http://schemas.microsoft.com/office/powerpoint/2010/main" val="3027212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DD441B00-86E0-4532-AA85-05733C76688A}" type="datetimeFigureOut">
              <a:rPr lang="ru-RU" smtClean="0"/>
              <a:t>22.08.2013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4290A16-C7FD-49CA-BDD2-0056B481106F}" type="slidenum">
              <a:rPr lang="ru-RU" smtClean="0"/>
              <a:t>‹#›</a:t>
            </a:fld>
            <a:endParaRPr lang="ru-RU"/>
          </a:p>
        </p:txBody>
      </p:sp>
    </p:spTree>
    <p:extLst>
      <p:ext uri="{BB962C8B-B14F-4D97-AF65-F5344CB8AC3E}">
        <p14:creationId xmlns:p14="http://schemas.microsoft.com/office/powerpoint/2010/main" val="25786366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DD441B00-86E0-4532-AA85-05733C76688A}" type="datetimeFigureOut">
              <a:rPr lang="ru-RU" smtClean="0"/>
              <a:t>22.08.2013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54290A16-C7FD-49CA-BDD2-0056B481106F}" type="slidenum">
              <a:rPr lang="ru-RU" smtClean="0"/>
              <a:t>‹#›</a:t>
            </a:fld>
            <a:endParaRPr lang="ru-RU"/>
          </a:p>
        </p:txBody>
      </p:sp>
    </p:spTree>
    <p:extLst>
      <p:ext uri="{BB962C8B-B14F-4D97-AF65-F5344CB8AC3E}">
        <p14:creationId xmlns:p14="http://schemas.microsoft.com/office/powerpoint/2010/main" val="9046612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DD441B00-86E0-4532-AA85-05733C76688A}" type="datetimeFigureOut">
              <a:rPr lang="ru-RU" smtClean="0"/>
              <a:t>22.08.2013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54290A16-C7FD-49CA-BDD2-0056B481106F}" type="slidenum">
              <a:rPr lang="ru-RU" smtClean="0"/>
              <a:t>‹#›</a:t>
            </a:fld>
            <a:endParaRPr lang="ru-RU"/>
          </a:p>
        </p:txBody>
      </p:sp>
    </p:spTree>
    <p:extLst>
      <p:ext uri="{BB962C8B-B14F-4D97-AF65-F5344CB8AC3E}">
        <p14:creationId xmlns:p14="http://schemas.microsoft.com/office/powerpoint/2010/main" val="15626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D441B00-86E0-4532-AA85-05733C76688A}" type="datetimeFigureOut">
              <a:rPr lang="ru-RU" smtClean="0"/>
              <a:t>22.08.2013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54290A16-C7FD-49CA-BDD2-0056B481106F}" type="slidenum">
              <a:rPr lang="ru-RU" smtClean="0"/>
              <a:t>‹#›</a:t>
            </a:fld>
            <a:endParaRPr lang="ru-RU"/>
          </a:p>
        </p:txBody>
      </p:sp>
    </p:spTree>
    <p:extLst>
      <p:ext uri="{BB962C8B-B14F-4D97-AF65-F5344CB8AC3E}">
        <p14:creationId xmlns:p14="http://schemas.microsoft.com/office/powerpoint/2010/main" val="38318195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DD441B00-86E0-4532-AA85-05733C76688A}" type="datetimeFigureOut">
              <a:rPr lang="ru-RU" smtClean="0"/>
              <a:t>22.08.2013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4290A16-C7FD-49CA-BDD2-0056B481106F}" type="slidenum">
              <a:rPr lang="ru-RU" smtClean="0"/>
              <a:t>‹#›</a:t>
            </a:fld>
            <a:endParaRPr lang="ru-RU"/>
          </a:p>
        </p:txBody>
      </p:sp>
    </p:spTree>
    <p:extLst>
      <p:ext uri="{BB962C8B-B14F-4D97-AF65-F5344CB8AC3E}">
        <p14:creationId xmlns:p14="http://schemas.microsoft.com/office/powerpoint/2010/main" val="14638792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DD441B00-86E0-4532-AA85-05733C76688A}" type="datetimeFigureOut">
              <a:rPr lang="ru-RU" smtClean="0"/>
              <a:t>22.08.2013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4290A16-C7FD-49CA-BDD2-0056B481106F}" type="slidenum">
              <a:rPr lang="ru-RU" smtClean="0"/>
              <a:t>‹#›</a:t>
            </a:fld>
            <a:endParaRPr lang="ru-RU"/>
          </a:p>
        </p:txBody>
      </p:sp>
    </p:spTree>
    <p:extLst>
      <p:ext uri="{BB962C8B-B14F-4D97-AF65-F5344CB8AC3E}">
        <p14:creationId xmlns:p14="http://schemas.microsoft.com/office/powerpoint/2010/main" val="24398223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4">
                <a:lumMod val="20000"/>
                <a:lumOff val="80000"/>
              </a:schemeClr>
            </a:gs>
            <a:gs pos="50000">
              <a:schemeClr val="accent4">
                <a:lumMod val="40000"/>
                <a:lumOff val="60000"/>
              </a:schemeClr>
            </a:gs>
            <a:gs pos="100000">
              <a:schemeClr val="accent4">
                <a:lumMod val="75000"/>
              </a:schemeClr>
            </a:gs>
          </a:gsLst>
          <a:lin ang="5400000" scaled="0"/>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441B00-86E0-4532-AA85-05733C76688A}" type="datetimeFigureOut">
              <a:rPr lang="ru-RU" smtClean="0"/>
              <a:t>22.08.2013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290A16-C7FD-49CA-BDD2-0056B481106F}" type="slidenum">
              <a:rPr lang="ru-RU" smtClean="0"/>
              <a:t>‹#›</a:t>
            </a:fld>
            <a:endParaRPr lang="ru-RU"/>
          </a:p>
        </p:txBody>
      </p:sp>
    </p:spTree>
    <p:extLst>
      <p:ext uri="{BB962C8B-B14F-4D97-AF65-F5344CB8AC3E}">
        <p14:creationId xmlns:p14="http://schemas.microsoft.com/office/powerpoint/2010/main" val="14219208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hyperlink" Target="http://www.igroved.ru/games/pig-10/" TargetMode="External"/><Relationship Id="rId4" Type="http://schemas.openxmlformats.org/officeDocument/2006/relationships/hyperlink" Target="http://www.igroved.ru/games/halli-galli/"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www.igroved.ru/games/zicke-zacke-huhnerkacke/" TargetMode="External"/><Relationship Id="rId1" Type="http://schemas.openxmlformats.org/officeDocument/2006/relationships/slideLayout" Target="../slideLayouts/slideLayout7.xml"/><Relationship Id="rId6" Type="http://schemas.openxmlformats.org/officeDocument/2006/relationships/hyperlink" Target="http://www.igroved.ru/games/geistertreppe-card/" TargetMode="External"/><Relationship Id="rId5" Type="http://schemas.openxmlformats.org/officeDocument/2006/relationships/image" Target="../media/image28.jpeg"/><Relationship Id="rId4" Type="http://schemas.openxmlformats.org/officeDocument/2006/relationships/image" Target="../media/image27.jpeg"/></Relationships>
</file>

<file path=ppt/slides/_rels/slide12.xml.rels><?xml version="1.0" encoding="UTF-8" standalone="yes"?>
<Relationships xmlns="http://schemas.openxmlformats.org/package/2006/relationships"><Relationship Id="rId3" Type="http://schemas.openxmlformats.org/officeDocument/2006/relationships/hyperlink" Target="http://www.igroved.ru/games/cocktailgames-series/surprises/" TargetMode="External"/><Relationship Id="rId2" Type="http://schemas.openxmlformats.org/officeDocument/2006/relationships/image" Target="../media/image29.jpeg"/><Relationship Id="rId1" Type="http://schemas.openxmlformats.org/officeDocument/2006/relationships/slideLayout" Target="../slideLayouts/slideLayout7.xml"/><Relationship Id="rId5" Type="http://schemas.openxmlformats.org/officeDocument/2006/relationships/image" Target="../media/image30.jpeg"/><Relationship Id="rId4" Type="http://schemas.openxmlformats.org/officeDocument/2006/relationships/hyperlink" Target="http://www.igroved.ru/games/alles-trolli/"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hyperlink" Target="http://www.igroved.ru/games/kakerlaken-salat/" TargetMode="External"/><Relationship Id="rId1" Type="http://schemas.openxmlformats.org/officeDocument/2006/relationships/slideLayout" Target="../slideLayouts/slideLayout7.xml"/><Relationship Id="rId5" Type="http://schemas.openxmlformats.org/officeDocument/2006/relationships/hyperlink" Target="http://www.igroved.ru/games/zicke-zacke-card/" TargetMode="External"/><Relationship Id="rId4" Type="http://schemas.openxmlformats.org/officeDocument/2006/relationships/image" Target="../media/image32.jpeg"/></Relationships>
</file>

<file path=ppt/slides/_rels/slide14.xml.rels><?xml version="1.0" encoding="UTF-8" standalone="yes"?>
<Relationships xmlns="http://schemas.openxmlformats.org/package/2006/relationships"><Relationship Id="rId3" Type="http://schemas.openxmlformats.org/officeDocument/2006/relationships/hyperlink" Target="http://www.igroved.ru/games/geistesblitz/" TargetMode="External"/><Relationship Id="rId2" Type="http://schemas.openxmlformats.org/officeDocument/2006/relationships/image" Target="../media/image33.jpeg"/><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15.xml.rels><?xml version="1.0" encoding="UTF-8" standalone="yes"?>
<Relationships xmlns="http://schemas.openxmlformats.org/package/2006/relationships"><Relationship Id="rId3" Type="http://schemas.openxmlformats.org/officeDocument/2006/relationships/hyperlink" Target="http://www.igroved.ru/games/villa-paletti/" TargetMode="External"/><Relationship Id="rId7" Type="http://schemas.openxmlformats.org/officeDocument/2006/relationships/hyperlink" Target="http://www.igroved.ru/games/cocktailgames-series/rythme-and-boulet/" TargetMode="External"/><Relationship Id="rId2" Type="http://schemas.openxmlformats.org/officeDocument/2006/relationships/image" Target="../media/image35.jpeg"/><Relationship Id="rId1" Type="http://schemas.openxmlformats.org/officeDocument/2006/relationships/slideLayout" Target="../slideLayouts/slideLayout7.xml"/><Relationship Id="rId6" Type="http://schemas.openxmlformats.org/officeDocument/2006/relationships/image" Target="../media/image37.jpeg"/><Relationship Id="rId5" Type="http://schemas.openxmlformats.org/officeDocument/2006/relationships/hyperlink" Target="http://www.igroved.ru/games/bamboleo/" TargetMode="External"/><Relationship Id="rId4" Type="http://schemas.openxmlformats.org/officeDocument/2006/relationships/image" Target="../media/image36.jpeg"/></Relationships>
</file>

<file path=ppt/slides/_rels/slide16.xml.rels><?xml version="1.0" encoding="UTF-8" standalone="yes"?>
<Relationships xmlns="http://schemas.openxmlformats.org/package/2006/relationships"><Relationship Id="rId3" Type="http://schemas.openxmlformats.org/officeDocument/2006/relationships/hyperlink" Target="http://www.igroved.ru/games/gigamic/splash-attack/" TargetMode="External"/><Relationship Id="rId2" Type="http://schemas.openxmlformats.org/officeDocument/2006/relationships/image" Target="../media/image38.jpeg"/><Relationship Id="rId1" Type="http://schemas.openxmlformats.org/officeDocument/2006/relationships/slideLayout" Target="../slideLayouts/slideLayout7.xml"/><Relationship Id="rId5" Type="http://schemas.openxmlformats.org/officeDocument/2006/relationships/image" Target="../media/image39.jpeg"/><Relationship Id="rId4" Type="http://schemas.openxmlformats.org/officeDocument/2006/relationships/hyperlink" Target="http://www.igroved.ru/games/set/" TargetMode="External"/></Relationships>
</file>

<file path=ppt/slides/_rels/slide17.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image" Target="../media/image40.jpeg"/><Relationship Id="rId7" Type="http://schemas.openxmlformats.org/officeDocument/2006/relationships/image" Target="../media/image44.jpeg"/><Relationship Id="rId2" Type="http://schemas.openxmlformats.org/officeDocument/2006/relationships/hyperlink" Target="http://www.igroved.ru/games/thinkfun/view" TargetMode="External"/><Relationship Id="rId1" Type="http://schemas.openxmlformats.org/officeDocument/2006/relationships/slideLayout" Target="../slideLayouts/slideLayout7.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 Id="rId9" Type="http://schemas.openxmlformats.org/officeDocument/2006/relationships/image" Target="../media/image46.jpeg"/></Relationships>
</file>

<file path=ppt/slides/_rels/slide18.xml.rels><?xml version="1.0" encoding="UTF-8" standalone="yes"?>
<Relationships xmlns="http://schemas.openxmlformats.org/package/2006/relationships"><Relationship Id="rId8" Type="http://schemas.openxmlformats.org/officeDocument/2006/relationships/image" Target="../media/image52.jpeg"/><Relationship Id="rId3" Type="http://schemas.openxmlformats.org/officeDocument/2006/relationships/image" Target="../media/image47.jpeg"/><Relationship Id="rId7" Type="http://schemas.openxmlformats.org/officeDocument/2006/relationships/image" Target="../media/image51.jpeg"/><Relationship Id="rId2" Type="http://schemas.openxmlformats.org/officeDocument/2006/relationships/hyperlink" Target="http://www.igroved.ru/games/bondibon/view" TargetMode="External"/><Relationship Id="rId1" Type="http://schemas.openxmlformats.org/officeDocument/2006/relationships/slideLayout" Target="../slideLayouts/slideLayout7.xml"/><Relationship Id="rId6" Type="http://schemas.openxmlformats.org/officeDocument/2006/relationships/image" Target="../media/image50.jpeg"/><Relationship Id="rId5" Type="http://schemas.openxmlformats.org/officeDocument/2006/relationships/image" Target="../media/image49.jpeg"/><Relationship Id="rId10" Type="http://schemas.openxmlformats.org/officeDocument/2006/relationships/image" Target="../media/image54.jpeg"/><Relationship Id="rId4" Type="http://schemas.openxmlformats.org/officeDocument/2006/relationships/image" Target="../media/image48.jpeg"/><Relationship Id="rId9" Type="http://schemas.openxmlformats.org/officeDocument/2006/relationships/image" Target="../media/image53.jpeg"/></Relationships>
</file>

<file path=ppt/slides/_rels/slide19.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7.xml"/><Relationship Id="rId4" Type="http://schemas.openxmlformats.org/officeDocument/2006/relationships/image" Target="../media/image57.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hyperlink" Target="http://www.igroved.ru/games/husch-husch-kleine-hexe/"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www.igroved.ru/games/russelbande/" TargetMode="External"/><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5.jpeg"/><Relationship Id="rId7" Type="http://schemas.openxmlformats.org/officeDocument/2006/relationships/hyperlink" Target="http://www.igroved.ru/games/scrabble/scrabble_junior/" TargetMode="External"/><Relationship Id="rId2" Type="http://schemas.openxmlformats.org/officeDocument/2006/relationships/hyperlink" Target="http://olya-korolevich.livejournal.com/180664.html" TargetMode="External"/><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hyperlink" Target="http://www.igroved.ru/games/alias-series/alias-junior/" TargetMode="External"/><Relationship Id="rId7" Type="http://schemas.openxmlformats.org/officeDocument/2006/relationships/image" Target="../media/image22.jpeg"/><Relationship Id="rId2" Type="http://schemas.openxmlformats.org/officeDocument/2006/relationships/hyperlink" Target="http://www.igroved.ru/games/activity/activity-kinder/" TargetMode="External"/><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hyperlink" Target="http://www.igroved.ru/games/activity/activity-junio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3568" y="260648"/>
            <a:ext cx="7772400" cy="1470025"/>
          </a:xfrm>
        </p:spPr>
        <p:txBody>
          <a:bodyPr/>
          <a:lstStyle/>
          <a:p>
            <a:r>
              <a:rPr lang="ru-RU" dirty="0" smtClean="0">
                <a:ln>
                  <a:gradFill>
                    <a:gsLst>
                      <a:gs pos="0">
                        <a:srgbClr val="FF3399"/>
                      </a:gs>
                      <a:gs pos="25000">
                        <a:srgbClr val="FF6633"/>
                      </a:gs>
                      <a:gs pos="50000">
                        <a:srgbClr val="FFFF00"/>
                      </a:gs>
                      <a:gs pos="75000">
                        <a:srgbClr val="01A78F"/>
                      </a:gs>
                      <a:gs pos="100000">
                        <a:srgbClr val="3366FF"/>
                      </a:gs>
                    </a:gsLst>
                    <a:lin ang="5400000" scaled="0"/>
                  </a:gradFill>
                </a:ln>
                <a:gradFill>
                  <a:gsLst>
                    <a:gs pos="0">
                      <a:srgbClr val="FFF200"/>
                    </a:gs>
                    <a:gs pos="45000">
                      <a:srgbClr val="FF7A00"/>
                    </a:gs>
                    <a:gs pos="70000">
                      <a:srgbClr val="FF0300"/>
                    </a:gs>
                    <a:gs pos="100000">
                      <a:srgbClr val="4D0808"/>
                    </a:gs>
                  </a:gsLst>
                  <a:lin ang="5400000" scaled="0"/>
                </a:gradFill>
                <a:effectLst>
                  <a:glow rad="139700">
                    <a:schemeClr val="accent6">
                      <a:satMod val="175000"/>
                      <a:alpha val="40000"/>
                    </a:schemeClr>
                  </a:glow>
                  <a:outerShdw blurRad="50800" dist="38100" dir="10800000" algn="r" rotWithShape="0">
                    <a:prstClr val="black">
                      <a:alpha val="40000"/>
                    </a:prstClr>
                  </a:outerShdw>
                </a:effectLst>
              </a:rPr>
              <a:t>Современные настольные игры</a:t>
            </a:r>
            <a:endParaRPr lang="ru-RU" dirty="0">
              <a:ln>
                <a:gradFill>
                  <a:gsLst>
                    <a:gs pos="0">
                      <a:srgbClr val="FF3399"/>
                    </a:gs>
                    <a:gs pos="25000">
                      <a:srgbClr val="FF6633"/>
                    </a:gs>
                    <a:gs pos="50000">
                      <a:srgbClr val="FFFF00"/>
                    </a:gs>
                    <a:gs pos="75000">
                      <a:srgbClr val="01A78F"/>
                    </a:gs>
                    <a:gs pos="100000">
                      <a:srgbClr val="3366FF"/>
                    </a:gs>
                  </a:gsLst>
                  <a:lin ang="5400000" scaled="0"/>
                </a:gradFill>
              </a:ln>
              <a:gradFill>
                <a:gsLst>
                  <a:gs pos="0">
                    <a:srgbClr val="FFF200"/>
                  </a:gs>
                  <a:gs pos="45000">
                    <a:srgbClr val="FF7A00"/>
                  </a:gs>
                  <a:gs pos="70000">
                    <a:srgbClr val="FF0300"/>
                  </a:gs>
                  <a:gs pos="100000">
                    <a:srgbClr val="4D0808"/>
                  </a:gs>
                </a:gsLst>
                <a:lin ang="5400000" scaled="0"/>
              </a:gradFill>
              <a:effectLst>
                <a:glow rad="139700">
                  <a:schemeClr val="accent6">
                    <a:satMod val="175000"/>
                    <a:alpha val="40000"/>
                  </a:schemeClr>
                </a:glow>
                <a:outerShdw blurRad="50800" dist="38100" dir="10800000" algn="r" rotWithShape="0">
                  <a:prstClr val="black">
                    <a:alpha val="40000"/>
                  </a:prstClr>
                </a:outerShdw>
              </a:effectLst>
            </a:endParaRPr>
          </a:p>
        </p:txBody>
      </p:sp>
      <p:sp>
        <p:nvSpPr>
          <p:cNvPr id="3" name="Подзаголовок 2"/>
          <p:cNvSpPr>
            <a:spLocks noGrp="1"/>
          </p:cNvSpPr>
          <p:nvPr>
            <p:ph type="subTitle" idx="1"/>
          </p:nvPr>
        </p:nvSpPr>
        <p:spPr>
          <a:xfrm>
            <a:off x="1521805" y="5274648"/>
            <a:ext cx="6400800" cy="1752600"/>
          </a:xfrm>
        </p:spPr>
        <p:txBody>
          <a:bodyPr/>
          <a:lstStyle/>
          <a:p>
            <a:r>
              <a:rPr lang="ru-RU" dirty="0" smtClean="0">
                <a:solidFill>
                  <a:schemeClr val="tx1">
                    <a:lumMod val="95000"/>
                    <a:lumOff val="5000"/>
                  </a:schemeClr>
                </a:solidFill>
                <a:effectLst>
                  <a:glow rad="63500">
                    <a:schemeClr val="accent3">
                      <a:satMod val="175000"/>
                      <a:alpha val="40000"/>
                    </a:schemeClr>
                  </a:glow>
                  <a:innerShdw blurRad="63500" dist="50800" dir="16200000">
                    <a:schemeClr val="accent1">
                      <a:lumMod val="75000"/>
                      <a:alpha val="50000"/>
                    </a:schemeClr>
                  </a:innerShdw>
                  <a:reflection blurRad="6350" stA="50000" endA="300" endPos="50000" dist="60007" dir="5400000" sy="-100000" algn="bl" rotWithShape="0"/>
                </a:effectLst>
              </a:rPr>
              <a:t>- Мама, папа, давайте поиграем!</a:t>
            </a:r>
            <a:endParaRPr lang="ru-RU" dirty="0">
              <a:solidFill>
                <a:schemeClr val="tx1">
                  <a:lumMod val="95000"/>
                  <a:lumOff val="5000"/>
                </a:schemeClr>
              </a:solidFill>
              <a:effectLst>
                <a:glow rad="63500">
                  <a:schemeClr val="accent3">
                    <a:satMod val="175000"/>
                    <a:alpha val="40000"/>
                  </a:schemeClr>
                </a:glow>
                <a:innerShdw blurRad="63500" dist="50800" dir="16200000">
                  <a:schemeClr val="accent1">
                    <a:lumMod val="75000"/>
                    <a:alpha val="50000"/>
                  </a:schemeClr>
                </a:innerShdw>
                <a:reflection blurRad="6350" stA="50000" endA="300" endPos="50000" dist="60007" dir="5400000" sy="-100000" algn="bl" rotWithShape="0"/>
              </a:effectLst>
            </a:endParaRPr>
          </a:p>
        </p:txBody>
      </p:sp>
      <p:pic>
        <p:nvPicPr>
          <p:cNvPr id="2053" name="Picture 5" descr="http://1malysh.ru/d/305818/d/950021401_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319164">
            <a:off x="764193" y="1990359"/>
            <a:ext cx="3589354" cy="2701987"/>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http://cf.geekdo-images.com/images/pic1162222_md.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rot="777290">
            <a:off x="5128233" y="2053176"/>
            <a:ext cx="3647929" cy="24587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6210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3346381" y="3680301"/>
          <a:ext cx="2451238" cy="365760"/>
        </p:xfrm>
        <a:graphic>
          <a:graphicData uri="http://schemas.openxmlformats.org/drawingml/2006/table">
            <a:tbl>
              <a:tblPr/>
              <a:tblGrid>
                <a:gridCol w="952500"/>
                <a:gridCol w="1498738"/>
              </a:tblGrid>
              <a:tr h="0">
                <a:tc>
                  <a:txBody>
                    <a:bodyPr/>
                    <a:lstStyle/>
                    <a:p>
                      <a:endParaRPr lang="ru-RU" dirty="0"/>
                    </a:p>
                  </a:txBody>
                  <a:tcPr anchor="ctr">
                    <a:lnL>
                      <a:noFill/>
                    </a:lnL>
                    <a:lnR>
                      <a:noFill/>
                    </a:lnR>
                    <a:lnT>
                      <a:noFill/>
                    </a:lnT>
                    <a:lnB>
                      <a:noFill/>
                    </a:lnB>
                  </a:tcPr>
                </a:tc>
                <a:tc>
                  <a:txBody>
                    <a:bodyPr/>
                    <a:lstStyle/>
                    <a:p>
                      <a:endParaRPr lang="ru-RU" dirty="0">
                        <a:effectLst/>
                      </a:endParaRPr>
                    </a:p>
                  </a:txBody>
                  <a:tcPr marL="95250" anchor="ctr">
                    <a:lnL>
                      <a:noFill/>
                    </a:lnL>
                    <a:lnR>
                      <a:noFill/>
                    </a:lnR>
                    <a:lnT>
                      <a:noFill/>
                    </a:lnT>
                    <a:lnB>
                      <a:noFill/>
                    </a:lnB>
                  </a:tcPr>
                </a:tc>
              </a:tr>
            </a:tbl>
          </a:graphicData>
        </a:graphic>
      </p:graphicFrame>
      <p:sp>
        <p:nvSpPr>
          <p:cNvPr id="5" name="Прямоугольник 4"/>
          <p:cNvSpPr/>
          <p:nvPr/>
        </p:nvSpPr>
        <p:spPr>
          <a:xfrm>
            <a:off x="1216034" y="116632"/>
            <a:ext cx="7152151" cy="646331"/>
          </a:xfrm>
          <a:prstGeom prst="rect">
            <a:avLst/>
          </a:prstGeom>
        </p:spPr>
        <p:txBody>
          <a:bodyPr wrap="none">
            <a:spAutoFit/>
          </a:bodyPr>
          <a:lstStyle/>
          <a:p>
            <a:r>
              <a:rPr lang="ru-RU" sz="3600" dirty="0" smtClean="0">
                <a:ln>
                  <a:gradFill>
                    <a:gsLst>
                      <a:gs pos="0">
                        <a:srgbClr val="FF3399"/>
                      </a:gs>
                      <a:gs pos="25000">
                        <a:srgbClr val="FF6633"/>
                      </a:gs>
                      <a:gs pos="50000">
                        <a:srgbClr val="FFFF00"/>
                      </a:gs>
                      <a:gs pos="75000">
                        <a:srgbClr val="01A78F"/>
                      </a:gs>
                      <a:gs pos="100000">
                        <a:srgbClr val="3366FF"/>
                      </a:gs>
                    </a:gsLst>
                    <a:lin ang="5400000" scaled="0"/>
                  </a:gradFill>
                </a:ln>
                <a:gradFill>
                  <a:gsLst>
                    <a:gs pos="0">
                      <a:srgbClr val="FFF200"/>
                    </a:gs>
                    <a:gs pos="45000">
                      <a:srgbClr val="FF7A00"/>
                    </a:gs>
                    <a:gs pos="70000">
                      <a:srgbClr val="FF0300"/>
                    </a:gs>
                    <a:gs pos="100000">
                      <a:srgbClr val="4D0808"/>
                    </a:gs>
                  </a:gsLst>
                  <a:lin ang="5400000" scaled="0"/>
                </a:gradFill>
                <a:effectLst>
                  <a:glow rad="139700">
                    <a:schemeClr val="accent6">
                      <a:satMod val="175000"/>
                      <a:alpha val="40000"/>
                    </a:schemeClr>
                  </a:glow>
                  <a:outerShdw blurRad="50800" dist="38100" dir="10800000" algn="r" rotWithShape="0">
                    <a:prstClr val="black">
                      <a:alpha val="40000"/>
                    </a:prstClr>
                  </a:outerShdw>
                </a:effectLst>
              </a:rPr>
              <a:t>Игры для тренировки устного счета</a:t>
            </a:r>
            <a:endParaRPr lang="ru-RU" sz="3600" dirty="0"/>
          </a:p>
        </p:txBody>
      </p:sp>
      <p:pic>
        <p:nvPicPr>
          <p:cNvPr id="1033" name="Picture 9" descr="http://cf.geekdo-images.com/images/pic1123512_md.jpg"/>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t="10072" r="14065"/>
          <a:stretch/>
        </p:blipFill>
        <p:spPr bwMode="auto">
          <a:xfrm>
            <a:off x="418861" y="885678"/>
            <a:ext cx="1741375" cy="2429724"/>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http://cf.geekdo-images.com/images/pic658194.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509232" y="1556791"/>
            <a:ext cx="2269175" cy="1758611"/>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5076056" y="980153"/>
            <a:ext cx="3851920" cy="2369880"/>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ru-RU" b="1" dirty="0" err="1" smtClean="0">
                <a:hlinkClick r:id="rId4"/>
              </a:rPr>
              <a:t>Халли</a:t>
            </a:r>
            <a:r>
              <a:rPr lang="ru-RU" b="1" dirty="0" smtClean="0">
                <a:hlinkClick r:id="rId4"/>
              </a:rPr>
              <a:t> </a:t>
            </a:r>
            <a:r>
              <a:rPr lang="ru-RU" b="1" dirty="0" err="1" smtClean="0">
                <a:hlinkClick r:id="rId4"/>
              </a:rPr>
              <a:t>Галли</a:t>
            </a:r>
            <a:endParaRPr lang="ru-RU" b="1" dirty="0" smtClean="0"/>
          </a:p>
          <a:p>
            <a:pPr algn="ctr"/>
            <a:r>
              <a:rPr lang="ru-RU" dirty="0" smtClean="0"/>
              <a:t> (от 5 лет) </a:t>
            </a:r>
          </a:p>
          <a:p>
            <a:r>
              <a:rPr lang="ru-RU" sz="1600" b="1" dirty="0" smtClean="0"/>
              <a:t>позвонить в звонок ни раньше, ни позже, а когда на открытых картах всех игроков в сумме оказывается ровно 5 фруктов одного вида - это требует мгновенной реакции, способности сосредоточиться, выдержки... А также умения считать до 5.</a:t>
            </a:r>
            <a:endParaRPr lang="ru-RU" sz="1600" b="1" dirty="0"/>
          </a:p>
        </p:txBody>
      </p:sp>
      <p:sp>
        <p:nvSpPr>
          <p:cNvPr id="7" name="Прямоугольник 6"/>
          <p:cNvSpPr/>
          <p:nvPr/>
        </p:nvSpPr>
        <p:spPr>
          <a:xfrm>
            <a:off x="251520" y="3645024"/>
            <a:ext cx="5006206" cy="2862322"/>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ru-RU" b="1" dirty="0" smtClean="0">
                <a:hlinkClick r:id="rId5"/>
              </a:rPr>
              <a:t>10 Свинок</a:t>
            </a:r>
            <a:r>
              <a:rPr lang="ru-RU" b="1" dirty="0" smtClean="0"/>
              <a:t> </a:t>
            </a:r>
          </a:p>
          <a:p>
            <a:pPr algn="ctr"/>
            <a:r>
              <a:rPr lang="ru-RU" dirty="0" smtClean="0"/>
              <a:t>(от 6 лет)</a:t>
            </a:r>
            <a:endParaRPr lang="ru-RU" b="1" dirty="0" smtClean="0"/>
          </a:p>
          <a:p>
            <a:r>
              <a:rPr lang="ru-RU" sz="1600" b="1" dirty="0" smtClean="0"/>
              <a:t>побеждает тот, кто лучше всех умеет считать до 10 и сможет собрать самое большое число карт. Но как это сделать? Очень просто - участники по очереди выкладывают на стол карточки с цифрами. Числа на карточках суммируются. Задача участников добавить к картам на столе такую цифру, чтобы сумма цифр составила ровно 10 очков. Удачливый игрок забирает себе все карточки со стола, а игра продолжается дальше. Всё бы ничего…</a:t>
            </a:r>
            <a:endParaRPr lang="ru-RU" sz="1600" b="1" dirty="0"/>
          </a:p>
        </p:txBody>
      </p:sp>
      <p:pic>
        <p:nvPicPr>
          <p:cNvPr id="1037" name="Picture 13" descr="http://cf.geekdo-images.com/images/pic809585_md.jpg"/>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5607490" y="4158018"/>
            <a:ext cx="3250332" cy="2320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47873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51540" y="260648"/>
            <a:ext cx="8302273" cy="646331"/>
          </a:xfrm>
          <a:prstGeom prst="rect">
            <a:avLst/>
          </a:prstGeom>
        </p:spPr>
        <p:txBody>
          <a:bodyPr wrap="none">
            <a:spAutoFit/>
          </a:bodyPr>
          <a:lstStyle/>
          <a:p>
            <a:r>
              <a:rPr lang="ru-RU" sz="3600" dirty="0" smtClean="0">
                <a:ln>
                  <a:gradFill>
                    <a:gsLst>
                      <a:gs pos="0">
                        <a:srgbClr val="FF3399"/>
                      </a:gs>
                      <a:gs pos="25000">
                        <a:srgbClr val="FF6633"/>
                      </a:gs>
                      <a:gs pos="50000">
                        <a:srgbClr val="FFFF00"/>
                      </a:gs>
                      <a:gs pos="75000">
                        <a:srgbClr val="01A78F"/>
                      </a:gs>
                      <a:gs pos="100000">
                        <a:srgbClr val="3366FF"/>
                      </a:gs>
                    </a:gsLst>
                    <a:lin ang="5400000" scaled="0"/>
                  </a:gradFill>
                </a:ln>
                <a:gradFill>
                  <a:gsLst>
                    <a:gs pos="0">
                      <a:srgbClr val="FFF200"/>
                    </a:gs>
                    <a:gs pos="45000">
                      <a:srgbClr val="FF7A00"/>
                    </a:gs>
                    <a:gs pos="70000">
                      <a:srgbClr val="FF0300"/>
                    </a:gs>
                    <a:gs pos="100000">
                      <a:srgbClr val="4D0808"/>
                    </a:gs>
                  </a:gsLst>
                  <a:lin ang="5400000" scaled="0"/>
                </a:gradFill>
                <a:effectLst>
                  <a:glow rad="139700">
                    <a:schemeClr val="accent6">
                      <a:satMod val="175000"/>
                      <a:alpha val="40000"/>
                    </a:schemeClr>
                  </a:glow>
                  <a:outerShdw blurRad="50800" dist="38100" dir="10800000" algn="r" rotWithShape="0">
                    <a:prstClr val="black">
                      <a:alpha val="40000"/>
                    </a:prstClr>
                  </a:outerShdw>
                </a:effectLst>
              </a:rPr>
              <a:t>Игры для развития и тренировки  памяти</a:t>
            </a:r>
            <a:endParaRPr lang="ru-RU" sz="3600" dirty="0"/>
          </a:p>
        </p:txBody>
      </p:sp>
      <p:sp>
        <p:nvSpPr>
          <p:cNvPr id="3" name="Прямоугольник 2"/>
          <p:cNvSpPr/>
          <p:nvPr/>
        </p:nvSpPr>
        <p:spPr>
          <a:xfrm>
            <a:off x="4067944" y="1120676"/>
            <a:ext cx="4572000" cy="1877437"/>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lgn="ctr"/>
            <a:r>
              <a:rPr lang="ru-RU" b="1" dirty="0" smtClean="0">
                <a:hlinkClick r:id="rId2"/>
              </a:rPr>
              <a:t>Цыплячьи бега</a:t>
            </a:r>
            <a:endParaRPr lang="ru-RU" b="1" dirty="0" smtClean="0"/>
          </a:p>
          <a:p>
            <a:pPr algn="ctr"/>
            <a:r>
              <a:rPr lang="ru-RU" b="1" dirty="0" smtClean="0"/>
              <a:t> </a:t>
            </a:r>
            <a:r>
              <a:rPr lang="ru-RU" dirty="0" smtClean="0"/>
              <a:t>(от 4 лет) </a:t>
            </a:r>
          </a:p>
          <a:p>
            <a:r>
              <a:rPr lang="ru-RU" sz="1600" b="1" dirty="0" smtClean="0"/>
              <a:t>классическое «</a:t>
            </a:r>
            <a:r>
              <a:rPr lang="ru-RU" sz="1600" b="1" dirty="0" err="1" smtClean="0"/>
              <a:t>мемори</a:t>
            </a:r>
            <a:r>
              <a:rPr lang="ru-RU" sz="1600" b="1" dirty="0" smtClean="0"/>
              <a:t>» + игра-</a:t>
            </a:r>
            <a:r>
              <a:rPr lang="ru-RU" sz="1600" b="1" dirty="0" err="1" smtClean="0"/>
              <a:t>ходилка</a:t>
            </a:r>
            <a:r>
              <a:rPr lang="ru-RU" sz="1600" b="1" dirty="0" smtClean="0"/>
              <a:t>. Одна карточка всегда лежит вверх картинкой, а её пара – всегда вверх рубашкой. Для того, чтобы успешно передвигаться по полю, вам надо будет запомнить, где же прячется нужная картинка.</a:t>
            </a:r>
            <a:endParaRPr lang="ru-RU" sz="1600" b="1" dirty="0"/>
          </a:p>
        </p:txBody>
      </p:sp>
      <p:pic>
        <p:nvPicPr>
          <p:cNvPr id="10242" name="Picture 2" descr="http://cf.geekdo-images.com/images/pic1288821_md.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58416" y="1098972"/>
            <a:ext cx="3520108" cy="2640081"/>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http://cf.geekdo-images.com/images/pic1583964_md.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804248" y="5301208"/>
            <a:ext cx="2148890" cy="1435459"/>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http://cf.geekdo-images.com/images/pic1132372_md.jp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4355976" y="3670337"/>
            <a:ext cx="3003632" cy="1940346"/>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371550" y="4347100"/>
            <a:ext cx="3768402" cy="1908215"/>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ru-RU" b="1" dirty="0" smtClean="0">
                <a:hlinkClick r:id="rId6"/>
              </a:rPr>
              <a:t>Лестница привидений - карточная игра</a:t>
            </a:r>
            <a:endParaRPr lang="ru-RU" b="1" dirty="0" smtClean="0"/>
          </a:p>
          <a:p>
            <a:pPr algn="ctr"/>
            <a:r>
              <a:rPr lang="ru-RU" dirty="0" smtClean="0"/>
              <a:t> (от 5 лет)</a:t>
            </a:r>
          </a:p>
          <a:p>
            <a:r>
              <a:rPr lang="ru-RU" sz="1600" b="1" dirty="0" smtClean="0"/>
              <a:t>здорово тренирует внимательность и память, ведь игрокам постоянно приходится запоминать расположение карт.</a:t>
            </a:r>
            <a:endParaRPr lang="ru-RU" sz="1600" b="1" dirty="0"/>
          </a:p>
        </p:txBody>
      </p:sp>
    </p:spTree>
    <p:extLst>
      <p:ext uri="{BB962C8B-B14F-4D97-AF65-F5344CB8AC3E}">
        <p14:creationId xmlns:p14="http://schemas.microsoft.com/office/powerpoint/2010/main" val="32260141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cf.geekdo-images.com/images/pic64987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7574" y="260647"/>
            <a:ext cx="2816274" cy="2903375"/>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3779912" y="281097"/>
            <a:ext cx="4572000" cy="2616101"/>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lgn="ctr"/>
            <a:r>
              <a:rPr lang="ru-RU" b="1" dirty="0" smtClean="0">
                <a:hlinkClick r:id="rId3"/>
              </a:rPr>
              <a:t>Сюрпризы</a:t>
            </a:r>
            <a:endParaRPr lang="ru-RU" b="1" dirty="0" smtClean="0"/>
          </a:p>
          <a:p>
            <a:pPr algn="ctr"/>
            <a:r>
              <a:rPr lang="ru-RU" dirty="0" smtClean="0"/>
              <a:t> (от 6 лет, можно младше)</a:t>
            </a:r>
            <a:endParaRPr lang="ru-RU" b="1" dirty="0" smtClean="0"/>
          </a:p>
          <a:p>
            <a:r>
              <a:rPr lang="ru-RU" sz="1600" b="1" dirty="0" smtClean="0"/>
              <a:t>Все любят получать подарки. А дарить подарки – занятие тоже очень приятное! Как насчёт того, чтобы помочь тем, кто собирает подарки, кладёт их в красивую коробочку и перевязывает яркой праздничной лентой? Благодаря настольной игре «Сюрпризы» у всех желающих появилась возможность ощутить себя маленьким эльфом, собирающим подарки для ребят.</a:t>
            </a:r>
            <a:endParaRPr lang="ru-RU" sz="1600" b="1" dirty="0"/>
          </a:p>
        </p:txBody>
      </p:sp>
      <p:sp>
        <p:nvSpPr>
          <p:cNvPr id="3" name="Прямоугольник 2"/>
          <p:cNvSpPr/>
          <p:nvPr/>
        </p:nvSpPr>
        <p:spPr>
          <a:xfrm>
            <a:off x="291540" y="4437112"/>
            <a:ext cx="2880320" cy="1877437"/>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ru-RU" b="1" dirty="0" err="1" smtClean="0">
                <a:hlinkClick r:id="rId4"/>
              </a:rPr>
              <a:t>Аллес</a:t>
            </a:r>
            <a:r>
              <a:rPr lang="ru-RU" b="1" dirty="0" smtClean="0">
                <a:hlinkClick r:id="rId4"/>
              </a:rPr>
              <a:t> Тролли</a:t>
            </a:r>
            <a:r>
              <a:rPr lang="ru-RU" b="1" dirty="0" smtClean="0"/>
              <a:t> </a:t>
            </a:r>
          </a:p>
          <a:p>
            <a:pPr algn="ctr"/>
            <a:r>
              <a:rPr lang="ru-RU" dirty="0" smtClean="0"/>
              <a:t>(от 6 лет)</a:t>
            </a:r>
          </a:p>
          <a:p>
            <a:r>
              <a:rPr lang="ru-RU" sz="1600" b="1" dirty="0" smtClean="0"/>
              <a:t>память, внимательность, быстрая реакция помогут вам собрать как можно больше предметов для активного отдыха.</a:t>
            </a:r>
            <a:endParaRPr lang="ru-RU" sz="1600" b="1" dirty="0"/>
          </a:p>
        </p:txBody>
      </p:sp>
      <p:pic>
        <p:nvPicPr>
          <p:cNvPr id="11268" name="Picture 4" descr="http://cf.geekdo-images.com/images/pic269688_md.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35895" y="3645025"/>
            <a:ext cx="5172943" cy="29071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78944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15616" y="260648"/>
            <a:ext cx="7248844" cy="646331"/>
          </a:xfrm>
          <a:prstGeom prst="rect">
            <a:avLst/>
          </a:prstGeom>
        </p:spPr>
        <p:txBody>
          <a:bodyPr wrap="none">
            <a:spAutoFit/>
          </a:bodyPr>
          <a:lstStyle/>
          <a:p>
            <a:r>
              <a:rPr lang="ru-RU" sz="3600" dirty="0" smtClean="0">
                <a:ln>
                  <a:gradFill>
                    <a:gsLst>
                      <a:gs pos="0">
                        <a:srgbClr val="FF3399"/>
                      </a:gs>
                      <a:gs pos="25000">
                        <a:srgbClr val="FF6633"/>
                      </a:gs>
                      <a:gs pos="50000">
                        <a:srgbClr val="FFFF00"/>
                      </a:gs>
                      <a:gs pos="75000">
                        <a:srgbClr val="01A78F"/>
                      </a:gs>
                      <a:gs pos="100000">
                        <a:srgbClr val="3366FF"/>
                      </a:gs>
                    </a:gsLst>
                    <a:lin ang="5400000" scaled="0"/>
                  </a:gradFill>
                </a:ln>
                <a:gradFill>
                  <a:gsLst>
                    <a:gs pos="0">
                      <a:srgbClr val="FFF200"/>
                    </a:gs>
                    <a:gs pos="45000">
                      <a:srgbClr val="FF7A00"/>
                    </a:gs>
                    <a:gs pos="70000">
                      <a:srgbClr val="FF0300"/>
                    </a:gs>
                    <a:gs pos="100000">
                      <a:srgbClr val="4D0808"/>
                    </a:gs>
                  </a:gsLst>
                  <a:lin ang="5400000" scaled="0"/>
                </a:gradFill>
                <a:effectLst>
                  <a:glow rad="139700">
                    <a:schemeClr val="accent6">
                      <a:satMod val="175000"/>
                      <a:alpha val="40000"/>
                    </a:schemeClr>
                  </a:glow>
                  <a:outerShdw blurRad="50800" dist="38100" dir="10800000" algn="r" rotWithShape="0">
                    <a:prstClr val="black">
                      <a:alpha val="40000"/>
                    </a:prstClr>
                  </a:outerShdw>
                </a:effectLst>
              </a:rPr>
              <a:t>Игры на внимательность и реакцию</a:t>
            </a:r>
            <a:endParaRPr lang="ru-RU" sz="3600" dirty="0"/>
          </a:p>
        </p:txBody>
      </p:sp>
      <p:sp>
        <p:nvSpPr>
          <p:cNvPr id="3" name="Прямоугольник 2"/>
          <p:cNvSpPr/>
          <p:nvPr/>
        </p:nvSpPr>
        <p:spPr>
          <a:xfrm>
            <a:off x="395536" y="1213008"/>
            <a:ext cx="4572000" cy="1631216"/>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lgn="ctr"/>
            <a:r>
              <a:rPr lang="ru-RU" b="1" dirty="0" smtClean="0">
                <a:hlinkClick r:id="rId2"/>
              </a:rPr>
              <a:t>Тараканий салат</a:t>
            </a:r>
            <a:endParaRPr lang="ru-RU" b="1" dirty="0" smtClean="0"/>
          </a:p>
          <a:p>
            <a:pPr algn="ctr"/>
            <a:r>
              <a:rPr lang="ru-RU" dirty="0" smtClean="0"/>
              <a:t> (от 5 лет)</a:t>
            </a:r>
          </a:p>
          <a:p>
            <a:r>
              <a:rPr lang="ru-RU" sz="1600" b="1" dirty="0" smtClean="0"/>
              <a:t>надо действовать очень быстро, но очень чётко. Важна не только скорость рук, но и скорость мысли - не так-то просто помнить, какое табу вступило в силу. </a:t>
            </a:r>
            <a:endParaRPr lang="ru-RU" sz="1600" b="1" dirty="0"/>
          </a:p>
        </p:txBody>
      </p:sp>
      <p:pic>
        <p:nvPicPr>
          <p:cNvPr id="12290" name="Picture 2" descr="http://www.igroved.ru/upload/gallery/1637.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508104" y="1124744"/>
            <a:ext cx="3062624" cy="2041750"/>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amp;Ncy;&amp;acy;&amp;scy;&amp;tcy;&amp;ocy;&amp;lcy;&amp;softcy;&amp;ncy;&amp;acy;&amp;yacy; &amp;icy;&amp;gcy;&amp;rcy;&amp;acy; &amp;TScy;&amp;ycy;&amp;pcy;&amp;lcy;&amp;yacy;&amp;chcy;&amp;softcy;&amp;icy; &amp;bcy;&amp;iecy;&amp;gcy;&amp;acy;: &amp;Pcy;&amp;rcy;&amp;yacy;&amp;tcy;&amp;kcy;&amp;ic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6808" y="4149080"/>
            <a:ext cx="3114675" cy="2076450"/>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3995316" y="4471204"/>
            <a:ext cx="4572000" cy="1631216"/>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lgn="ctr"/>
            <a:r>
              <a:rPr lang="ru-RU" b="1" dirty="0" smtClean="0">
                <a:hlinkClick r:id="rId5"/>
              </a:rPr>
              <a:t>Цыплячьи бега: Прятки</a:t>
            </a:r>
            <a:endParaRPr lang="ru-RU" b="1" dirty="0" smtClean="0"/>
          </a:p>
          <a:p>
            <a:pPr algn="ctr"/>
            <a:r>
              <a:rPr lang="ru-RU" dirty="0" smtClean="0"/>
              <a:t> (от 4 лет)</a:t>
            </a:r>
          </a:p>
          <a:p>
            <a:r>
              <a:rPr lang="ru-RU" sz="1600" b="1" dirty="0" smtClean="0"/>
              <a:t>будет полезна самым маленьким участникам, так как они смогут потренировать внимание и развить реакцию, а заодно лучше познакомиться с обитателями птичьего двора.</a:t>
            </a:r>
            <a:endParaRPr lang="ru-RU" sz="1600" b="1" dirty="0"/>
          </a:p>
        </p:txBody>
      </p:sp>
    </p:spTree>
    <p:extLst>
      <p:ext uri="{BB962C8B-B14F-4D97-AF65-F5344CB8AC3E}">
        <p14:creationId xmlns:p14="http://schemas.microsoft.com/office/powerpoint/2010/main" val="4126089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cf.geekdo-images.com/images/pic144210_md.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23528" y="404664"/>
            <a:ext cx="3826396" cy="2548381"/>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4427984" y="404664"/>
            <a:ext cx="4572000" cy="2616101"/>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lgn="ctr"/>
            <a:r>
              <a:rPr lang="ru-RU" b="1" dirty="0" smtClean="0">
                <a:solidFill>
                  <a:srgbClr val="FF0000"/>
                </a:solidFill>
              </a:rPr>
              <a:t>«Найди сходство»</a:t>
            </a:r>
          </a:p>
          <a:p>
            <a:pPr algn="ctr"/>
            <a:r>
              <a:rPr lang="ru-RU" dirty="0" smtClean="0">
                <a:solidFill>
                  <a:srgbClr val="FF0000"/>
                </a:solidFill>
              </a:rPr>
              <a:t> </a:t>
            </a:r>
            <a:r>
              <a:rPr lang="ru-RU" dirty="0" smtClean="0">
                <a:solidFill>
                  <a:schemeClr val="tx1">
                    <a:lumMod val="95000"/>
                    <a:lumOff val="5000"/>
                  </a:schemeClr>
                </a:solidFill>
              </a:rPr>
              <a:t>(от 3 лет) </a:t>
            </a:r>
          </a:p>
          <a:p>
            <a:r>
              <a:rPr lang="ru-RU" sz="1600" b="1" dirty="0" smtClean="0"/>
              <a:t>развивающая игра для тренировки ума самых внимательных игроков. На поле выкладываются 15 карточек, на каждой из которых расположены 15 предметов. На любых двух картах есть лишь один совпадающий по цвету одинаковый предмет. Но как его найти, если на каждой карточке каждый предмет расположен в своем месте и раскрашен своим цветом?</a:t>
            </a:r>
            <a:endParaRPr lang="ru-RU" sz="1600" b="1" dirty="0"/>
          </a:p>
        </p:txBody>
      </p:sp>
      <p:sp>
        <p:nvSpPr>
          <p:cNvPr id="3" name="Прямоугольник 2"/>
          <p:cNvSpPr/>
          <p:nvPr/>
        </p:nvSpPr>
        <p:spPr>
          <a:xfrm>
            <a:off x="467544" y="4306163"/>
            <a:ext cx="4572000" cy="2123658"/>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lgn="ctr"/>
            <a:r>
              <a:rPr lang="ru-RU" b="1" dirty="0" err="1" smtClean="0">
                <a:hlinkClick r:id="rId3"/>
              </a:rPr>
              <a:t>Барабашка</a:t>
            </a:r>
            <a:r>
              <a:rPr lang="ru-RU" dirty="0" smtClean="0"/>
              <a:t> </a:t>
            </a:r>
          </a:p>
          <a:p>
            <a:pPr algn="ctr"/>
            <a:r>
              <a:rPr lang="ru-RU" dirty="0" smtClean="0"/>
              <a:t>(от 6 лет)</a:t>
            </a:r>
          </a:p>
          <a:p>
            <a:r>
              <a:rPr lang="ru-RU" sz="1600" b="1" dirty="0" smtClean="0"/>
              <a:t>стремительная игра, в которой необходимо мысленно разложить картинку по характеристикам и быстрее других схватить нужный предмет. Отлично развивает внимательность, образное мышление и скорость реакции.</a:t>
            </a:r>
            <a:endParaRPr lang="ru-RU" sz="1600" b="1" dirty="0"/>
          </a:p>
        </p:txBody>
      </p:sp>
      <p:pic>
        <p:nvPicPr>
          <p:cNvPr id="13316" name="Picture 4" descr="http://cf.geekdo-images.com/images/pic1459866_md.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364088" y="3726655"/>
            <a:ext cx="3501530" cy="26261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77949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2" name="Picture 6" descr="&amp;Ncy;&amp;acy;&amp;scy;&amp;tcy;&amp;ocy;&amp;lcy;&amp;softcy;&amp;ncy;&amp;acy;&amp;yacy; &amp;icy;&amp;gcy;&amp;rcy;&amp;acy; &amp;Rcy;&amp;icy;&amp;tcy;&amp;mcy; &amp;icy; &amp;vcy;&amp;ycy;&amp;zcy;&amp;ocy;&amp;vcy;"/>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688672" y="5068640"/>
            <a:ext cx="2301781" cy="1614948"/>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141556" y="188640"/>
            <a:ext cx="9002444" cy="1200329"/>
          </a:xfrm>
          <a:prstGeom prst="rect">
            <a:avLst/>
          </a:prstGeom>
        </p:spPr>
        <p:txBody>
          <a:bodyPr wrap="square">
            <a:spAutoFit/>
          </a:bodyPr>
          <a:lstStyle/>
          <a:p>
            <a:pPr lvl="0" algn="ctr"/>
            <a:r>
              <a:rPr lang="ru-RU" sz="3600" dirty="0">
                <a:ln>
                  <a:gradFill>
                    <a:gsLst>
                      <a:gs pos="0">
                        <a:srgbClr val="FF3399"/>
                      </a:gs>
                      <a:gs pos="25000">
                        <a:srgbClr val="FF6633"/>
                      </a:gs>
                      <a:gs pos="50000">
                        <a:srgbClr val="FFFF00"/>
                      </a:gs>
                      <a:gs pos="75000">
                        <a:srgbClr val="01A78F"/>
                      </a:gs>
                      <a:gs pos="100000">
                        <a:srgbClr val="3366FF"/>
                      </a:gs>
                    </a:gsLst>
                    <a:lin ang="5400000" scaled="0"/>
                  </a:gradFill>
                </a:ln>
                <a:gradFill>
                  <a:gsLst>
                    <a:gs pos="0">
                      <a:srgbClr val="FFF200"/>
                    </a:gs>
                    <a:gs pos="45000">
                      <a:srgbClr val="FF7A00"/>
                    </a:gs>
                    <a:gs pos="70000">
                      <a:srgbClr val="FF0300"/>
                    </a:gs>
                    <a:gs pos="100000">
                      <a:srgbClr val="4D0808"/>
                    </a:gs>
                  </a:gsLst>
                  <a:lin ang="5400000" scaled="0"/>
                </a:gradFill>
                <a:effectLst>
                  <a:glow rad="139700">
                    <a:srgbClr val="B9CA1A">
                      <a:satMod val="175000"/>
                      <a:alpha val="40000"/>
                    </a:srgbClr>
                  </a:glow>
                  <a:outerShdw blurRad="50800" dist="38100" dir="10800000" algn="r" rotWithShape="0">
                    <a:prstClr val="black">
                      <a:alpha val="40000"/>
                    </a:prstClr>
                  </a:outerShdw>
                </a:effectLst>
              </a:rPr>
              <a:t>Игры для тренировки координации движений</a:t>
            </a:r>
            <a:endParaRPr lang="ru-RU" sz="3600" dirty="0">
              <a:solidFill>
                <a:prstClr val="black"/>
              </a:solidFill>
            </a:endParaRPr>
          </a:p>
        </p:txBody>
      </p:sp>
      <p:sp>
        <p:nvSpPr>
          <p:cNvPr id="4" name="Прямоугольник 3"/>
          <p:cNvSpPr/>
          <p:nvPr/>
        </p:nvSpPr>
        <p:spPr>
          <a:xfrm>
            <a:off x="2356778" y="1388969"/>
            <a:ext cx="4572000" cy="1631216"/>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lgn="ctr"/>
            <a:r>
              <a:rPr lang="ru-RU" b="1" dirty="0" smtClean="0">
                <a:hlinkClick r:id="rId3"/>
              </a:rPr>
              <a:t>Вилла </a:t>
            </a:r>
            <a:r>
              <a:rPr lang="ru-RU" b="1" dirty="0" err="1" smtClean="0">
                <a:hlinkClick r:id="rId3"/>
              </a:rPr>
              <a:t>Палетти</a:t>
            </a:r>
            <a:endParaRPr lang="ru-RU" b="1" dirty="0" smtClean="0"/>
          </a:p>
          <a:p>
            <a:pPr algn="ctr"/>
            <a:r>
              <a:rPr lang="ru-RU" dirty="0" smtClean="0"/>
              <a:t> (от 6 лет)</a:t>
            </a:r>
          </a:p>
          <a:p>
            <a:r>
              <a:rPr lang="ru-RU" sz="1600" b="1" dirty="0" smtClean="0"/>
              <a:t>для того, чтобы найти баланс и не развалить виллу, придётся практически затаить дыхание. Концентрация, точность и </a:t>
            </a:r>
            <a:r>
              <a:rPr lang="ru-RU" sz="1600" b="1" dirty="0" err="1" smtClean="0"/>
              <a:t>скоординированность</a:t>
            </a:r>
            <a:r>
              <a:rPr lang="ru-RU" sz="1600" b="1" dirty="0" smtClean="0"/>
              <a:t> движений понадобятся вам в первую очередь.</a:t>
            </a:r>
            <a:endParaRPr lang="ru-RU" sz="1600" b="1" dirty="0"/>
          </a:p>
        </p:txBody>
      </p:sp>
      <p:pic>
        <p:nvPicPr>
          <p:cNvPr id="14338" name="Picture 2" descr="&amp;Ncy;&amp;acy;&amp;scy;&amp;tcy;&amp;ocy;&amp;lcy;&amp;softcy;&amp;ncy;&amp;acy;&amp;yacy; &amp;icy;&amp;gcy;&amp;rcy;&amp;acy; &amp;Vcy;&amp;icy;&amp;lcy;&amp;lcy;&amp;acy; &amp;Pcy;&amp;acy;&amp;lcy;&amp;iecy;&amp;tcy;&amp;tcy;&amp;icy;"/>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053366" y="838851"/>
            <a:ext cx="1572394" cy="2358592"/>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843808" y="3188035"/>
            <a:ext cx="4572000" cy="1631216"/>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lgn="ctr"/>
            <a:r>
              <a:rPr lang="ru-RU" b="1" dirty="0" err="1" smtClean="0">
                <a:hlinkClick r:id="rId5"/>
              </a:rPr>
              <a:t>Бамболео</a:t>
            </a:r>
            <a:r>
              <a:rPr lang="ru-RU" dirty="0" smtClean="0"/>
              <a:t> </a:t>
            </a:r>
          </a:p>
          <a:p>
            <a:pPr algn="ctr"/>
            <a:r>
              <a:rPr lang="ru-RU" dirty="0" smtClean="0"/>
              <a:t>(от 6 лет) </a:t>
            </a:r>
          </a:p>
          <a:p>
            <a:r>
              <a:rPr lang="ru-RU" sz="1600" b="1" dirty="0" smtClean="0"/>
              <a:t>прежде, чем приступить к действиям, надо на глаз оценить свои шансы, а потом бережно-бережно снимать детали с шаткой платформы, стараясь не нарушить </a:t>
            </a:r>
            <a:r>
              <a:rPr lang="ru-RU" sz="1600" b="1" dirty="0" err="1" smtClean="0"/>
              <a:t>равновесиe</a:t>
            </a:r>
            <a:r>
              <a:rPr lang="ru-RU" sz="1600" b="1" dirty="0" smtClean="0"/>
              <a:t>.</a:t>
            </a:r>
            <a:endParaRPr lang="ru-RU" sz="1600" b="1" dirty="0"/>
          </a:p>
        </p:txBody>
      </p:sp>
      <p:pic>
        <p:nvPicPr>
          <p:cNvPr id="14340" name="Picture 4" descr="&amp;Ncy;&amp;acy;&amp;scy;&amp;tcy;&amp;ocy;&amp;lcy;&amp;softcy;&amp;ncy;&amp;acy;&amp;yacy; &amp;icy;&amp;gcy;&amp;rcy;&amp;acy; &amp;Bcy;&amp;acy;&amp;mcy;&amp;bcy;&amp;ocy;&amp;lcy;&amp;iecy;&amp;ocy;"/>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167777" y="3020185"/>
            <a:ext cx="2610619" cy="1740413"/>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167777" y="5021595"/>
            <a:ext cx="6348439" cy="1661993"/>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ru-RU" b="1" dirty="0" smtClean="0">
                <a:hlinkClick r:id="rId7"/>
              </a:rPr>
              <a:t>Ритм и вызов</a:t>
            </a:r>
            <a:endParaRPr lang="ru-RU" b="1" dirty="0" smtClean="0"/>
          </a:p>
          <a:p>
            <a:pPr algn="ctr"/>
            <a:r>
              <a:rPr lang="ru-RU" dirty="0" smtClean="0"/>
              <a:t> (от 6 лет)</a:t>
            </a:r>
          </a:p>
          <a:p>
            <a:r>
              <a:rPr lang="ru-RU" dirty="0" smtClean="0"/>
              <a:t> </a:t>
            </a:r>
            <a:r>
              <a:rPr lang="ru-RU" sz="1600" b="1" dirty="0" smtClean="0"/>
              <a:t>позволяет быстро сконцентрироваться, включиться в ситуацию или, наоборот, немного передохнуть после напряженной умственной работы. Можно сказать, что это игра-зарядка. Между делом развиваются внимание, скорость реакции и координация движений.</a:t>
            </a:r>
            <a:endParaRPr lang="ru-RU" sz="1600" b="1" dirty="0"/>
          </a:p>
        </p:txBody>
      </p:sp>
    </p:spTree>
    <p:extLst>
      <p:ext uri="{BB962C8B-B14F-4D97-AF65-F5344CB8AC3E}">
        <p14:creationId xmlns:p14="http://schemas.microsoft.com/office/powerpoint/2010/main" val="22874792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771800" y="260648"/>
            <a:ext cx="3520516" cy="646331"/>
          </a:xfrm>
          <a:prstGeom prst="rect">
            <a:avLst/>
          </a:prstGeom>
        </p:spPr>
        <p:txBody>
          <a:bodyPr wrap="none">
            <a:spAutoFit/>
          </a:bodyPr>
          <a:lstStyle/>
          <a:p>
            <a:r>
              <a:rPr lang="ru-RU" sz="3600" dirty="0" smtClean="0">
                <a:ln>
                  <a:gradFill>
                    <a:gsLst>
                      <a:gs pos="0">
                        <a:srgbClr val="FF3399"/>
                      </a:gs>
                      <a:gs pos="25000">
                        <a:srgbClr val="FF6633"/>
                      </a:gs>
                      <a:gs pos="50000">
                        <a:srgbClr val="FFFF00"/>
                      </a:gs>
                      <a:gs pos="75000">
                        <a:srgbClr val="01A78F"/>
                      </a:gs>
                      <a:gs pos="100000">
                        <a:srgbClr val="3366FF"/>
                      </a:gs>
                    </a:gsLst>
                    <a:lin ang="5400000" scaled="0"/>
                  </a:gradFill>
                </a:ln>
                <a:gradFill>
                  <a:gsLst>
                    <a:gs pos="0">
                      <a:srgbClr val="FFF200"/>
                    </a:gs>
                    <a:gs pos="45000">
                      <a:srgbClr val="FF7A00"/>
                    </a:gs>
                    <a:gs pos="70000">
                      <a:srgbClr val="FF0300"/>
                    </a:gs>
                    <a:gs pos="100000">
                      <a:srgbClr val="4D0808"/>
                    </a:gs>
                  </a:gsLst>
                  <a:lin ang="5400000" scaled="0"/>
                </a:gradFill>
                <a:effectLst>
                  <a:glow rad="139700">
                    <a:schemeClr val="accent6">
                      <a:satMod val="175000"/>
                      <a:alpha val="40000"/>
                    </a:schemeClr>
                  </a:glow>
                  <a:outerShdw blurRad="50800" dist="38100" dir="10800000" algn="r" rotWithShape="0">
                    <a:prstClr val="black">
                      <a:alpha val="40000"/>
                    </a:prstClr>
                  </a:outerShdw>
                </a:effectLst>
              </a:rPr>
              <a:t>Логические игры</a:t>
            </a:r>
            <a:endParaRPr lang="ru-RU" sz="3600" dirty="0"/>
          </a:p>
        </p:txBody>
      </p:sp>
      <p:pic>
        <p:nvPicPr>
          <p:cNvPr id="15362" name="Picture 2" descr="http://cf.geekdo-images.com/images/pic533436_md.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51520" y="906979"/>
            <a:ext cx="3937093" cy="2378005"/>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4283968" y="1052736"/>
            <a:ext cx="4572000" cy="2031325"/>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lgn="ctr"/>
            <a:r>
              <a:rPr lang="ru-RU" b="1" dirty="0" err="1">
                <a:hlinkClick r:id="rId3"/>
              </a:rPr>
              <a:t>Сплэш</a:t>
            </a:r>
            <a:r>
              <a:rPr lang="ru-RU" b="1" dirty="0">
                <a:hlinkClick r:id="rId3"/>
              </a:rPr>
              <a:t> Атак</a:t>
            </a:r>
            <a:r>
              <a:rPr lang="ru-RU" dirty="0"/>
              <a:t> </a:t>
            </a:r>
            <a:endParaRPr lang="ru-RU" dirty="0" smtClean="0"/>
          </a:p>
          <a:p>
            <a:pPr algn="ctr"/>
            <a:r>
              <a:rPr lang="ru-RU" dirty="0" smtClean="0"/>
              <a:t>(</a:t>
            </a:r>
            <a:r>
              <a:rPr lang="ru-RU" dirty="0"/>
              <a:t>от 5 лет) </a:t>
            </a:r>
            <a:endParaRPr lang="ru-RU" dirty="0" smtClean="0"/>
          </a:p>
          <a:p>
            <a:r>
              <a:rPr lang="ru-RU" b="1" dirty="0" smtClean="0"/>
              <a:t>быстро </a:t>
            </a:r>
            <a:r>
              <a:rPr lang="ru-RU" b="1" dirty="0"/>
              <a:t>найти нужное сочетание цвета и формы, быстро забрать нужную рыбку с поля, быстро среагировать на появление пираньи! Внимательность и скорость – только так рыбалка будет удачной.</a:t>
            </a:r>
          </a:p>
        </p:txBody>
      </p:sp>
      <p:sp>
        <p:nvSpPr>
          <p:cNvPr id="4" name="Прямоугольник 3"/>
          <p:cNvSpPr/>
          <p:nvPr/>
        </p:nvSpPr>
        <p:spPr>
          <a:xfrm>
            <a:off x="261804" y="4509120"/>
            <a:ext cx="4572000" cy="1754326"/>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lgn="ctr"/>
            <a:r>
              <a:rPr lang="ru-RU" b="1" dirty="0" smtClean="0">
                <a:hlinkClick r:id="rId4"/>
              </a:rPr>
              <a:t>Сет</a:t>
            </a:r>
            <a:endParaRPr lang="ru-RU" b="1" dirty="0" smtClean="0"/>
          </a:p>
          <a:p>
            <a:pPr algn="ctr"/>
            <a:r>
              <a:rPr lang="ru-RU" dirty="0" smtClean="0"/>
              <a:t> </a:t>
            </a:r>
            <a:r>
              <a:rPr lang="ru-RU" dirty="0"/>
              <a:t>(от 6 лет) </a:t>
            </a:r>
            <a:endParaRPr lang="ru-RU" dirty="0" smtClean="0"/>
          </a:p>
          <a:p>
            <a:r>
              <a:rPr lang="ru-RU" b="1" dirty="0" smtClean="0"/>
              <a:t>чистая </a:t>
            </a:r>
            <a:r>
              <a:rPr lang="ru-RU" b="1" dirty="0"/>
              <a:t>логика, внимательность и скорость реакции. Не зря детские психологи и логопеды рекомендуют включать её в домашнюю коллекцию развивающих игр</a:t>
            </a:r>
            <a:r>
              <a:rPr lang="ru-RU" dirty="0"/>
              <a:t>.</a:t>
            </a:r>
          </a:p>
        </p:txBody>
      </p:sp>
      <p:pic>
        <p:nvPicPr>
          <p:cNvPr id="1026" name="Picture 2" descr="http://cf.geekdo-images.com/images/pic137919_md.jp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5580112" y="3284984"/>
            <a:ext cx="2491755" cy="33223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35657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260648"/>
            <a:ext cx="8784976" cy="2031325"/>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ru-RU" b="1" dirty="0">
                <a:hlinkClick r:id="rId2"/>
              </a:rPr>
              <a:t>Головоломки </a:t>
            </a:r>
            <a:r>
              <a:rPr lang="ru-RU" b="1" dirty="0" err="1">
                <a:hlinkClick r:id="rId2"/>
              </a:rPr>
              <a:t>Thinkfun</a:t>
            </a:r>
            <a:r>
              <a:rPr lang="ru-RU" b="1" dirty="0"/>
              <a:t> </a:t>
            </a:r>
            <a:endParaRPr lang="ru-RU" b="1" dirty="0" smtClean="0"/>
          </a:p>
          <a:p>
            <a:pPr algn="ctr"/>
            <a:r>
              <a:rPr lang="ru-RU" dirty="0" smtClean="0"/>
              <a:t>(</a:t>
            </a:r>
            <a:r>
              <a:rPr lang="ru-RU" dirty="0"/>
              <a:t>от 4</a:t>
            </a:r>
            <a:r>
              <a:rPr lang="ru-RU" dirty="0" smtClean="0"/>
              <a:t> лет и до 99, а может и старше) </a:t>
            </a:r>
            <a:endParaRPr lang="ru-RU" dirty="0"/>
          </a:p>
          <a:p>
            <a:r>
              <a:rPr lang="ru-RU" b="1" dirty="0" smtClean="0"/>
              <a:t>каждая </a:t>
            </a:r>
            <a:r>
              <a:rPr lang="ru-RU" b="1" dirty="0"/>
              <a:t>головоломка построена на широко известных играх: пятнашки, </a:t>
            </a:r>
            <a:r>
              <a:rPr lang="ru-RU" b="1" dirty="0" err="1"/>
              <a:t>судоку</a:t>
            </a:r>
            <a:r>
              <a:rPr lang="ru-RU" b="1" dirty="0"/>
              <a:t>, солитер, </a:t>
            </a:r>
            <a:r>
              <a:rPr lang="ru-RU" b="1" dirty="0" err="1"/>
              <a:t>танграм</a:t>
            </a:r>
            <a:r>
              <a:rPr lang="ru-RU" b="1" dirty="0"/>
              <a:t>… Однако, необычное оформление делают их совершенно оригинальными, а </a:t>
            </a:r>
            <a:r>
              <a:rPr lang="ru-RU" b="1" dirty="0" err="1"/>
              <a:t>многовариантность</a:t>
            </a:r>
            <a:r>
              <a:rPr lang="ru-RU" b="1" dirty="0"/>
              <a:t> заданий позволяет долгое время наслаждаться поиском решений. Как и любые головоломки, они развивают логическое мышление, пространственное воображение, выдержку и усидчивость.</a:t>
            </a:r>
          </a:p>
        </p:txBody>
      </p:sp>
      <p:pic>
        <p:nvPicPr>
          <p:cNvPr id="2050" name="Picture 2" descr="&amp;Icy;&amp;gcy;&amp;rcy;&amp;acy;-&amp;gcy;&amp;ocy;&amp;lcy;&amp;ocy;&amp;vcy;&amp;ocy;&amp;lcy;&amp;ocy;&amp;mcy;&amp;kcy;&amp;acy; &quot;&amp;CHcy;&amp;acy;&amp;scy; &amp;Pcy;&amp;icy;&amp;kcy;&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2564904"/>
            <a:ext cx="1809750" cy="180975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amp;Icy;&amp;gcy;&amp;rcy;&amp;acy;-&amp;gcy;&amp;ocy;&amp;lcy;&amp;ocy;&amp;vcy;&amp;ocy;&amp;lcy;&amp;ocy;&amp;mcy;&amp;kcy;&amp;acy; «&amp;SHcy;&amp;ocy;&amp;kcy;&amp;ocy;&amp;lcy;&amp;acy;&amp;dcy;&amp;ncy;&amp;ycy;&amp;jcy; &amp;ncy;&amp;acy;&amp;bcy;&amp;ocy;&amp;rc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3768" y="2564904"/>
            <a:ext cx="1809750" cy="180975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amp;Gcy;&amp;ocy;&amp;lcy;&amp;ocy;&amp;vcy;&amp;ocy;&amp;lcy;&amp;ocy;&amp;mcy;&amp;kcy;&amp;acy; «&amp;Pcy;&amp;iecy;&amp;rcy;&amp;iecy;&amp;pcy;&amp;rcy;&amp;acy;&amp;vcy;&amp;acy; &amp;dcy;&amp;lcy;&amp;yacy; &amp;mcy;&amp;acy;&amp;lcy;&amp;ycy;&amp;shcy;&amp;iecy;&amp;jc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2564903"/>
            <a:ext cx="1809750" cy="1809751"/>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amp;Kcy;&amp;ucy;&amp;bcy;&amp;icy;&amp;chcy;&amp;iecy;&amp;scy;&amp;kcy;&amp;acy;&amp;yacy; &amp;gcy;&amp;ocy;&amp;lcy;&amp;ocy;&amp;vcy;&amp;ocy;&amp;lcy;&amp;ocy;&amp;mcy;&amp;kcy;&amp;acy; «Tipov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76256" y="2564904"/>
            <a:ext cx="1809750" cy="1809751"/>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amp;Icy;&amp;gcy;&amp;rcy;&amp;acy;-&amp;gcy;&amp;ocy;&amp;lcy;&amp;ocy;&amp;vcy;&amp;ocy;&amp;lcy;&amp;ocy;&amp;mcy;&amp;kcy;&amp;acy; &quot;&amp;Scy;&amp;acy;&amp;fcy;&amp;acy;&amp;rcy;&amp;icy; &amp;vcy; &amp;Acy;&amp;fcy;&amp;rcy;&amp;icy;&amp;kcy;&amp;iecy;&quot; "/>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99506" y="4653136"/>
            <a:ext cx="1809750" cy="1809751"/>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amp;Icy;&amp;gcy;&amp;rcy;&amp;acy;-&amp;gcy;&amp;ocy;&amp;lcy;&amp;ocy;&amp;vcy;&amp;ocy;&amp;lcy;&amp;ocy;&amp;mcy;&amp;kcy;&amp;acy; &quot;&amp;Kcy;&amp;icy;&amp;rcy;&amp;pcy;&amp;icy;&amp;chcy;&amp;icy;&amp;kcy;&amp;icy; Brick by brick&quot;"/>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67125" y="4653136"/>
            <a:ext cx="1809750" cy="1809751"/>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amp;Lcy;&amp;acy;&amp;bcy;&amp;icy;&amp;rcy;&amp;icy;&amp;ncy;&amp;tcy; (&amp;icy;&amp;gcy;&amp;rcy;&amp;acy; - &amp;gcy;&amp;ocy;&amp;lcy;&amp;ocy;&amp;vcy;&amp;ocy;&amp;lcy;&amp;ocy;&amp;mcy;&amp;kcy;&amp;acy;)"/>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84168" y="4666818"/>
            <a:ext cx="1809750" cy="1809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81642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188640"/>
            <a:ext cx="8856984" cy="1754326"/>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ru-RU" b="1" dirty="0">
                <a:hlinkClick r:id="rId2"/>
              </a:rPr>
              <a:t>головоломки </a:t>
            </a:r>
            <a:r>
              <a:rPr lang="ru-RU" b="1" dirty="0" err="1">
                <a:hlinkClick r:id="rId2"/>
              </a:rPr>
              <a:t>Bondibon</a:t>
            </a:r>
            <a:r>
              <a:rPr lang="ru-RU" b="1" dirty="0"/>
              <a:t> </a:t>
            </a:r>
            <a:endParaRPr lang="ru-RU" b="1" dirty="0" smtClean="0"/>
          </a:p>
          <a:p>
            <a:pPr algn="ctr"/>
            <a:r>
              <a:rPr lang="ru-RU" dirty="0"/>
              <a:t>(от 4 лет и до 99, а может и старше) </a:t>
            </a:r>
          </a:p>
          <a:p>
            <a:r>
              <a:rPr lang="ru-RU" b="1" dirty="0" smtClean="0"/>
              <a:t>они </a:t>
            </a:r>
            <a:r>
              <a:rPr lang="ru-RU" b="1" dirty="0"/>
              <a:t>отлично тренируют внимательность, пространственное и логическое мышление, навыки комбинирования, развивают память и мелкую моторику рук. При этом они очень ярко, привлекательно оформлены и приспособлены для того, чтобы брать их в поездки.</a:t>
            </a:r>
          </a:p>
        </p:txBody>
      </p:sp>
      <p:pic>
        <p:nvPicPr>
          <p:cNvPr id="3074" name="Picture 2" descr="&amp;Icy;&amp;gcy;&amp;rcy;&amp;acy; &amp;lcy;&amp;ocy;&amp;gcy;&amp;icy;&amp;chcy;&amp;iecy;&amp;scy;&amp;kcy;&amp;acy;&amp;yacy; BONDIBON &amp;Ocy;&amp;pcy;&amp;iecy;&amp;rcy;&amp;acy;&amp;tscy;&amp;icy;&amp;yacy; &amp;Pcy;&amp;iecy;&amp;rcy;&amp;iecy;&amp;khcy;&amp;vcy;&amp;acy;&amp;tc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2157112"/>
            <a:ext cx="1800225" cy="180022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amp;Icy;&amp;gcy;&amp;rcy;&amp;acy; &amp;lcy;&amp;ocy;&amp;gcy;&amp;icy;&amp;chcy;&amp;iecy;&amp;scy;&amp;kcy;&amp;acy;&amp;yacy; BONDIBON &amp;TScy;&amp;vcy;&amp;iecy;&amp;tcy;&amp;ocy;&amp;vcy;&amp;ocy;&amp;jcy; &amp;kcy;&amp;ocy;&amp;dc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3768" y="2143568"/>
            <a:ext cx="1771650" cy="1809751"/>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amp;Icy;&amp;gcy;&amp;rcy;&amp;acy; &amp;lcy;&amp;ocy;&amp;gcy;&amp;icy;&amp;chcy;&amp;iecy;&amp;scy;&amp;kcy;&amp;acy;&amp;yacy; BONDIBON &amp;Pcy;&amp;rcy;&amp;yacy;&amp;tcy;&amp;kcy;&amp;icy;, &amp;Scy;&amp;acy;&amp;fcy;&amp;acy;&amp;rcy;&amp;icy; (4 &amp;ucy;&amp;rcy;&amp;ocy;&amp;vcy;&amp;ncy;&amp;yacy; &amp;scy;&amp;lcy;&amp;ocy;&amp;zhcy;&amp;ncy;&amp;ocy;&amp;scy;&amp;tcy;&amp;icy;, 48 &amp;zcy;&amp;acy;&amp;dcy;&amp;acy;&amp;ncy;&amp;icy;&amp;jc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4008" y="2153094"/>
            <a:ext cx="1809750" cy="1800225"/>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amp;Icy;&amp;gcy;&amp;rcy;&amp;acy; &amp;lcy;&amp;ocy;&amp;gcy;&amp;icy;&amp;chcy;&amp;iecy;&amp;scy;&amp;kcy;&amp;acy;&amp;yacy; BONDIBON &amp;Gcy;&amp;rcy;&amp;ucy;&amp;zcy;&amp;ocy;&amp;vcy;&amp;icy;&amp;chcy;&amp;kcy;&amp;ic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04248" y="2143568"/>
            <a:ext cx="1809750" cy="1809751"/>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http://www.bondibon.ru/upload/iblock/b52/b52d7240ffdd59b84a3a2c69e8c5150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3568" y="4221088"/>
            <a:ext cx="2470001" cy="2470002"/>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amp;Lcy;&amp;ocy;&amp;gcy;&amp;icy;&amp;chcy;&amp;iecy;&amp;scy;&amp;kcy;&amp;acy;&amp;yacy; &amp;icy;&amp;gcy;&amp;rcy;&amp;acy; Smart &amp;Tcy;&amp;acy;&amp;chcy;&amp;kcy;&amp;acy;. SmartGame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41043" y="4221088"/>
            <a:ext cx="142875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3090" name="Picture 18" descr="http://www.bondibon.ru/upload/iblock/760/7603d02f2cf01401b45cb22730b846c0.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20072" y="4653136"/>
            <a:ext cx="142875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3092" name="Picture 20" descr="&amp;Lcy;&amp;ocy;&amp;gcy;&amp;icy;&amp;chcy;&amp;iecy;&amp;scy;&amp;kcy;&amp;acy;&amp;yacy; &amp;icy;&amp;gcy;&amp;rcy;&amp;acy; &amp;Kcy;&amp;acy;&amp;mcy;&amp;iecy;&amp;lcy;&amp;ocy;&amp;tcy;. SmartGames"/>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994748" y="5085184"/>
            <a:ext cx="1428750"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06924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12" name="Picture 16" descr="http://www.allshops.ro/files/clients/97/198/p/59/tomy-thomas-distractie-in-jungla-1199535_normal.jpg"/>
          <p:cNvPicPr>
            <a:picLocks noChangeAspect="1" noChangeArrowheads="1"/>
          </p:cNvPicPr>
          <p:nvPr/>
        </p:nvPicPr>
        <p:blipFill rotWithShape="1">
          <a:blip r:embed="rId2">
            <a:extLst>
              <a:ext uri="{28A0092B-C50C-407E-A947-70E740481C1C}">
                <a14:useLocalDpi xmlns:a14="http://schemas.microsoft.com/office/drawing/2010/main" val="0"/>
              </a:ext>
            </a:extLst>
          </a:blip>
          <a:srcRect t="16319" b="16080"/>
          <a:stretch/>
        </p:blipFill>
        <p:spPr bwMode="auto">
          <a:xfrm>
            <a:off x="5652135" y="4293096"/>
            <a:ext cx="3315534" cy="2241302"/>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http://img2.minibanda.ru/Articles/c/3/b/cache/c3bc7779-7741-4949-b470-3843706b108c-w320-h18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661" y="617538"/>
            <a:ext cx="3486958" cy="2048589"/>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http://www.igroved.ru/articles/big/igroved_uno_006.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07975" y="3345210"/>
            <a:ext cx="5058891" cy="3372595"/>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4" descr="http://www.&amp;kcy;&amp;ocy;&amp;lcy;&amp;lcy;&amp;iecy;&amp;kcy;&amp;tscy;&amp;icy;&amp;ocy;&amp;ncy;&amp;ncy;&amp;ycy;&amp;iecy;-&amp;mcy;&amp;icy;&amp;shcy;&amp;kcy;&amp;icy;.&amp;rcy;&amp;fcy;/p/posts/2277.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2" name="TextBox 1"/>
          <p:cNvSpPr txBox="1"/>
          <p:nvPr/>
        </p:nvSpPr>
        <p:spPr>
          <a:xfrm>
            <a:off x="3783093" y="312737"/>
            <a:ext cx="5184576" cy="3693319"/>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ru-RU" b="1" dirty="0" smtClean="0"/>
              <a:t>И еще очень много, много разнообразных игр для детей и всей семьи.</a:t>
            </a:r>
          </a:p>
          <a:p>
            <a:r>
              <a:rPr lang="ru-RU" b="1" dirty="0" smtClean="0"/>
              <a:t>Начните играть с ребенком, попробуйте поиграть с друзьями.</a:t>
            </a:r>
          </a:p>
          <a:p>
            <a:r>
              <a:rPr lang="ru-RU" b="1" dirty="0"/>
              <a:t>Как приятно находиться в компании людей, заряженных энергией, весельем и жаждой творчества. И как здорово, когда каждая встреча становится радостным и неповторимым событием. </a:t>
            </a:r>
            <a:endParaRPr lang="ru-RU" b="1" dirty="0" smtClean="0"/>
          </a:p>
          <a:p>
            <a:r>
              <a:rPr lang="ru-RU" b="1" dirty="0" smtClean="0"/>
              <a:t>Настольные </a:t>
            </a:r>
            <a:r>
              <a:rPr lang="ru-RU" b="1" dirty="0"/>
              <a:t>игры – это простой и надежный способ сделать вечеринку зажигательно весёлой. Приготовьте несколько игр, и море удовольствия гарантировано.</a:t>
            </a:r>
          </a:p>
        </p:txBody>
      </p:sp>
      <p:sp>
        <p:nvSpPr>
          <p:cNvPr id="4" name="AutoShape 6" descr="http://www.&amp;kcy;&amp;ocy;&amp;lcy;&amp;lcy;&amp;iecy;&amp;kcy;&amp;tscy;&amp;icy;&amp;ocy;&amp;ncy;&amp;ncy;&amp;ycy;&amp;iecy;-&amp;mcy;&amp;icy;&amp;shcy;&amp;kcy;&amp;icy;.&amp;rcy;&amp;fcy;/p/posts/2277.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5" name="AutoShape 8" descr="http://www.&amp;kcy;&amp;ocy;&amp;lcy;&amp;lcy;&amp;iecy;&amp;kcy;&amp;tscy;&amp;icy;&amp;ocy;&amp;ncy;&amp;ncy;&amp;ycy;&amp;iecy;-&amp;mcy;&amp;icy;&amp;shcy;&amp;kcy;&amp;icy;.&amp;rcy;&amp;fcy;/p/posts/2277.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6" name="AutoShape 14" descr="http://www.&amp;kcy;&amp;ocy;&amp;lcy;&amp;lcy;&amp;iecy;&amp;kcy;&amp;tscy;&amp;icy;&amp;ocy;&amp;ncy;&amp;ncy;&amp;ycy;&amp;iecy;-&amp;mcy;&amp;icy;&amp;shcy;&amp;kcy;&amp;icy;.&amp;rcy;&amp;fcy;/p/posts/2277.jp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0043709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260648"/>
            <a:ext cx="8640960" cy="2677656"/>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just"/>
            <a:r>
              <a:rPr lang="ru-RU" sz="2400" b="1" dirty="0" smtClean="0"/>
              <a:t>Всем </a:t>
            </a:r>
            <a:r>
              <a:rPr lang="ru-RU" sz="2400" b="1" dirty="0"/>
              <a:t>нам хочется, чтобы наш малыш вырос всесторонне развитым и умным ребенком, поэтому многие родители начинают активно водить его по различным кружкам,  секциям и прочим, развивающим и развлекающим мероприятиям,  лишая, подчас, ребенка его основной потребности - поиграть. А ведь у  детей дошкольного возраста игра - ведущий тип деятельности</a:t>
            </a:r>
            <a:r>
              <a:rPr lang="ru-RU" sz="2400" b="1" dirty="0" smtClean="0"/>
              <a:t>.</a:t>
            </a:r>
            <a:endParaRPr lang="ru-RU" sz="2400" b="1" dirty="0"/>
          </a:p>
        </p:txBody>
      </p:sp>
      <p:pic>
        <p:nvPicPr>
          <p:cNvPr id="3076" name="Picture 4" descr="http://ped-kopilka.ru/images/photos/medium/article124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779269">
            <a:off x="416722" y="3909122"/>
            <a:ext cx="3571875" cy="2657476"/>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assawsana.com/portal/image/imgid12676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rot="493786">
            <a:off x="5591234" y="3872505"/>
            <a:ext cx="3147960" cy="2368191"/>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ttp://www.supersleep.ru/images/child4.jpg"/>
          <p:cNvPicPr>
            <a:picLocks noChangeAspect="1" noChangeArrowheads="1"/>
          </p:cNvPicPr>
          <p:nvPr/>
        </p:nvPicPr>
        <p:blipFill rotWithShape="1">
          <a:blip r:embed="rId4">
            <a:extLst>
              <a:ext uri="{28A0092B-C50C-407E-A947-70E740481C1C}">
                <a14:useLocalDpi xmlns:a14="http://schemas.microsoft.com/office/drawing/2010/main" val="0"/>
              </a:ext>
            </a:extLst>
          </a:blip>
          <a:srcRect l="15310" t="11337" r="14944" b="10504"/>
          <a:stretch/>
        </p:blipFill>
        <p:spPr bwMode="auto">
          <a:xfrm>
            <a:off x="3378148" y="3305962"/>
            <a:ext cx="2067811" cy="31448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76184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332656"/>
            <a:ext cx="8208912" cy="369332"/>
          </a:xfrm>
          <a:prstGeom prst="rect">
            <a:avLst/>
          </a:prstGeom>
        </p:spPr>
        <p:txBody>
          <a:bodyPr wrap="square">
            <a:spAutoFit/>
          </a:bodyPr>
          <a:lstStyle/>
          <a:p>
            <a:endParaRPr lang="ru-RU" b="1" dirty="0"/>
          </a:p>
        </p:txBody>
      </p:sp>
      <p:sp>
        <p:nvSpPr>
          <p:cNvPr id="3" name="Прямоугольник 2"/>
          <p:cNvSpPr/>
          <p:nvPr/>
        </p:nvSpPr>
        <p:spPr>
          <a:xfrm>
            <a:off x="395536" y="701988"/>
            <a:ext cx="8380362" cy="4154984"/>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ru-RU" sz="2400" b="1" dirty="0" smtClean="0"/>
              <a:t>И вот здесь, на помощь нам родителям, приходят настольные игры, в наше время, кстати сказать, довольно многими забытые и не используемые для игр с ребенком. Некоторые полагают под понятием настольных игр только дидактические или только «какие-нибудь там </a:t>
            </a:r>
            <a:r>
              <a:rPr lang="ru-RU" sz="2400" b="1" dirty="0" err="1" smtClean="0"/>
              <a:t>ходилки</a:t>
            </a:r>
            <a:r>
              <a:rPr lang="ru-RU" sz="2400" b="1" dirty="0" smtClean="0"/>
              <a:t>». А ведь сейчас такое разнообразие  игр, благодаря которым  дети с увлечённостью,  осваивают логику, риторику, счёт, развивают пространственное воображение, коммуникативные и сенсорные навыки, тренируют память и глазомер, попутно развивая как мелкую, так и крупную моторику. </a:t>
            </a:r>
            <a:endParaRPr lang="ru-RU" sz="2400" b="1" dirty="0"/>
          </a:p>
        </p:txBody>
      </p:sp>
    </p:spTree>
    <p:extLst>
      <p:ext uri="{BB962C8B-B14F-4D97-AF65-F5344CB8AC3E}">
        <p14:creationId xmlns:p14="http://schemas.microsoft.com/office/powerpoint/2010/main" val="40889349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260648"/>
            <a:ext cx="8424936" cy="2677656"/>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ru-RU" sz="2400" b="1" dirty="0" smtClean="0"/>
              <a:t>Хотелось бы познакомить Вас, уважаемые родители, с некоторыми из них.  Да, многие, из представленных мною игр, довольно дорогие, но если проявить фантазию и немного поискать на просторах интернета, то что-то  можно смастерить самим и тогда… Вы, просто открываете коробку, изучаете правила, раскладываете поле, карточки, фишки… и начинается волшебство.  </a:t>
            </a:r>
          </a:p>
        </p:txBody>
      </p:sp>
      <p:sp>
        <p:nvSpPr>
          <p:cNvPr id="4" name="Прямоугольник 3"/>
          <p:cNvSpPr/>
          <p:nvPr/>
        </p:nvSpPr>
        <p:spPr>
          <a:xfrm>
            <a:off x="971600" y="3717032"/>
            <a:ext cx="6408712" cy="2062103"/>
          </a:xfrm>
          <a:prstGeom prst="rect">
            <a:avLst/>
          </a:prstGeom>
        </p:spPr>
        <p:txBody>
          <a:bodyPr wrap="square">
            <a:spAutoFit/>
          </a:bodyPr>
          <a:lstStyle/>
          <a:p>
            <a:pPr algn="ctr"/>
            <a:r>
              <a:rPr lang="ru-RU" sz="3200" b="1" dirty="0" smtClean="0">
                <a:gradFill flip="none" rotWithShape="1">
                  <a:gsLst>
                    <a:gs pos="0">
                      <a:srgbClr val="FF3399"/>
                    </a:gs>
                    <a:gs pos="25000">
                      <a:srgbClr val="FF6633"/>
                    </a:gs>
                    <a:gs pos="50000">
                      <a:srgbClr val="FFFF00"/>
                    </a:gs>
                    <a:gs pos="75000">
                      <a:srgbClr val="01A78F"/>
                    </a:gs>
                    <a:gs pos="100000">
                      <a:srgbClr val="3366FF"/>
                    </a:gs>
                  </a:gsLst>
                  <a:path path="circle">
                    <a:fillToRect l="100000" t="100000"/>
                  </a:path>
                  <a:tileRect r="-100000" b="-100000"/>
                </a:gradFill>
              </a:rPr>
              <a:t>Пожалуйста, поиграйте с ребенком!</a:t>
            </a:r>
          </a:p>
          <a:p>
            <a:pPr algn="ctr"/>
            <a:r>
              <a:rPr lang="ru-RU" sz="3200" b="1" dirty="0" smtClean="0">
                <a:gradFill flip="none" rotWithShape="1">
                  <a:gsLst>
                    <a:gs pos="0">
                      <a:srgbClr val="FF3399"/>
                    </a:gs>
                    <a:gs pos="25000">
                      <a:srgbClr val="FF6633"/>
                    </a:gs>
                    <a:gs pos="50000">
                      <a:srgbClr val="FFFF00"/>
                    </a:gs>
                    <a:gs pos="75000">
                      <a:srgbClr val="01A78F"/>
                    </a:gs>
                    <a:gs pos="100000">
                      <a:srgbClr val="3366FF"/>
                    </a:gs>
                  </a:gsLst>
                  <a:path path="circle">
                    <a:fillToRect l="100000" t="100000"/>
                  </a:path>
                  <a:tileRect r="-100000" b="-100000"/>
                </a:gradFill>
              </a:rPr>
              <a:t> Вспомните свое детство, </a:t>
            </a:r>
          </a:p>
          <a:p>
            <a:pPr algn="ctr"/>
            <a:r>
              <a:rPr lang="ru-RU" sz="3200" b="1" dirty="0" smtClean="0">
                <a:gradFill flip="none" rotWithShape="1">
                  <a:gsLst>
                    <a:gs pos="0">
                      <a:srgbClr val="FF3399"/>
                    </a:gs>
                    <a:gs pos="25000">
                      <a:srgbClr val="FF6633"/>
                    </a:gs>
                    <a:gs pos="50000">
                      <a:srgbClr val="FFFF00"/>
                    </a:gs>
                    <a:gs pos="75000">
                      <a:srgbClr val="01A78F"/>
                    </a:gs>
                    <a:gs pos="100000">
                      <a:srgbClr val="3366FF"/>
                    </a:gs>
                  </a:gsLst>
                  <a:path path="circle">
                    <a:fillToRect l="100000" t="100000"/>
                  </a:path>
                  <a:tileRect r="-100000" b="-100000"/>
                </a:gradFill>
              </a:rPr>
              <a:t>и оно вернется к вам вновь! </a:t>
            </a:r>
            <a:endParaRPr lang="ru-RU" sz="3200" b="1" dirty="0">
              <a:gradFill flip="none" rotWithShape="1">
                <a:gsLst>
                  <a:gs pos="0">
                    <a:srgbClr val="FF3399"/>
                  </a:gs>
                  <a:gs pos="25000">
                    <a:srgbClr val="FF6633"/>
                  </a:gs>
                  <a:gs pos="50000">
                    <a:srgbClr val="FFFF00"/>
                  </a:gs>
                  <a:gs pos="75000">
                    <a:srgbClr val="01A78F"/>
                  </a:gs>
                  <a:gs pos="100000">
                    <a:srgbClr val="3366FF"/>
                  </a:gs>
                </a:gsLst>
                <a:path path="circle">
                  <a:fillToRect l="100000" t="100000"/>
                </a:path>
                <a:tileRect r="-100000" b="-100000"/>
              </a:gradFill>
            </a:endParaRPr>
          </a:p>
        </p:txBody>
      </p:sp>
    </p:spTree>
    <p:extLst>
      <p:ext uri="{BB962C8B-B14F-4D97-AF65-F5344CB8AC3E}">
        <p14:creationId xmlns:p14="http://schemas.microsoft.com/office/powerpoint/2010/main" val="1511801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http://cf.geekdo-images.com/images/pic1229295_md.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79512" y="4365104"/>
            <a:ext cx="2736304" cy="1685564"/>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971600" y="404664"/>
            <a:ext cx="6981078" cy="646331"/>
          </a:xfrm>
          <a:prstGeom prst="rect">
            <a:avLst/>
          </a:prstGeom>
        </p:spPr>
        <p:txBody>
          <a:bodyPr wrap="none">
            <a:spAutoFit/>
          </a:bodyPr>
          <a:lstStyle/>
          <a:p>
            <a:r>
              <a:rPr lang="ru-RU" sz="3600" dirty="0" smtClean="0">
                <a:ln>
                  <a:gradFill>
                    <a:gsLst>
                      <a:gs pos="0">
                        <a:srgbClr val="FF3399"/>
                      </a:gs>
                      <a:gs pos="25000">
                        <a:srgbClr val="FF6633"/>
                      </a:gs>
                      <a:gs pos="50000">
                        <a:srgbClr val="FFFF00"/>
                      </a:gs>
                      <a:gs pos="75000">
                        <a:srgbClr val="01A78F"/>
                      </a:gs>
                      <a:gs pos="100000">
                        <a:srgbClr val="3366FF"/>
                      </a:gs>
                    </a:gsLst>
                    <a:lin ang="5400000" scaled="0"/>
                  </a:gradFill>
                </a:ln>
                <a:gradFill>
                  <a:gsLst>
                    <a:gs pos="0">
                      <a:srgbClr val="FFF200"/>
                    </a:gs>
                    <a:gs pos="45000">
                      <a:srgbClr val="FF7A00"/>
                    </a:gs>
                    <a:gs pos="70000">
                      <a:srgbClr val="FF0300"/>
                    </a:gs>
                    <a:gs pos="100000">
                      <a:srgbClr val="4D0808"/>
                    </a:gs>
                  </a:gsLst>
                  <a:lin ang="5400000" scaled="0"/>
                </a:gradFill>
                <a:effectLst>
                  <a:glow rad="139700">
                    <a:schemeClr val="accent6">
                      <a:satMod val="175000"/>
                      <a:alpha val="40000"/>
                    </a:schemeClr>
                  </a:glow>
                  <a:outerShdw blurRad="50800" dist="38100" dir="10800000" algn="r" rotWithShape="0">
                    <a:prstClr val="black">
                      <a:alpha val="40000"/>
                    </a:prstClr>
                  </a:outerShdw>
                </a:effectLst>
              </a:rPr>
              <a:t>Такие необычные «игры-</a:t>
            </a:r>
            <a:r>
              <a:rPr lang="ru-RU" sz="3600" dirty="0" err="1" smtClean="0">
                <a:ln>
                  <a:gradFill>
                    <a:gsLst>
                      <a:gs pos="0">
                        <a:srgbClr val="FF3399"/>
                      </a:gs>
                      <a:gs pos="25000">
                        <a:srgbClr val="FF6633"/>
                      </a:gs>
                      <a:gs pos="50000">
                        <a:srgbClr val="FFFF00"/>
                      </a:gs>
                      <a:gs pos="75000">
                        <a:srgbClr val="01A78F"/>
                      </a:gs>
                      <a:gs pos="100000">
                        <a:srgbClr val="3366FF"/>
                      </a:gs>
                    </a:gsLst>
                    <a:lin ang="5400000" scaled="0"/>
                  </a:gradFill>
                </a:ln>
                <a:gradFill>
                  <a:gsLst>
                    <a:gs pos="0">
                      <a:srgbClr val="FFF200"/>
                    </a:gs>
                    <a:gs pos="45000">
                      <a:srgbClr val="FF7A00"/>
                    </a:gs>
                    <a:gs pos="70000">
                      <a:srgbClr val="FF0300"/>
                    </a:gs>
                    <a:gs pos="100000">
                      <a:srgbClr val="4D0808"/>
                    </a:gs>
                  </a:gsLst>
                  <a:lin ang="5400000" scaled="0"/>
                </a:gradFill>
                <a:effectLst>
                  <a:glow rad="139700">
                    <a:schemeClr val="accent6">
                      <a:satMod val="175000"/>
                      <a:alpha val="40000"/>
                    </a:schemeClr>
                  </a:glow>
                  <a:outerShdw blurRad="50800" dist="38100" dir="10800000" algn="r" rotWithShape="0">
                    <a:prstClr val="black">
                      <a:alpha val="40000"/>
                    </a:prstClr>
                  </a:outerShdw>
                </a:effectLst>
              </a:rPr>
              <a:t>ходилки</a:t>
            </a:r>
            <a:r>
              <a:rPr lang="ru-RU" sz="3600" dirty="0" smtClean="0">
                <a:ln>
                  <a:gradFill>
                    <a:gsLst>
                      <a:gs pos="0">
                        <a:srgbClr val="FF3399"/>
                      </a:gs>
                      <a:gs pos="25000">
                        <a:srgbClr val="FF6633"/>
                      </a:gs>
                      <a:gs pos="50000">
                        <a:srgbClr val="FFFF00"/>
                      </a:gs>
                      <a:gs pos="75000">
                        <a:srgbClr val="01A78F"/>
                      </a:gs>
                      <a:gs pos="100000">
                        <a:srgbClr val="3366FF"/>
                      </a:gs>
                    </a:gsLst>
                    <a:lin ang="5400000" scaled="0"/>
                  </a:gradFill>
                </a:ln>
                <a:gradFill>
                  <a:gsLst>
                    <a:gs pos="0">
                      <a:srgbClr val="FFF200"/>
                    </a:gs>
                    <a:gs pos="45000">
                      <a:srgbClr val="FF7A00"/>
                    </a:gs>
                    <a:gs pos="70000">
                      <a:srgbClr val="FF0300"/>
                    </a:gs>
                    <a:gs pos="100000">
                      <a:srgbClr val="4D0808"/>
                    </a:gs>
                  </a:gsLst>
                  <a:lin ang="5400000" scaled="0"/>
                </a:gradFill>
                <a:effectLst>
                  <a:glow rad="139700">
                    <a:schemeClr val="accent6">
                      <a:satMod val="175000"/>
                      <a:alpha val="40000"/>
                    </a:schemeClr>
                  </a:glow>
                  <a:outerShdw blurRad="50800" dist="38100" dir="10800000" algn="r" rotWithShape="0">
                    <a:prstClr val="black">
                      <a:alpha val="40000"/>
                    </a:prstClr>
                  </a:outerShdw>
                </a:effectLst>
              </a:rPr>
              <a:t>»</a:t>
            </a:r>
            <a:endParaRPr lang="ru-RU" sz="3600" dirty="0"/>
          </a:p>
        </p:txBody>
      </p:sp>
      <p:pic>
        <p:nvPicPr>
          <p:cNvPr id="5124" name="Picture 4" descr="http://cf.geekdo-images.com/images/pic48500_md.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95536" y="1340769"/>
            <a:ext cx="2963742" cy="194421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http://cf.geekdo-images.com/images/pic48500_md.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20668" y="1192229"/>
            <a:ext cx="2963742" cy="1944216"/>
          </a:xfrm>
          <a:prstGeom prst="rect">
            <a:avLst/>
          </a:prstGeom>
          <a:noFill/>
          <a:extLst>
            <a:ext uri="{909E8E84-426E-40DD-AFC4-6F175D3DCCD1}">
              <a14:hiddenFill xmlns:a14="http://schemas.microsoft.com/office/drawing/2010/main">
                <a:solidFill>
                  <a:srgbClr val="FFFFFF"/>
                </a:solidFill>
              </a14:hiddenFill>
            </a:ext>
          </a:extLst>
        </p:spPr>
      </p:pic>
      <p:sp>
        <p:nvSpPr>
          <p:cNvPr id="9" name="Прямоугольник 8"/>
          <p:cNvSpPr/>
          <p:nvPr/>
        </p:nvSpPr>
        <p:spPr>
          <a:xfrm>
            <a:off x="4870236" y="1177351"/>
            <a:ext cx="4047376" cy="2154436"/>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ru-RU" b="1" dirty="0" smtClean="0">
                <a:solidFill>
                  <a:srgbClr val="FF0000"/>
                </a:solidFill>
                <a:hlinkClick r:id="rId4"/>
              </a:rPr>
              <a:t>Маленькие </a:t>
            </a:r>
            <a:r>
              <a:rPr lang="ru-RU" b="1" dirty="0" err="1" smtClean="0">
                <a:solidFill>
                  <a:srgbClr val="FF0000"/>
                </a:solidFill>
                <a:hlinkClick r:id="rId4"/>
              </a:rPr>
              <a:t>ведьмочки</a:t>
            </a:r>
            <a:r>
              <a:rPr lang="ru-RU" b="1" dirty="0" smtClean="0">
                <a:solidFill>
                  <a:srgbClr val="FF0000"/>
                </a:solidFill>
              </a:rPr>
              <a:t> </a:t>
            </a:r>
            <a:endParaRPr lang="en-US" b="1" dirty="0" smtClean="0">
              <a:solidFill>
                <a:srgbClr val="FF0000"/>
              </a:solidFill>
            </a:endParaRPr>
          </a:p>
          <a:p>
            <a:pPr algn="ctr"/>
            <a:r>
              <a:rPr lang="ru-RU" dirty="0" smtClean="0"/>
              <a:t>(от 3 лет)</a:t>
            </a:r>
          </a:p>
          <a:p>
            <a:r>
              <a:rPr lang="ru-RU" dirty="0" smtClean="0"/>
              <a:t> </a:t>
            </a:r>
            <a:r>
              <a:rPr lang="ru-RU" sz="1600" b="1" dirty="0" smtClean="0"/>
              <a:t>Прекрасно подходит для того, чтобы стать первой настоящей настольной игрой вашего ребёнка: он научится бросать кубик, соблюдать очерёдность хода, принимать решения, а также повторит цвета и потренирует память. </a:t>
            </a:r>
            <a:endParaRPr lang="ru-RU" sz="1600" b="1" dirty="0"/>
          </a:p>
        </p:txBody>
      </p:sp>
      <p:pic>
        <p:nvPicPr>
          <p:cNvPr id="10" name="Picture 6" descr="http://cf.geekdo-images.com/images/pic157762_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96932" y="2492896"/>
            <a:ext cx="1905000" cy="1238250"/>
          </a:xfrm>
          <a:prstGeom prst="rect">
            <a:avLst/>
          </a:prstGeom>
          <a:noFill/>
          <a:extLst>
            <a:ext uri="{909E8E84-426E-40DD-AFC4-6F175D3DCCD1}">
              <a14:hiddenFill xmlns:a14="http://schemas.microsoft.com/office/drawing/2010/main">
                <a:solidFill>
                  <a:srgbClr val="FFFFFF"/>
                </a:solidFill>
              </a14:hiddenFill>
            </a:ext>
          </a:extLst>
        </p:spPr>
      </p:pic>
      <p:sp>
        <p:nvSpPr>
          <p:cNvPr id="14" name="Прямоугольник 13"/>
          <p:cNvSpPr/>
          <p:nvPr/>
        </p:nvSpPr>
        <p:spPr>
          <a:xfrm>
            <a:off x="2862910" y="3861048"/>
            <a:ext cx="6120679" cy="2616101"/>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ru-RU" b="1" dirty="0" err="1" smtClean="0">
                <a:solidFill>
                  <a:srgbClr val="FF0000"/>
                </a:solidFill>
              </a:rPr>
              <a:t>Ведьмина</a:t>
            </a:r>
            <a:r>
              <a:rPr lang="ru-RU" b="1" dirty="0" smtClean="0">
                <a:solidFill>
                  <a:srgbClr val="FF0000"/>
                </a:solidFill>
              </a:rPr>
              <a:t> башня </a:t>
            </a:r>
          </a:p>
          <a:p>
            <a:pPr algn="ctr"/>
            <a:r>
              <a:rPr lang="ru-RU" dirty="0" smtClean="0"/>
              <a:t>(от 4 лет)</a:t>
            </a:r>
          </a:p>
          <a:p>
            <a:r>
              <a:rPr lang="ru-RU" sz="1600" b="1" dirty="0" smtClean="0">
                <a:effectLst/>
              </a:rPr>
              <a:t>В настольной игре «</a:t>
            </a:r>
            <a:r>
              <a:rPr lang="ru-RU" sz="1600" b="1" dirty="0" err="1" smtClean="0">
                <a:effectLst/>
              </a:rPr>
              <a:t>Ведьмина</a:t>
            </a:r>
            <a:r>
              <a:rPr lang="ru-RU" sz="1600" b="1" dirty="0" smtClean="0">
                <a:effectLst/>
              </a:rPr>
              <a:t> башня» маленькие волшебники пускаются в увлекательную гонку, где каждый стремится первым достичь магического шара, парящего над вершиной горы.</a:t>
            </a:r>
          </a:p>
          <a:p>
            <a:r>
              <a:rPr lang="ru-RU" sz="1600" b="1" dirty="0" smtClean="0"/>
              <a:t>В состязании участвуют от 2 до 4-х юных магов, у которых, к сожалению, всего одна метла, зато не простая, а – магнитная! Все участники получают двустороннюю фишку с изображением персонажа, причём одна из сторон притягивается к метле, а другая нет.</a:t>
            </a:r>
            <a:endParaRPr lang="en-US" sz="1600" b="1" dirty="0"/>
          </a:p>
        </p:txBody>
      </p:sp>
    </p:spTree>
    <p:extLst>
      <p:ext uri="{BB962C8B-B14F-4D97-AF65-F5344CB8AC3E}">
        <p14:creationId xmlns:p14="http://schemas.microsoft.com/office/powerpoint/2010/main" val="8597036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851920" y="260649"/>
            <a:ext cx="5112568" cy="4585871"/>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ru-RU" b="1" dirty="0" smtClean="0">
                <a:solidFill>
                  <a:srgbClr val="FF0000"/>
                </a:solidFill>
              </a:rPr>
              <a:t>Лестница привидений</a:t>
            </a:r>
          </a:p>
          <a:p>
            <a:pPr algn="ctr"/>
            <a:r>
              <a:rPr lang="ru-RU" dirty="0" smtClean="0"/>
              <a:t>(от 4 лет)</a:t>
            </a:r>
          </a:p>
          <a:p>
            <a:r>
              <a:rPr lang="ru-RU" sz="1600" b="1" dirty="0" smtClean="0"/>
              <a:t>это жутко симпатичная игра с привидениями для малышей и их родителей. Детям она нравится в первую очередь своей непредсказуемостью и порою очень удивительным финалом :</a:t>
            </a:r>
          </a:p>
          <a:p>
            <a:r>
              <a:rPr lang="ru-RU" sz="1600" b="1" dirty="0" smtClean="0">
                <a:effectLst/>
              </a:rPr>
              <a:t>На самой вершине старого дома обитает древнее привидение. Туда ведёт изогнутая каменная лестница. Несколько отважных детей тихо, но быстро взбираются по крутым ступенькам. Каждый из них хочет первым взобраться наверх и напугать привидение, сказав ему: «БУ!» Однако привидение отлично знает эти детские проделки, поэтому оно наложило заклятие, из-за которого на пути к вершине дети будут сами превращаться в привидения! Более того, дети будут постоянно путаться, не зная, кто есть кто. Так кому же удастся первым добраться до вершины?</a:t>
            </a:r>
            <a:endParaRPr lang="ru-RU" dirty="0" smtClean="0"/>
          </a:p>
        </p:txBody>
      </p:sp>
      <p:pic>
        <p:nvPicPr>
          <p:cNvPr id="6152" name="Picture 8" descr="http://cf.geekdo-images.com/images/pic573785_md.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51520" y="692696"/>
            <a:ext cx="3325437" cy="2494078"/>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descr="http://cf.geekdo-images.com/images/pic107483_md.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57511" y="3834171"/>
            <a:ext cx="2513454" cy="2629136"/>
          </a:xfrm>
          <a:prstGeom prst="rect">
            <a:avLst/>
          </a:prstGeom>
          <a:noFill/>
          <a:extLst>
            <a:ext uri="{909E8E84-426E-40DD-AFC4-6F175D3DCCD1}">
              <a14:hiddenFill xmlns:a14="http://schemas.microsoft.com/office/drawing/2010/main">
                <a:solidFill>
                  <a:srgbClr val="FFFFFF"/>
                </a:solidFill>
              </a14:hiddenFill>
            </a:ext>
          </a:extLst>
        </p:spPr>
      </p:pic>
      <p:pic>
        <p:nvPicPr>
          <p:cNvPr id="6156" name="Picture 12" descr="http://cf.geekdo-images.com/images/pic352050_md.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220072" y="4559354"/>
            <a:ext cx="2880320" cy="2160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44396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331870" y="476672"/>
            <a:ext cx="4572000" cy="1877437"/>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lgn="ctr"/>
            <a:r>
              <a:rPr lang="ru-RU" b="1" dirty="0" smtClean="0">
                <a:hlinkClick r:id="rId2"/>
              </a:rPr>
              <a:t>Банда Пятачок</a:t>
            </a:r>
            <a:r>
              <a:rPr lang="ru-RU" b="1" dirty="0" smtClean="0"/>
              <a:t> </a:t>
            </a:r>
          </a:p>
          <a:p>
            <a:pPr algn="ctr"/>
            <a:r>
              <a:rPr lang="ru-RU" dirty="0" smtClean="0"/>
              <a:t>(от 4 лет) </a:t>
            </a:r>
          </a:p>
          <a:p>
            <a:r>
              <a:rPr lang="ru-RU" sz="1600" b="1" dirty="0" smtClean="0"/>
              <a:t>Милая игра-</a:t>
            </a:r>
            <a:r>
              <a:rPr lang="ru-RU" sz="1600" b="1" dirty="0" err="1" smtClean="0"/>
              <a:t>ходилка</a:t>
            </a:r>
            <a:r>
              <a:rPr lang="ru-RU" sz="1600" b="1" dirty="0" smtClean="0"/>
              <a:t> с забавными поросятами поможет научиться бросать кубик и ходить на определённое число шагов, потренирует устный счёт (до 4), разомнёт пальчики (из поросят можно строить акробатические пирамидки).</a:t>
            </a:r>
            <a:endParaRPr lang="ru-RU" sz="1600" b="1" dirty="0"/>
          </a:p>
        </p:txBody>
      </p:sp>
      <p:pic>
        <p:nvPicPr>
          <p:cNvPr id="7170" name="Picture 2" descr="http://cf.geekdo-images.com/images/pic302312_md.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39552" y="476672"/>
            <a:ext cx="3222358" cy="4296477"/>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cf.geekdo-images.com/images/pic428329_md.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rot="656194">
            <a:off x="6194261" y="3238282"/>
            <a:ext cx="2396515" cy="3240360"/>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http://cf.geekdo-images.com/images/pic1270161_md.jp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rot="20888446">
            <a:off x="3572174" y="3363178"/>
            <a:ext cx="2240322" cy="31164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78035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539552" y="260648"/>
            <a:ext cx="8072723" cy="646331"/>
          </a:xfrm>
          <a:prstGeom prst="rect">
            <a:avLst/>
          </a:prstGeom>
        </p:spPr>
        <p:txBody>
          <a:bodyPr wrap="none">
            <a:spAutoFit/>
          </a:bodyPr>
          <a:lstStyle/>
          <a:p>
            <a:r>
              <a:rPr lang="ru-RU" sz="3600" dirty="0" smtClean="0">
                <a:ln>
                  <a:gradFill>
                    <a:gsLst>
                      <a:gs pos="0">
                        <a:srgbClr val="FF3399"/>
                      </a:gs>
                      <a:gs pos="25000">
                        <a:srgbClr val="FF6633"/>
                      </a:gs>
                      <a:gs pos="50000">
                        <a:srgbClr val="FFFF00"/>
                      </a:gs>
                      <a:gs pos="75000">
                        <a:srgbClr val="01A78F"/>
                      </a:gs>
                      <a:gs pos="100000">
                        <a:srgbClr val="3366FF"/>
                      </a:gs>
                    </a:gsLst>
                    <a:lin ang="5400000" scaled="0"/>
                  </a:gradFill>
                </a:ln>
                <a:gradFill>
                  <a:gsLst>
                    <a:gs pos="0">
                      <a:srgbClr val="FFF200"/>
                    </a:gs>
                    <a:gs pos="45000">
                      <a:srgbClr val="FF7A00"/>
                    </a:gs>
                    <a:gs pos="70000">
                      <a:srgbClr val="FF0300"/>
                    </a:gs>
                    <a:gs pos="100000">
                      <a:srgbClr val="4D0808"/>
                    </a:gs>
                  </a:gsLst>
                  <a:lin ang="5400000" scaled="0"/>
                </a:gradFill>
                <a:effectLst>
                  <a:glow rad="139700">
                    <a:schemeClr val="accent6">
                      <a:satMod val="175000"/>
                      <a:alpha val="40000"/>
                    </a:schemeClr>
                  </a:glow>
                  <a:outerShdw blurRad="50800" dist="38100" dir="10800000" algn="r" rotWithShape="0">
                    <a:prstClr val="black">
                      <a:alpha val="40000"/>
                    </a:prstClr>
                  </a:outerShdw>
                </a:effectLst>
              </a:rPr>
              <a:t>Игры для развития речи и воображения</a:t>
            </a:r>
            <a:endParaRPr lang="ru-RU" sz="3600" dirty="0"/>
          </a:p>
        </p:txBody>
      </p:sp>
      <p:sp>
        <p:nvSpPr>
          <p:cNvPr id="7" name="Прямоугольник 6"/>
          <p:cNvSpPr/>
          <p:nvPr/>
        </p:nvSpPr>
        <p:spPr>
          <a:xfrm>
            <a:off x="3419872" y="1124744"/>
            <a:ext cx="5468497" cy="1877437"/>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en-US" b="1" dirty="0" err="1" smtClean="0">
                <a:hlinkClick r:id="rId2"/>
              </a:rPr>
              <a:t>Kelbazar</a:t>
            </a:r>
            <a:endParaRPr lang="ru-RU" b="1" dirty="0" smtClean="0"/>
          </a:p>
          <a:p>
            <a:pPr algn="ctr"/>
            <a:r>
              <a:rPr lang="ru-RU" dirty="0" smtClean="0"/>
              <a:t>(от 3 лет)</a:t>
            </a:r>
          </a:p>
          <a:p>
            <a:r>
              <a:rPr lang="ru-RU" sz="1600" b="1" dirty="0" smtClean="0"/>
              <a:t>Игра состоит из набора карточек (360 штук!) и предметов - всего 19. Нужно вытащить карточку и, используя предметы, изобразить то, что нарисовано на картинке. А другие </a:t>
            </a:r>
            <a:r>
              <a:rPr lang="ru-RU" sz="1600" b="1" dirty="0" err="1" smtClean="0"/>
              <a:t>участнии</a:t>
            </a:r>
            <a:r>
              <a:rPr lang="ru-RU" sz="1600" b="1" dirty="0" smtClean="0"/>
              <a:t> должны отгадать:) есть и простые, и очень сложные карточки.</a:t>
            </a:r>
            <a:endParaRPr lang="en-US" sz="1600" b="1" dirty="0"/>
          </a:p>
        </p:txBody>
      </p:sp>
      <p:pic>
        <p:nvPicPr>
          <p:cNvPr id="8194" name="Picture 2" descr="http://pics.livejournal.com/olya_korolevich/pic/001qe29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623" r="6320"/>
          <a:stretch/>
        </p:blipFill>
        <p:spPr bwMode="auto">
          <a:xfrm>
            <a:off x="155758" y="1045391"/>
            <a:ext cx="1572999" cy="1310833"/>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http://pics.livejournal.com/olya_korolevich/pic/001qgr24"/>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907704" y="1090484"/>
            <a:ext cx="1230720" cy="821067"/>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http://pics.livejournal.com/olya_korolevich/pic/001qhcz5"/>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2139637" y="1911551"/>
            <a:ext cx="1143864" cy="76312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pics.livejournal.com/olya_korolevich/pic/001qfw2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1520" y="2564904"/>
            <a:ext cx="2351994" cy="1569116"/>
          </a:xfrm>
          <a:prstGeom prst="rect">
            <a:avLst/>
          </a:prstGeom>
          <a:noFill/>
          <a:extLst>
            <a:ext uri="{909E8E84-426E-40DD-AFC4-6F175D3DCCD1}">
              <a14:hiddenFill xmlns:a14="http://schemas.microsoft.com/office/drawing/2010/main">
                <a:solidFill>
                  <a:srgbClr val="FFFFFF"/>
                </a:solidFill>
              </a14:hiddenFill>
            </a:ext>
          </a:extLst>
        </p:spPr>
      </p:pic>
      <p:sp>
        <p:nvSpPr>
          <p:cNvPr id="8" name="Прямоугольник 7"/>
          <p:cNvSpPr/>
          <p:nvPr/>
        </p:nvSpPr>
        <p:spPr>
          <a:xfrm>
            <a:off x="4403795" y="4509120"/>
            <a:ext cx="4572000" cy="1877437"/>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lgn="ctr"/>
            <a:r>
              <a:rPr lang="ru-RU" b="1" dirty="0" err="1" smtClean="0">
                <a:hlinkClick r:id="rId7"/>
              </a:rPr>
              <a:t>Скрабл</a:t>
            </a:r>
            <a:r>
              <a:rPr lang="ru-RU" b="1" dirty="0" smtClean="0">
                <a:hlinkClick r:id="rId7"/>
              </a:rPr>
              <a:t> </a:t>
            </a:r>
            <a:r>
              <a:rPr lang="ru-RU" b="1" dirty="0" err="1" smtClean="0">
                <a:hlinkClick r:id="rId7"/>
              </a:rPr>
              <a:t>Джуниор</a:t>
            </a:r>
            <a:r>
              <a:rPr lang="ru-RU" b="1" dirty="0" smtClean="0"/>
              <a:t> </a:t>
            </a:r>
          </a:p>
          <a:p>
            <a:pPr algn="ctr"/>
            <a:r>
              <a:rPr lang="ru-RU" dirty="0" smtClean="0"/>
              <a:t>(от 5 лет) </a:t>
            </a:r>
          </a:p>
          <a:p>
            <a:r>
              <a:rPr lang="ru-RU" sz="1600" b="1" dirty="0" smtClean="0"/>
              <a:t>Вариант легендарной игры в слова, разработанный специально для детей. Помогает практиковаться в грамматике, расширяет словарный запас и развивает навыки комбинаторики.</a:t>
            </a:r>
            <a:endParaRPr lang="ru-RU" sz="1600" b="1" dirty="0"/>
          </a:p>
        </p:txBody>
      </p:sp>
      <p:pic>
        <p:nvPicPr>
          <p:cNvPr id="8202" name="Picture 10" descr="&amp;Ncy;&amp;acy;&amp;scy;&amp;tcy;&amp;ocy;&amp;lcy;&amp;softcy;&amp;ncy;&amp;acy;&amp;yacy; &amp;icy;&amp;gcy;&amp;rcy;&amp;acy; &amp;Scy;&amp;kcy;&amp;rcy;&amp;acy;&amp;bcy;&amp;lcy; &amp;Dcy;&amp;zhcy;&amp;ucy;&amp;ncy;&amp;icy;&amp;ocy;&amp;rcy;"/>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54231" y="4533086"/>
            <a:ext cx="3114675" cy="2076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14865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851920" y="332656"/>
            <a:ext cx="4572000" cy="1877437"/>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lgn="ctr"/>
            <a:r>
              <a:rPr lang="ru-RU" b="1" dirty="0" err="1" smtClean="0">
                <a:hlinkClick r:id="rId2"/>
              </a:rPr>
              <a:t>Активити</a:t>
            </a:r>
            <a:r>
              <a:rPr lang="ru-RU" b="1" dirty="0" smtClean="0">
                <a:hlinkClick r:id="rId2"/>
              </a:rPr>
              <a:t> для Малышей</a:t>
            </a:r>
            <a:endParaRPr lang="ru-RU" b="1" dirty="0" smtClean="0"/>
          </a:p>
          <a:p>
            <a:pPr algn="ctr"/>
            <a:r>
              <a:rPr lang="ru-RU" b="1" dirty="0" smtClean="0"/>
              <a:t> </a:t>
            </a:r>
            <a:r>
              <a:rPr lang="ru-RU" dirty="0" smtClean="0"/>
              <a:t>(от 4 лет)</a:t>
            </a:r>
          </a:p>
          <a:p>
            <a:pPr algn="ctr"/>
            <a:r>
              <a:rPr lang="ru-RU" sz="1600" b="1" dirty="0" smtClean="0"/>
              <a:t>Попробуйте объяснить слово, не произнося однокоренных слов. Задачка не из лёгких даже для взрослого. Но, когда малыш сделает это, он сможет продвинуть своего слоника на шажок ближе к финишу. Есть ради чего постараться!</a:t>
            </a:r>
            <a:endParaRPr lang="ru-RU" sz="1600" b="1" dirty="0"/>
          </a:p>
        </p:txBody>
      </p:sp>
      <p:sp>
        <p:nvSpPr>
          <p:cNvPr id="3" name="Прямоугольник 2"/>
          <p:cNvSpPr/>
          <p:nvPr/>
        </p:nvSpPr>
        <p:spPr>
          <a:xfrm>
            <a:off x="311002" y="4941168"/>
            <a:ext cx="4572000" cy="1415772"/>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lgn="ctr"/>
            <a:r>
              <a:rPr lang="ru-RU" b="1" dirty="0" err="1" smtClean="0">
                <a:hlinkClick r:id="rId3"/>
              </a:rPr>
              <a:t>Алиас</a:t>
            </a:r>
            <a:r>
              <a:rPr lang="ru-RU" b="1" dirty="0" smtClean="0">
                <a:hlinkClick r:id="rId3"/>
              </a:rPr>
              <a:t> для Малышей </a:t>
            </a:r>
            <a:r>
              <a:rPr lang="ru-RU" dirty="0" smtClean="0"/>
              <a:t>(от 5 лет) и </a:t>
            </a:r>
          </a:p>
          <a:p>
            <a:pPr algn="ctr"/>
            <a:r>
              <a:rPr lang="ru-RU" b="1" dirty="0" err="1" smtClean="0">
                <a:hlinkClick r:id="rId4"/>
              </a:rPr>
              <a:t>Активити</a:t>
            </a:r>
            <a:r>
              <a:rPr lang="ru-RU" dirty="0" smtClean="0">
                <a:hlinkClick r:id="rId4"/>
              </a:rPr>
              <a:t> </a:t>
            </a:r>
            <a:r>
              <a:rPr lang="ru-RU" b="1" dirty="0" smtClean="0">
                <a:hlinkClick r:id="rId4"/>
              </a:rPr>
              <a:t>для Детей</a:t>
            </a:r>
            <a:r>
              <a:rPr lang="ru-RU" b="1" dirty="0" smtClean="0"/>
              <a:t> </a:t>
            </a:r>
            <a:r>
              <a:rPr lang="ru-RU" dirty="0" smtClean="0"/>
              <a:t>(от 8 лет) </a:t>
            </a:r>
          </a:p>
          <a:p>
            <a:r>
              <a:rPr lang="ru-RU" dirty="0" smtClean="0"/>
              <a:t> </a:t>
            </a:r>
            <a:r>
              <a:rPr lang="ru-RU" sz="1600" b="1" dirty="0" smtClean="0"/>
              <a:t>игры командные, а это значит, что общий успех группы зависит от выдумки и сообразительности каждого участника.</a:t>
            </a:r>
            <a:endParaRPr lang="ru-RU" sz="1600" b="1" dirty="0"/>
          </a:p>
        </p:txBody>
      </p:sp>
      <p:pic>
        <p:nvPicPr>
          <p:cNvPr id="9218" name="Picture 2" descr="http://www.igroved.ru/upload/gallery/1010.jp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321326" y="514071"/>
            <a:ext cx="3119314" cy="2079543"/>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ttp://www.igroved.ru/games/activity/activity-kinder/small/igroved_activity-kinder_08.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70870" y="2348880"/>
            <a:ext cx="1562100" cy="1038225"/>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http://cf.geekdo-images.com/images/pic75787_md.jpg"/>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5076056" y="3789040"/>
            <a:ext cx="3754388" cy="28082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7680721"/>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1">
  <a:themeElements>
    <a:clrScheme name="Кнопка">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none">
        <a:spAutoFit/>
      </a:bodyPr>
      <a:lstStyle>
        <a:defPPr>
          <a:defRPr sz="3600" dirty="0" smtClean="0">
            <a:ln>
              <a:gradFill>
                <a:gsLst>
                  <a:gs pos="0">
                    <a:srgbClr val="FF3399"/>
                  </a:gs>
                  <a:gs pos="25000">
                    <a:srgbClr val="FF6633"/>
                  </a:gs>
                  <a:gs pos="50000">
                    <a:srgbClr val="FFFF00"/>
                  </a:gs>
                  <a:gs pos="75000">
                    <a:srgbClr val="01A78F"/>
                  </a:gs>
                  <a:gs pos="100000">
                    <a:srgbClr val="3366FF"/>
                  </a:gs>
                </a:gsLst>
                <a:lin ang="5400000" scaled="0"/>
              </a:gradFill>
            </a:ln>
            <a:gradFill>
              <a:gsLst>
                <a:gs pos="0">
                  <a:srgbClr val="FFF200"/>
                </a:gs>
                <a:gs pos="45000">
                  <a:srgbClr val="FF7A00"/>
                </a:gs>
                <a:gs pos="70000">
                  <a:srgbClr val="FF0300"/>
                </a:gs>
                <a:gs pos="100000">
                  <a:srgbClr val="4D0808"/>
                </a:gs>
              </a:gsLst>
              <a:lin ang="5400000" scaled="0"/>
            </a:gradFill>
            <a:effectLst>
              <a:glow rad="139700">
                <a:schemeClr val="accent6">
                  <a:satMod val="175000"/>
                  <a:alpha val="40000"/>
                </a:schemeClr>
              </a:glow>
              <a:outerShdw blurRad="50800" dist="38100" dir="10800000" algn="r" rotWithShape="0">
                <a:prstClr val="black">
                  <a:alpha val="40000"/>
                </a:prstClr>
              </a:outerShdw>
            </a:effectLst>
          </a:defRPr>
        </a:defPPr>
      </a:lstStyle>
    </a:spDef>
  </a:objectDefaults>
  <a:extraClrSchemeLst/>
</a:theme>
</file>

<file path=docProps/app.xml><?xml version="1.0" encoding="utf-8"?>
<Properties xmlns="http://schemas.openxmlformats.org/officeDocument/2006/extended-properties" xmlns:vt="http://schemas.openxmlformats.org/officeDocument/2006/docPropsVTypes">
  <Template>Тема1</Template>
  <TotalTime>198</TotalTime>
  <Words>1589</Words>
  <Application>Microsoft Office PowerPoint</Application>
  <PresentationFormat>Экран (4:3)</PresentationFormat>
  <Paragraphs>96</Paragraphs>
  <Slides>19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Тема1</vt:lpstr>
      <vt:lpstr>Современные настольные игры</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Современные настольные игры</dc:title>
  <dc:creator>Admin</dc:creator>
  <cp:lastModifiedBy>Admin</cp:lastModifiedBy>
  <cp:revision>22</cp:revision>
  <dcterms:created xsi:type="dcterms:W3CDTF">2013-08-06T21:02:08Z</dcterms:created>
  <dcterms:modified xsi:type="dcterms:W3CDTF">2013-08-21T21:49:44Z</dcterms:modified>
</cp:coreProperties>
</file>