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dirty="0" smtClean="0"/>
              <a:t>Март 2013 </a:t>
            </a:r>
            <a:r>
              <a:rPr lang="ru-RU" dirty="0"/>
              <a:t>г.</a:t>
            </a:r>
          </a:p>
          <a:p>
            <a:pPr algn="ctr">
              <a:defRPr/>
            </a:pPr>
            <a:endParaRPr lang="ru-RU" dirty="0"/>
          </a:p>
        </c:rich>
      </c:tx>
      <c:layout>
        <c:manualLayout>
          <c:xMode val="edge"/>
          <c:yMode val="edge"/>
          <c:x val="0.37632020997375326"/>
          <c:y val="1.310186566440489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98245614035089E-2"/>
          <c:y val="0.2519750804578349"/>
          <c:w val="0.59875438596491226"/>
          <c:h val="0.71920081508047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2012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Высокий уровень развития, чел</c:v>
                </c:pt>
                <c:pt idx="1">
                  <c:v>Средний уровень развития, чел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 2013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Высокий уровень развития, чел</c:v>
                </c:pt>
                <c:pt idx="1">
                  <c:v>Средний уровень развития, чел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3DFDF4-6AD9-4468-908E-C6D87DAF49B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489F89-DC67-4A48-B650-CA23C9A45D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834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Готовность ребенка к школе.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25144"/>
            <a:ext cx="5040560" cy="1584176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Презентацию подготовили: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Царёва Л.В.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Лапина О.В.  </a:t>
            </a:r>
            <a:endParaRPr lang="ru-RU" sz="3200" dirty="0"/>
          </a:p>
        </p:txBody>
      </p:sp>
      <p:pic>
        <p:nvPicPr>
          <p:cNvPr id="1026" name="Picture 2" descr="G:\картинки для призентации\school-500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7"/>
            <a:ext cx="2664296" cy="18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картинки для призентации\0_9b8d9_fd81ad55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3"/>
            <a:ext cx="20882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82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Что такое Психологическая готовность ребенка к школе?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997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Готовность ребенка определяется его показателями:</a:t>
            </a:r>
          </a:p>
          <a:p>
            <a:r>
              <a:rPr lang="ru-RU" dirty="0"/>
              <a:t>ф</a:t>
            </a:r>
            <a:r>
              <a:rPr lang="ru-RU" dirty="0" smtClean="0"/>
              <a:t>изическая готовность;</a:t>
            </a:r>
          </a:p>
          <a:p>
            <a:r>
              <a:rPr lang="ru-RU" dirty="0"/>
              <a:t>м</a:t>
            </a:r>
            <a:r>
              <a:rPr lang="ru-RU" dirty="0" smtClean="0"/>
              <a:t>отивационная готовность;</a:t>
            </a:r>
          </a:p>
          <a:p>
            <a:r>
              <a:rPr lang="ru-RU" dirty="0"/>
              <a:t>э</a:t>
            </a:r>
            <a:r>
              <a:rPr lang="ru-RU" dirty="0" smtClean="0"/>
              <a:t>моционально-волевая готовность;</a:t>
            </a:r>
          </a:p>
          <a:p>
            <a:r>
              <a:rPr lang="ru-RU" dirty="0"/>
              <a:t>и</a:t>
            </a:r>
            <a:r>
              <a:rPr lang="ru-RU" dirty="0" smtClean="0"/>
              <a:t>нтеллектуальная готовность.</a:t>
            </a:r>
            <a:endParaRPr lang="ru-RU" dirty="0"/>
          </a:p>
        </p:txBody>
      </p:sp>
      <p:pic>
        <p:nvPicPr>
          <p:cNvPr id="2050" name="Picture 2" descr="G:\картинки для призентации\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93434"/>
            <a:ext cx="2592288" cy="18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20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Физическая готовность: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10016"/>
            <a:ext cx="72390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3074" name="Picture 2" descr="G:\картинки для призентации\0_58484_500d97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4" y="1628800"/>
            <a:ext cx="29049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артинки для призентации\p28__1__img_4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картинки для призентации\p28__1__img_4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5" y="4293096"/>
            <a:ext cx="2929477" cy="21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картинки для призентации\Безымянный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168"/>
            <a:ext cx="1584176" cy="22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картинки для призентации\3ede80a60da55dfc0184061a4f444f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816931"/>
            <a:ext cx="2575147" cy="2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36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Мотивационная готовность: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2232248"/>
          </a:xfrm>
        </p:spPr>
        <p:txBody>
          <a:bodyPr/>
          <a:lstStyle/>
          <a:p>
            <a:r>
              <a:rPr lang="ru-RU" dirty="0"/>
              <a:t>Познавательный интерес, желание узнавать что то новое;</a:t>
            </a:r>
          </a:p>
          <a:p>
            <a:r>
              <a:rPr lang="ru-RU" dirty="0"/>
              <a:t>Сформированность положительного отношения к школе, учителю, учебной деятельности, к самому </a:t>
            </a:r>
            <a:r>
              <a:rPr lang="ru-RU" dirty="0" smtClean="0"/>
              <a:t>себе.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G:\картинки для призентации\0_b8e4_f137b84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15133"/>
            <a:ext cx="4032448" cy="25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Эмоционально-волевая готовность: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5338936" cy="5131952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/>
              <a:t>Умение сознательно подчинять свои действия общим правилам, ориентироваться на заданную систему требований;</a:t>
            </a:r>
          </a:p>
          <a:p>
            <a:r>
              <a:rPr lang="ru-RU" sz="1900" b="1" dirty="0" smtClean="0"/>
              <a:t>Умение принять учебную задачу (внимательно выслушать, вникнуть в содержание того, о чем говорит учитель);</a:t>
            </a:r>
          </a:p>
          <a:p>
            <a:r>
              <a:rPr lang="ru-RU" sz="1900" b="1" dirty="0" smtClean="0"/>
              <a:t>Умение работать в соответствии с предлагаемой инструкцией;</a:t>
            </a:r>
          </a:p>
          <a:p>
            <a:r>
              <a:rPr lang="ru-RU" sz="1900" b="1" dirty="0" smtClean="0"/>
              <a:t>Умение доводить начатое дело до конца.</a:t>
            </a:r>
          </a:p>
          <a:p>
            <a:endParaRPr lang="ru-RU" sz="1900" b="1" dirty="0"/>
          </a:p>
          <a:p>
            <a:pPr marL="0" indent="0">
              <a:buNone/>
            </a:pPr>
            <a:r>
              <a:rPr lang="ru-RU" sz="1900" b="1" dirty="0" smtClean="0"/>
              <a:t>Развитию эмоционально-волевой готовности способствует изобразительная деятельность и конструирование , поскольку они побуждают длительное время сосредотачиваться на постройке или рисовании.</a:t>
            </a:r>
            <a:endParaRPr lang="ru-RU" sz="1900" b="1" dirty="0"/>
          </a:p>
        </p:txBody>
      </p:sp>
      <p:pic>
        <p:nvPicPr>
          <p:cNvPr id="6146" name="Picture 2" descr="G:\картинки для призентации\picture-390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3762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66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готовность к школе: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5266928" cy="49879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Умение думать, анализировать, делать выводы;</a:t>
            </a:r>
          </a:p>
          <a:p>
            <a:r>
              <a:rPr lang="ru-RU" dirty="0" smtClean="0"/>
              <a:t>Развитие речи, словарный запас и способность рассказывать что-то на доступные темы, в том числе и элементарные сведения о себе;</a:t>
            </a:r>
          </a:p>
          <a:p>
            <a:r>
              <a:rPr lang="ru-RU" dirty="0" smtClean="0"/>
              <a:t>Способность к концентрации внимания, умение строить логические связи, развитие памяти, мелкой моторики.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Учите ребенка самого искать ответы на свои бесконечные «почему», активно интересоваться окружающим миром.</a:t>
            </a:r>
            <a:endParaRPr lang="ru-RU" dirty="0"/>
          </a:p>
        </p:txBody>
      </p:sp>
      <p:pic>
        <p:nvPicPr>
          <p:cNvPr id="7170" name="Picture 2" descr="G:\картинки для призентации\Значимость-эстетического-образования-детей-и-дошкольников-на-грамматическом-этапе-домашнего-обучения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4661"/>
            <a:ext cx="3096344" cy="23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картинки для призентации\1356520577315_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96" y="4149080"/>
            <a:ext cx="3150270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00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Социальный интеллект: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G:\картинки для призентации\201209201533045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5409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картинки для призентации\p28_sam_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365104"/>
            <a:ext cx="316835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картинки для призентации\kakie-igrushki-nuzhni-detjam-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3939365" cy="27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картинки для призентации\p96_dsc035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3123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19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Портрет будущего первоклассника: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978896" cy="51149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Физически развитый ребенок;</a:t>
            </a:r>
          </a:p>
          <a:p>
            <a:r>
              <a:rPr lang="ru-RU" sz="2000" b="1" dirty="0" smtClean="0"/>
              <a:t>Любознательный, активный;</a:t>
            </a:r>
          </a:p>
          <a:p>
            <a:r>
              <a:rPr lang="ru-RU" sz="2000" b="1" dirty="0" smtClean="0"/>
              <a:t>Эмоционально отзывчивый;</a:t>
            </a:r>
          </a:p>
          <a:p>
            <a:r>
              <a:rPr lang="ru-RU" sz="2000" b="1" dirty="0" smtClean="0"/>
              <a:t>Способный управлять своим поведением и планировать свои действия;</a:t>
            </a:r>
          </a:p>
          <a:p>
            <a:r>
              <a:rPr lang="ru-RU" sz="2000" b="1" dirty="0" smtClean="0"/>
              <a:t>Способный решать интеллектуальные задачи и личностные проблемы;</a:t>
            </a:r>
          </a:p>
          <a:p>
            <a:r>
              <a:rPr lang="ru-RU" sz="2000" b="1" dirty="0" smtClean="0"/>
              <a:t>Имеющий первичные представления о себе, семье, государстве, мире и природе;</a:t>
            </a:r>
          </a:p>
          <a:p>
            <a:r>
              <a:rPr lang="ru-RU" sz="2000" b="1" dirty="0" smtClean="0"/>
              <a:t>Умеющий работать по правилу и образцу.</a:t>
            </a:r>
            <a:endParaRPr lang="ru-RU" sz="2000" b="1" dirty="0"/>
          </a:p>
        </p:txBody>
      </p:sp>
      <p:pic>
        <p:nvPicPr>
          <p:cNvPr id="9219" name="Picture 3" descr="G:\картинки для призентаци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6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00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Динамика уровня готовности детей к обучению в школе: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47545"/>
              </p:ext>
            </p:extLst>
          </p:nvPr>
        </p:nvGraphicFramePr>
        <p:xfrm>
          <a:off x="539552" y="1628800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472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278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Готовность ребенка к школе.</vt:lpstr>
      <vt:lpstr>Что такое Психологическая готовность ребенка к школе?</vt:lpstr>
      <vt:lpstr>Физическая готовность:</vt:lpstr>
      <vt:lpstr>Мотивационная готовность:</vt:lpstr>
      <vt:lpstr>Эмоционально-волевая готовность:</vt:lpstr>
      <vt:lpstr>Интеллектуальная готовность к школе:</vt:lpstr>
      <vt:lpstr>Социальный интеллект:</vt:lpstr>
      <vt:lpstr>Портрет будущего первоклассника:</vt:lpstr>
      <vt:lpstr>Динамика уровня готовности детей к обучению в школе: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ребенка к школе.</dc:title>
  <dc:creator>Сергей</dc:creator>
  <cp:lastModifiedBy>Сергей</cp:lastModifiedBy>
  <cp:revision>42</cp:revision>
  <dcterms:created xsi:type="dcterms:W3CDTF">2013-05-02T05:06:36Z</dcterms:created>
  <dcterms:modified xsi:type="dcterms:W3CDTF">2013-05-02T09:42:42Z</dcterms:modified>
</cp:coreProperties>
</file>