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87" r:id="rId4"/>
    <p:sldId id="291" r:id="rId5"/>
    <p:sldId id="292" r:id="rId6"/>
    <p:sldId id="290" r:id="rId7"/>
    <p:sldId id="289" r:id="rId8"/>
    <p:sldId id="283" r:id="rId9"/>
    <p:sldId id="278" r:id="rId10"/>
    <p:sldId id="267" r:id="rId11"/>
    <p:sldId id="266" r:id="rId12"/>
    <p:sldId id="258" r:id="rId13"/>
    <p:sldId id="263" r:id="rId14"/>
    <p:sldId id="265" r:id="rId15"/>
    <p:sldId id="264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59" r:id="rId25"/>
    <p:sldId id="288" r:id="rId26"/>
  </p:sldIdLst>
  <p:sldSz cx="9144000" cy="6858000" type="screen4x3"/>
  <p:notesSz cx="6797675" cy="9926638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220DBB"/>
    <a:srgbClr val="0066FF"/>
    <a:srgbClr val="009E47"/>
    <a:srgbClr val="D438C1"/>
    <a:srgbClr val="66FFFF"/>
    <a:srgbClr val="29F77C"/>
    <a:srgbClr val="44DC7E"/>
    <a:srgbClr val="1A90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FF2D-E303-489F-9333-0B83102FA39F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A3DF-1E13-4F8E-9091-19B057C30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88640"/>
            <a:ext cx="1788790" cy="17887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752600"/>
            <a:ext cx="792088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6696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14422"/>
            <a:ext cx="7992888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«Разработка 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реализация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образовательного проекта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«ПОЕЗД ЗДОРОВЬЯ»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МКДОУ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068960"/>
            <a:ext cx="4536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Муниципальное казённое дошкольное </a:t>
            </a:r>
            <a:r>
              <a:rPr lang="ru-RU" sz="1400" b="1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образовательное учреждение </a:t>
            </a:r>
            <a:r>
              <a:rPr lang="ru-RU" sz="1400" b="1" dirty="0" smtClean="0">
                <a:solidFill>
                  <a:srgbClr val="00B050"/>
                </a:solidFill>
                <a:ea typeface="Calibri" pitchFamily="34" charset="0"/>
                <a:cs typeface="Tahoma" pitchFamily="34" charset="0"/>
              </a:rPr>
              <a:t>–</a:t>
            </a: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детский сад № 1 </a:t>
            </a:r>
            <a:r>
              <a:rPr lang="ru-RU" sz="1400" b="1" dirty="0" smtClean="0">
                <a:solidFill>
                  <a:srgbClr val="00B050"/>
                </a:solidFill>
                <a:ea typeface="Calibri" pitchFamily="34" charset="0"/>
                <a:cs typeface="Tahoma" pitchFamily="34" charset="0"/>
              </a:rPr>
              <a:t>«</a:t>
            </a: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УЛЫБКА</a:t>
            </a:r>
            <a:r>
              <a:rPr lang="ru-RU" sz="1400" b="1" dirty="0" smtClean="0">
                <a:solidFill>
                  <a:srgbClr val="00B050"/>
                </a:solidFill>
                <a:ea typeface="Calibri" pitchFamily="34" charset="0"/>
                <a:cs typeface="Tahoma" pitchFamily="34" charset="0"/>
              </a:rPr>
              <a:t>»</a:t>
            </a: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общеразвивающего вида с приоритетным осуществлением деятельности по физическому развитию детей закрытого административно-территориального образования посёлок Солнечный Красноярского края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8ромашечки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39552" y="1052736"/>
            <a:ext cx="7704856" cy="4968552"/>
          </a:xfrm>
          <a:prstGeom prst="rect">
            <a:avLst/>
          </a:prstGeom>
          <a:gradFill flip="none" rotWithShape="1">
            <a:gsLst>
              <a:gs pos="31000">
                <a:srgbClr val="0066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244408" y="4725144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0" name="Рисунок 59" descr="F:\фото 2011-2012\фото\фото осень 2011\102MSDCF\DSC002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988840"/>
            <a:ext cx="2541572" cy="2104202"/>
          </a:xfrm>
          <a:prstGeom prst="roundRect">
            <a:avLst/>
          </a:prstGeom>
          <a:noFill/>
          <a:ln w="76200">
            <a:gradFill>
              <a:gsLst>
                <a:gs pos="1200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4" name="Рисунок 63" descr="F:\фото 2011-2012\фото\13.10.2011\17.10.11\102MSDCF\DSC00043.JPG"/>
          <p:cNvPicPr/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275856" y="4005064"/>
            <a:ext cx="2160240" cy="1942760"/>
          </a:xfrm>
          <a:prstGeom prst="roundRect">
            <a:avLst/>
          </a:prstGeom>
          <a:noFill/>
          <a:ln w="76200">
            <a:gradFill>
              <a:gsLst>
                <a:gs pos="2000">
                  <a:srgbClr val="FFFF00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54" name="Кольцо 53"/>
          <p:cNvSpPr/>
          <p:nvPr/>
        </p:nvSpPr>
        <p:spPr>
          <a:xfrm>
            <a:off x="5580112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868144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Кольцо 56"/>
          <p:cNvSpPr/>
          <p:nvPr/>
        </p:nvSpPr>
        <p:spPr>
          <a:xfrm>
            <a:off x="6228184" y="5301208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899592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187624" y="4941168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475656" y="5229200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4" name="Рисунок 73" descr="F:\фото 2011-2012\фото\13.10.2011\17.10.11\102MSDCF\DSC0003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35574">
            <a:off x="694928" y="2207186"/>
            <a:ext cx="2453470" cy="1855720"/>
          </a:xfrm>
          <a:prstGeom prst="roundRect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3" name="Рисунок 62" descr="F:\фото 2011-2012\фото\фото осень 2011\102MSDCF\DSC00254.JPG"/>
          <p:cNvPicPr/>
          <p:nvPr/>
        </p:nvPicPr>
        <p:blipFill>
          <a:blip r:embed="rId6" cstate="email">
            <a:lum bright="20000" contrast="20000"/>
          </a:blip>
          <a:srcRect b="-18"/>
          <a:stretch>
            <a:fillRect/>
          </a:stretch>
        </p:blipFill>
        <p:spPr bwMode="auto">
          <a:xfrm rot="729150">
            <a:off x="5606180" y="2148079"/>
            <a:ext cx="2396135" cy="1870956"/>
          </a:xfrm>
          <a:prstGeom prst="roundRect">
            <a:avLst/>
          </a:prstGeom>
          <a:noFill/>
          <a:ln w="76200">
            <a:gradFill flip="none" rotWithShape="1">
              <a:gsLst>
                <a:gs pos="77000">
                  <a:srgbClr val="FFFF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Здоровячок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55776" y="62068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Здесь  здоровье сохраняют,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Организм  наш укрепляют,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Соблюдая  режим дня,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Вкусно кормят нас, друзья!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6672"/>
            <a:ext cx="2067684" cy="21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61352a1cc35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31000">
                <a:srgbClr val="0066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4" name="Рисунок 63" descr="F:\фото 2011-2012\осенние утренники собрания\102MSDCF\DSC00836.JPG"/>
          <p:cNvPicPr/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 rot="5400000">
            <a:off x="3272551" y="3432305"/>
            <a:ext cx="2283195" cy="1844537"/>
          </a:xfrm>
          <a:prstGeom prst="roundRect">
            <a:avLst/>
          </a:prstGeom>
          <a:noFill/>
          <a:ln w="76200">
            <a:gradFill flip="none" rotWithShape="1">
              <a:gsLst>
                <a:gs pos="79000">
                  <a:srgbClr val="FFFF00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0" name="Рисунок 59" descr="F:\фото 2011-2012\фото\фото осень 2011\102MSDCF\DSC00213.JPG"/>
          <p:cNvPicPr/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 rot="21168020">
            <a:off x="1015014" y="2074537"/>
            <a:ext cx="2643016" cy="2008211"/>
          </a:xfrm>
          <a:prstGeom prst="roundRect">
            <a:avLst/>
          </a:prstGeom>
          <a:noFill/>
          <a:ln w="76200">
            <a:gradFill>
              <a:gsLst>
                <a:gs pos="5000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74" name="Рисунок 73" descr="F:\фото к цветку потенциалов\потенциал тела\IMG_245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95909">
            <a:off x="5471184" y="2109565"/>
            <a:ext cx="2216002" cy="1991752"/>
          </a:xfrm>
          <a:prstGeom prst="roundRect">
            <a:avLst/>
          </a:prstGeom>
          <a:noFill/>
          <a:ln w="76200" cmpd="sng">
            <a:gradFill flip="none" rotWithShape="1">
              <a:gsLst>
                <a:gs pos="1900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Здоровячок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11760" y="62068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Чистим зубы, умываемся,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И красиво улыбаемся,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Закаляемся всегда,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Не страшна нам и хандра.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49802c038e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3" y="0"/>
            <a:ext cx="918051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0">
                <a:srgbClr val="D438C1">
                  <a:shade val="30000"/>
                  <a:satMod val="115000"/>
                </a:srgbClr>
              </a:gs>
              <a:gs pos="50000">
                <a:srgbClr val="D438C1">
                  <a:shade val="67500"/>
                  <a:satMod val="115000"/>
                </a:srgbClr>
              </a:gs>
              <a:gs pos="100000">
                <a:srgbClr val="D438C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288034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596336" y="1484784"/>
            <a:ext cx="324049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07904" y="-3123728"/>
            <a:ext cx="1440160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0" name="Рисунок 59" descr="F:\фото 2011-2012\фото\13.10.2011\101MSDCF\DSC09701.JPG"/>
          <p:cNvPicPr/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 rot="21265455">
            <a:off x="1134063" y="2137991"/>
            <a:ext cx="3168352" cy="2016224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FF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1" name="Рисунок 60" descr="F:\фото 2011-2012\фото\13.10.2011\101MSDCF\DSC09708.JPG"/>
          <p:cNvPicPr/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 rot="756691">
            <a:off x="4748210" y="2064771"/>
            <a:ext cx="2887940" cy="1933218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</p:pic>
      <p:pic>
        <p:nvPicPr>
          <p:cNvPr id="63" name="Рисунок 62" descr="F:\фото 2011-2012\фото\13.10.2011\101MSDCF\DSC0999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316768" y="3532103"/>
            <a:ext cx="2160240" cy="1810017"/>
          </a:xfrm>
          <a:prstGeom prst="roundRect">
            <a:avLst/>
          </a:prstGeom>
          <a:noFill/>
          <a:ln w="76200">
            <a:gradFill flip="none" rotWithShape="1">
              <a:gsLst>
                <a:gs pos="75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Трудовая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260649"/>
            <a:ext cx="32403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Здесь трудиться учат нас,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Для здоровья – это класс!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Будем чаще наклоняться,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Приседать и нагибаться,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Пусть не сразу все дается,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Поработать нам придется!</a:t>
            </a:r>
          </a:p>
          <a:p>
            <a:pPr algn="ctr"/>
            <a:r>
              <a:rPr lang="ru-RU" sz="2000" dirty="0" smtClean="0"/>
              <a:t>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645e04a1ea3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3" y="0"/>
            <a:ext cx="917895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0">
                <a:srgbClr val="D438C1">
                  <a:shade val="30000"/>
                  <a:satMod val="115000"/>
                </a:srgbClr>
              </a:gs>
              <a:gs pos="50000">
                <a:srgbClr val="D438C1">
                  <a:shade val="67500"/>
                  <a:satMod val="115000"/>
                </a:srgbClr>
              </a:gs>
              <a:gs pos="100000">
                <a:srgbClr val="D438C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815916" y="-2943708"/>
            <a:ext cx="1224136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0" name="Рисунок 59" descr="F:\фото 2011-2012\102MSDCF\DSC01217.JPG"/>
          <p:cNvPicPr/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 rot="21127373">
            <a:off x="960277" y="2203934"/>
            <a:ext cx="2232018" cy="2090090"/>
          </a:xfrm>
          <a:prstGeom prst="roundRect">
            <a:avLst/>
          </a:prstGeom>
          <a:noFill/>
          <a:ln w="76200">
            <a:gradFill flip="none" rotWithShape="1">
              <a:gsLst>
                <a:gs pos="69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1" name="Рисунок 60" descr="F:\фото территория - 2011\общественный потенциал\DSC09129.JPG"/>
          <p:cNvPicPr/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203848" y="2636912"/>
            <a:ext cx="1872208" cy="2261438"/>
          </a:xfrm>
          <a:prstGeom prst="roundRect">
            <a:avLst/>
          </a:prstGeom>
          <a:noFill/>
          <a:ln w="76200">
            <a:gradFill flip="none" rotWithShape="1">
              <a:gsLst>
                <a:gs pos="85000">
                  <a:srgbClr val="FFFF00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3" name="Рисунок 62" descr="F:\фото территория - 2011\общественный потенциал\DSC0290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51119">
            <a:off x="5140376" y="2111022"/>
            <a:ext cx="2586926" cy="1915877"/>
          </a:xfrm>
          <a:prstGeom prst="roundRect">
            <a:avLst/>
          </a:prstGeom>
          <a:noFill/>
          <a:ln w="76200">
            <a:gradFill>
              <a:gsLst>
                <a:gs pos="100000">
                  <a:srgbClr val="FFFF00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Трудовая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339752" y="836712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Нам полезно без сомненья,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 Все, что связано с движеньем.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853a2b36734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99592" y="908720"/>
            <a:ext cx="7056784" cy="4968552"/>
          </a:xfrm>
          <a:prstGeom prst="rect">
            <a:avLst/>
          </a:prstGeom>
          <a:gradFill flip="none" rotWithShape="1">
            <a:gsLst>
              <a:gs pos="57000">
                <a:srgbClr val="D438C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D43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99592" y="1484784"/>
            <a:ext cx="288032" cy="4392488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524329" y="1484784"/>
            <a:ext cx="360040" cy="4392488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599892" y="-3087724"/>
            <a:ext cx="165618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8" name="Рисунок 57" descr="F:\фото 2011-2012\102MSDCF\DSC01065.JPG"/>
          <p:cNvPicPr/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 rot="21073963">
            <a:off x="1078624" y="2072229"/>
            <a:ext cx="2232248" cy="2520281"/>
          </a:xfrm>
          <a:prstGeom prst="roundRect">
            <a:avLst/>
          </a:prstGeom>
          <a:noFill/>
          <a:ln w="76200">
            <a:gradFill flip="none" rotWithShape="1">
              <a:gsLst>
                <a:gs pos="7900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3" name="Рисунок 62" descr="F:\фото 2011-2012\осенние утренники собрания\102MSDCF\DSC00581.JPG"/>
          <p:cNvPicPr/>
          <p:nvPr/>
        </p:nvPicPr>
        <p:blipFill>
          <a:blip r:embed="rId4" cstate="email">
            <a:lum bright="10000" contrast="30000"/>
          </a:blip>
          <a:srcRect/>
          <a:stretch>
            <a:fillRect/>
          </a:stretch>
        </p:blipFill>
        <p:spPr bwMode="auto">
          <a:xfrm rot="357825">
            <a:off x="4716017" y="2060848"/>
            <a:ext cx="3096344" cy="2390179"/>
          </a:xfrm>
          <a:prstGeom prst="roundRect">
            <a:avLst/>
          </a:prstGeom>
          <a:noFill/>
          <a:ln w="76200">
            <a:gradFill flip="none" rotWithShape="1">
              <a:gsLst>
                <a:gs pos="5000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</p:pic>
      <p:pic>
        <p:nvPicPr>
          <p:cNvPr id="61" name="Рисунок 60" descr="F:\фото 2011-2012\102MSDCF\DSC01040.JPG"/>
          <p:cNvPicPr/>
          <p:nvPr/>
        </p:nvPicPr>
        <p:blipFill>
          <a:blip r:embed="rId5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491880" y="3429000"/>
            <a:ext cx="1728192" cy="2193424"/>
          </a:xfrm>
          <a:prstGeom prst="roundRect">
            <a:avLst/>
          </a:prstGeom>
          <a:noFill/>
          <a:ln w="76200">
            <a:gradFill flip="none" rotWithShape="1">
              <a:gsLst>
                <a:gs pos="3200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Креативная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55776" y="280972"/>
            <a:ext cx="3960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Здесь научат рисовать,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Строить, шить и вышивать,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Усадив  всех нас в кружок,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Прочитают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нам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стишок,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Скажут: «Выучите сами,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А потом прочтите маме»?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853a2b36734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57000">
                <a:srgbClr val="D438C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D43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360042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524328" y="1484784"/>
            <a:ext cx="396057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815916" y="-2943708"/>
            <a:ext cx="1224136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8" name="Рисунок 57" descr="F:\фото 2011-2012\102MSDCF\DSC01067.JPG"/>
          <p:cNvPicPr/>
          <p:nvPr/>
        </p:nvPicPr>
        <p:blipFill>
          <a:blip r:embed="rId3" cstate="email">
            <a:lum bright="30000" contrast="40000"/>
          </a:blip>
          <a:srcRect/>
          <a:stretch>
            <a:fillRect/>
          </a:stretch>
        </p:blipFill>
        <p:spPr bwMode="auto">
          <a:xfrm rot="21212720">
            <a:off x="1096870" y="2157636"/>
            <a:ext cx="1853503" cy="2333180"/>
          </a:xfrm>
          <a:prstGeom prst="roundRect">
            <a:avLst/>
          </a:prstGeom>
          <a:noFill/>
          <a:ln w="76200">
            <a:gradFill>
              <a:gsLst>
                <a:gs pos="59000">
                  <a:srgbClr val="FFFF00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1" name="Рисунок 60" descr="F:\фото 2011-2012\102MSDCF\DSC01265.JPG"/>
          <p:cNvPicPr/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 rot="5400000">
            <a:off x="2798518" y="2322164"/>
            <a:ext cx="3000707" cy="2334064"/>
          </a:xfrm>
          <a:prstGeom prst="roundRect">
            <a:avLst/>
          </a:prstGeom>
          <a:noFill/>
          <a:ln w="762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3" name="Рисунок 62" descr="F:\фото 2011-2012\102MSDCF\DSC01026.JPG"/>
          <p:cNvPicPr/>
          <p:nvPr/>
        </p:nvPicPr>
        <p:blipFill>
          <a:blip r:embed="rId5" cstate="email">
            <a:lum bright="10000" contrast="40000"/>
          </a:blip>
          <a:srcRect/>
          <a:stretch>
            <a:fillRect/>
          </a:stretch>
        </p:blipFill>
        <p:spPr bwMode="auto">
          <a:xfrm rot="648066">
            <a:off x="5652120" y="2276872"/>
            <a:ext cx="2016224" cy="1855899"/>
          </a:xfrm>
          <a:prstGeom prst="roundRect">
            <a:avLst/>
          </a:prstGeom>
          <a:noFill/>
          <a:ln w="76200">
            <a:gradFill>
              <a:gsLst>
                <a:gs pos="0">
                  <a:srgbClr val="FFFF00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Креативная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11760" y="836712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Здесь откроют в нас таланты,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Засверкаем как бриллианты!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4406d0e29d37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4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8" name="Рисунок 57" descr="F:\фото 2011-2012\102MSDCF\DSC01175.JPG"/>
          <p:cNvPicPr/>
          <p:nvPr/>
        </p:nvPicPr>
        <p:blipFill>
          <a:blip r:embed="rId3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203848" y="1988840"/>
            <a:ext cx="4400690" cy="2592288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</p:pic>
      <p:pic>
        <p:nvPicPr>
          <p:cNvPr id="63" name="Рисунок 62" descr="F:\фото 2011-2012\осенние утренники собрания\102MSDCF\DSC00663.JPG"/>
          <p:cNvPicPr/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 rot="21258114">
            <a:off x="1168027" y="2068229"/>
            <a:ext cx="1728192" cy="2592288"/>
          </a:xfrm>
          <a:prstGeom prst="roundRect">
            <a:avLst/>
          </a:prstGeom>
          <a:noFill/>
          <a:ln w="76200">
            <a:gradFill flip="none" rotWithShape="1">
              <a:gsLst>
                <a:gs pos="83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Безопасная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99792" y="6206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Чтоб здоровье сохранить,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Нужно аккуратным быть!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Спички в руки не брать,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Правила дорожные все знать!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4406d0e29d37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4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3" name="Рисунок 62" descr="F:\фото 2011-2012\осенние утренники собрания\102MSDCF\DSC00657.JPG"/>
          <p:cNvPicPr/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 rot="20711911">
            <a:off x="1049712" y="2195773"/>
            <a:ext cx="2450964" cy="2057327"/>
          </a:xfrm>
          <a:prstGeom prst="roundRect">
            <a:avLst/>
          </a:prstGeom>
          <a:noFill/>
          <a:ln w="63500">
            <a:gradFill flip="none" rotWithShape="1">
              <a:gsLst>
                <a:gs pos="73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4" name="Рисунок 63" descr="F:\фото 2011-2012\осенние утренники собрания\102MSDCF\DSC00643.JPG"/>
          <p:cNvPicPr/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 rot="377665">
            <a:off x="5039938" y="2054330"/>
            <a:ext cx="2624370" cy="2112577"/>
          </a:xfrm>
          <a:prstGeom prst="roundRect">
            <a:avLst/>
          </a:prstGeom>
          <a:noFill/>
          <a:ln w="63500">
            <a:gradFill>
              <a:gsLst>
                <a:gs pos="27000">
                  <a:srgbClr val="FFFF00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Безопасная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" name="Рисунок 60" descr="F:\фото 2011-2012\осенние утренники собрания\102MSDCF\DSC00668.JPG"/>
          <p:cNvPicPr/>
          <p:nvPr/>
        </p:nvPicPr>
        <p:blipFill>
          <a:blip r:embed="rId5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131840" y="3212976"/>
            <a:ext cx="2448272" cy="1872208"/>
          </a:xfrm>
          <a:prstGeom prst="roundRect">
            <a:avLst/>
          </a:prstGeom>
          <a:noFill/>
          <a:ln w="635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2627784" y="83671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Если к вам пришла беда,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Вам поможем мы, друзья!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b628c6adfb4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31000">
                <a:srgbClr val="D438C1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868144" y="5301208"/>
            <a:ext cx="864096" cy="792088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" name="Рисунок 60" descr="F:\фото 2011-2012\фото\фото осень 2011\102MSDCF\DSC00247.JPG"/>
          <p:cNvPicPr/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 rot="21410854">
            <a:off x="971600" y="2060848"/>
            <a:ext cx="2376264" cy="2138703"/>
          </a:xfrm>
          <a:prstGeom prst="roundRect">
            <a:avLst/>
          </a:prstGeom>
          <a:noFill/>
          <a:ln w="762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3" name="Рисунок 62" descr="F:\фото 2011-2012\фото\фото с собрания ясли\ЯСЛИ 2011\DSCN1495.JPG"/>
          <p:cNvPicPr/>
          <p:nvPr/>
        </p:nvPicPr>
        <p:blipFill>
          <a:blip r:embed="rId4" cstate="email">
            <a:lum bright="10000" contrast="30000"/>
          </a:blip>
          <a:srcRect/>
          <a:stretch>
            <a:fillRect/>
          </a:stretch>
        </p:blipFill>
        <p:spPr bwMode="auto">
          <a:xfrm rot="754799">
            <a:off x="5622798" y="2192908"/>
            <a:ext cx="2088232" cy="1944599"/>
          </a:xfrm>
          <a:prstGeom prst="roundRect">
            <a:avLst/>
          </a:prstGeom>
          <a:noFill/>
          <a:ln w="76200">
            <a:gradFill>
              <a:gsLst>
                <a:gs pos="26000">
                  <a:srgbClr val="FFFF00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Почемучка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" name="Рисунок 59" descr="F:\фото 2011-2012\фото\13.10.2011\101MSDCF\DSC09914.JPG"/>
          <p:cNvPicPr/>
          <p:nvPr/>
        </p:nvPicPr>
        <p:blipFill>
          <a:blip r:embed="rId5" cstate="email">
            <a:lum bright="20000" contrast="30000"/>
          </a:blip>
          <a:srcRect t="-478"/>
          <a:stretch>
            <a:fillRect/>
          </a:stretch>
        </p:blipFill>
        <p:spPr bwMode="auto">
          <a:xfrm>
            <a:off x="3419872" y="2276872"/>
            <a:ext cx="2304256" cy="2293325"/>
          </a:xfrm>
          <a:prstGeom prst="roundRect">
            <a:avLst/>
          </a:prstGeom>
          <a:noFill/>
          <a:ln w="76200">
            <a:gradFill flip="none" rotWithShape="1">
              <a:gsLst>
                <a:gs pos="71000">
                  <a:srgbClr val="0066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83768" y="548680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Здесь мир мы </a:t>
            </a:r>
            <a: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познаём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С каждым днём  умней стаём.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Знаний больше обретаем,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Быть здоровыми желаем!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b628c6adfb4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31000">
                <a:srgbClr val="D438C1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D43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868144" y="5301208"/>
            <a:ext cx="936104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gradFill>
              <a:gsLst>
                <a:gs pos="0">
                  <a:srgbClr val="FFFF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0" name="Рисунок 59" descr="F:\фото 2011-2012\фото\фото с собрания ясли\ЯСЛИ 2011\DSCN1816.JPG"/>
          <p:cNvPicPr/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 rot="21234703">
            <a:off x="1043608" y="2060848"/>
            <a:ext cx="2664296" cy="2265451"/>
          </a:xfrm>
          <a:prstGeom prst="roundRect">
            <a:avLst/>
          </a:prstGeom>
          <a:noFill/>
          <a:ln w="76200">
            <a:gradFill flip="none" rotWithShape="1">
              <a:gsLst>
                <a:gs pos="77000">
                  <a:srgbClr val="FFFF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3" name="Рисунок 62" descr="F:\фото территория - 2011\потенциал разума\DSC07566.JPG"/>
          <p:cNvPicPr/>
          <p:nvPr/>
        </p:nvPicPr>
        <p:blipFill>
          <a:blip r:embed="rId4" cstate="email">
            <a:lum bright="10000" contrast="30000"/>
          </a:blip>
          <a:srcRect b="-13"/>
          <a:stretch>
            <a:fillRect/>
          </a:stretch>
        </p:blipFill>
        <p:spPr bwMode="auto">
          <a:xfrm>
            <a:off x="5292080" y="2060848"/>
            <a:ext cx="2363392" cy="2091173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</p:pic>
      <p:pic>
        <p:nvPicPr>
          <p:cNvPr id="61" name="Picture 3" descr="C:\Documents and Settings\UserXP\Рабочий стол\мама\Фотоматериалы\познавательно-речевое развитие\тёплый период\Чтение художественной литературы\19.JPG"/>
          <p:cNvPicPr>
            <a:picLocks noChangeAspect="1" noChangeArrowheads="1"/>
          </p:cNvPicPr>
          <p:nvPr/>
        </p:nvPicPr>
        <p:blipFill>
          <a:blip r:embed="rId5" cstate="email">
            <a:lum bright="10000" contrast="30000"/>
          </a:blip>
          <a:srcRect/>
          <a:stretch>
            <a:fillRect/>
          </a:stretch>
        </p:blipFill>
        <p:spPr bwMode="auto">
          <a:xfrm rot="241712">
            <a:off x="3119646" y="2870433"/>
            <a:ext cx="2623009" cy="2131194"/>
          </a:xfrm>
          <a:prstGeom prst="roundRect">
            <a:avLst/>
          </a:prstGeom>
          <a:noFill/>
          <a:ln w="76200" cmpd="sng">
            <a:gradFill flip="none" rotWithShape="1">
              <a:gsLst>
                <a:gs pos="6700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588224" y="4077072"/>
            <a:ext cx="237626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Почемучка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83768" y="76470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Знаем как здоровым быть, 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Чтоб  лекарства все забыть!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8"/>
            <a:ext cx="9144000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780928"/>
            <a:ext cx="2736304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Муниципальное казённое дошкольное образовательное учреждение </a:t>
            </a:r>
            <a:r>
              <a:rPr lang="ru-RU" sz="2000" b="1" dirty="0" smtClean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–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детский сад № 1 </a:t>
            </a:r>
            <a:r>
              <a:rPr lang="ru-RU" sz="2000" b="1" dirty="0" smtClean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УЛЫБКА</a:t>
            </a:r>
            <a:r>
              <a:rPr lang="ru-RU" sz="2000" b="1" dirty="0" smtClean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»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общеразвивающего вида с приоритетным осуществлением деятельности по физическому развитию детей закрытого административно-территориального образования посёлок Солнечный Красноярского края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9249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 РФ: Красноярский край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индекс: 660947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населённый пункт: ЗАТО п. Солнечный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улица: Главного маршала артиллерии Неделина М.И. </a:t>
            </a:r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дом: 5-а, 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телефонный код: (39156) 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телефон: 27-6-61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27-6-61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mdou-01@yandex.ru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cfc86400fe1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46000">
                <a:srgbClr val="0066FF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07904" y="-2979712"/>
            <a:ext cx="1440160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" name="Рисунок 60" descr="F:\фото 2011-2012\фото\фото осень 2011\102MSDCF\DSC00432.JPG"/>
          <p:cNvPicPr/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 rot="522676">
            <a:off x="5672949" y="2052938"/>
            <a:ext cx="1974566" cy="2327211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156176" y="3789040"/>
            <a:ext cx="298782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Коммуникативная</a:t>
            </a:r>
            <a:endParaRPr lang="ru-RU" sz="2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3" name="Рисунок 62" descr="F:\фото 2011-2012\фото\фото осень 2011\102MSDCF\DSC00240.JPG"/>
          <p:cNvPicPr/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275856" y="3068960"/>
            <a:ext cx="2304256" cy="2136381"/>
          </a:xfrm>
          <a:prstGeom prst="roundRect">
            <a:avLst/>
          </a:prstGeom>
          <a:noFill/>
          <a:ln w="76200">
            <a:gradFill flip="none" rotWithShape="1">
              <a:gsLst>
                <a:gs pos="8600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4" name="Рисунок 63" descr="F:\фото 2011-2012\фото\13.10.2011\101MSDCF\DSC09891.JPG"/>
          <p:cNvPicPr/>
          <p:nvPr/>
        </p:nvPicPr>
        <p:blipFill>
          <a:blip r:embed="rId5" cstate="email">
            <a:lum bright="10000" contrast="30000"/>
          </a:blip>
          <a:srcRect/>
          <a:stretch>
            <a:fillRect/>
          </a:stretch>
        </p:blipFill>
        <p:spPr bwMode="auto">
          <a:xfrm rot="21350890">
            <a:off x="1038296" y="2015955"/>
            <a:ext cx="2811946" cy="2034001"/>
          </a:xfrm>
          <a:prstGeom prst="roundRect">
            <a:avLst/>
          </a:prstGeom>
          <a:noFill/>
          <a:ln w="76200">
            <a:gradFill>
              <a:gsLst>
                <a:gs pos="46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1979712" y="4766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Мы ссорились, мирились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И спорили порой,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Но очень подружились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За нашею игрой.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cfc86400fe1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46000">
                <a:srgbClr val="0066FF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868144" y="5373216"/>
            <a:ext cx="864096" cy="792088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43908" y="-2943708"/>
            <a:ext cx="1368152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8" name="Рисунок 57" descr="F:\фото 2011-2012\фото\фото осень 2011\102MSDCF\DSC00237.JPG"/>
          <p:cNvPicPr/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043608" y="1988840"/>
            <a:ext cx="3303885" cy="2477382"/>
          </a:xfrm>
          <a:prstGeom prst="roundRect">
            <a:avLst/>
          </a:prstGeom>
          <a:noFill/>
          <a:ln w="762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1" name="Рисунок 60" descr="F:\фото 2011-2012\фото\13.10.2011\101MSDCF\DSC09932.JPG"/>
          <p:cNvPicPr/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 rot="398311">
            <a:off x="4758320" y="2073073"/>
            <a:ext cx="2827224" cy="2141596"/>
          </a:xfrm>
          <a:prstGeom prst="roundRect">
            <a:avLst/>
          </a:prstGeom>
          <a:noFill/>
          <a:ln w="762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3" name="Рисунок 62" descr="F:\фото 2011-2012\фото\13.10.2011\101MSDCF\DSC09948.JPG"/>
          <p:cNvPicPr/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635896" y="3861048"/>
            <a:ext cx="1728192" cy="1944216"/>
          </a:xfrm>
          <a:prstGeom prst="roundRect">
            <a:avLst/>
          </a:prstGeom>
          <a:noFill/>
          <a:ln w="762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156176" y="3789040"/>
            <a:ext cx="298782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Коммуникативная</a:t>
            </a:r>
            <a:endParaRPr lang="ru-RU" sz="2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7784" y="476672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Игра игрой сменяется,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Кончается игра,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 дружба не кончается.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Ура, ура, ура!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16e116dcd44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52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80112" y="5013176"/>
            <a:ext cx="1512168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940152" y="5229200"/>
            <a:ext cx="792088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3" name="Рисунок 62" descr="F:\фото 2011-2012\102MSDCF\DSC01433.JPG"/>
          <p:cNvPicPr/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 rot="21313016">
            <a:off x="923168" y="2055013"/>
            <a:ext cx="3416072" cy="2435316"/>
          </a:xfrm>
          <a:prstGeom prst="roundRect">
            <a:avLst/>
          </a:prstGeom>
          <a:noFill/>
          <a:ln w="76200">
            <a:gradFill>
              <a:gsLst>
                <a:gs pos="72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4" name="Рисунок 63" descr="F:\ФОТО 2009-1010 уч. год\Чаепитие с ветеранами\DSC03979.JPG"/>
          <p:cNvPicPr/>
          <p:nvPr/>
        </p:nvPicPr>
        <p:blipFill>
          <a:blip r:embed="rId4" cstate="email">
            <a:lum bright="10000" contrast="30000"/>
          </a:blip>
          <a:srcRect/>
          <a:stretch>
            <a:fillRect/>
          </a:stretch>
        </p:blipFill>
        <p:spPr bwMode="auto">
          <a:xfrm rot="379961">
            <a:off x="5026623" y="2055606"/>
            <a:ext cx="2619145" cy="1859896"/>
          </a:xfrm>
          <a:prstGeom prst="roundRect">
            <a:avLst/>
          </a:prstGeom>
          <a:noFill/>
          <a:ln w="76200">
            <a:gradFill>
              <a:gsLst>
                <a:gs pos="92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1" name="Рисунок 60" descr="F:\фото 2011-2012\осенние утренники собрания\102MSDCF\DSC00727.JPG"/>
          <p:cNvPicPr/>
          <p:nvPr/>
        </p:nvPicPr>
        <p:blipFill>
          <a:blip r:embed="rId5" cstate="email">
            <a:lum bright="10000" contrast="40000"/>
          </a:blip>
          <a:srcRect/>
          <a:stretch>
            <a:fillRect/>
          </a:stretch>
        </p:blipFill>
        <p:spPr bwMode="auto">
          <a:xfrm>
            <a:off x="3491880" y="3645024"/>
            <a:ext cx="1872208" cy="1728192"/>
          </a:xfrm>
          <a:prstGeom prst="roundRect">
            <a:avLst/>
          </a:prstGeom>
          <a:noFill/>
          <a:ln w="76200">
            <a:gradFill flip="none" rotWithShape="1">
              <a:gsLst>
                <a:gs pos="82000">
                  <a:srgbClr val="29F77C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012160" y="3789040"/>
            <a:ext cx="298782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Социализация</a:t>
            </a:r>
            <a:endParaRPr lang="ru-RU" sz="2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51720" y="620688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Monotype Corsiva" pitchFamily="66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555776" y="62068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Учат здесь нас как дружить,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И  без грусти день прожить,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Как вести себя в саду,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Чтоб со всеми быть в ладу.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16e116dcd44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1052736"/>
            <a:ext cx="7056784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7584" y="1052736"/>
            <a:ext cx="7056784" cy="4968552"/>
          </a:xfrm>
          <a:prstGeom prst="rect">
            <a:avLst/>
          </a:prstGeom>
          <a:gradFill flip="none" rotWithShape="1">
            <a:gsLst>
              <a:gs pos="52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403648" y="4725144"/>
            <a:ext cx="2088232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7-конечная звезда 50"/>
          <p:cNvSpPr/>
          <p:nvPr/>
        </p:nvSpPr>
        <p:spPr>
          <a:xfrm>
            <a:off x="1691680" y="5013176"/>
            <a:ext cx="1584176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5364088" y="4725144"/>
            <a:ext cx="1944216" cy="1944216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7-конечная звезда 54"/>
          <p:cNvSpPr/>
          <p:nvPr/>
        </p:nvSpPr>
        <p:spPr>
          <a:xfrm>
            <a:off x="5508104" y="4941168"/>
            <a:ext cx="1656184" cy="1368152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Кольцо 55"/>
          <p:cNvSpPr/>
          <p:nvPr/>
        </p:nvSpPr>
        <p:spPr>
          <a:xfrm>
            <a:off x="1979712" y="5301208"/>
            <a:ext cx="1008112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ольцо 56"/>
          <p:cNvSpPr/>
          <p:nvPr/>
        </p:nvSpPr>
        <p:spPr>
          <a:xfrm>
            <a:off x="5868144" y="5229200"/>
            <a:ext cx="936104" cy="86409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10800000">
            <a:off x="827582" y="1484784"/>
            <a:ext cx="432050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452320" y="1484784"/>
            <a:ext cx="468065" cy="4536504"/>
          </a:xfrm>
          <a:prstGeom prst="moon">
            <a:avLst>
              <a:gd name="adj" fmla="val 69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1680" y="260648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176" y="188640"/>
            <a:ext cx="561975" cy="4222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96336" y="4797152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7380312" y="6313934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3528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 rot="16200000">
            <a:off x="-13481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 rot="5400000">
            <a:off x="-386335" y="4751436"/>
            <a:ext cx="916682" cy="14401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16200000">
            <a:off x="3779912" y="-2907704"/>
            <a:ext cx="1296144" cy="8208912"/>
          </a:xfrm>
          <a:prstGeom prst="flowChartDelay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 rot="10800000">
            <a:off x="6084168" y="548680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1619672" y="620688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" name="Рисунок 60" descr="F:\фото 2011-2012\102MSDCF\DSC01431.JPG"/>
          <p:cNvPicPr/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788024" y="1988840"/>
            <a:ext cx="2855406" cy="2087286"/>
          </a:xfrm>
          <a:prstGeom prst="roundRect">
            <a:avLst/>
          </a:prstGeom>
          <a:noFill/>
          <a:ln w="76200">
            <a:gradFill flip="none" rotWithShape="1">
              <a:gsLst>
                <a:gs pos="74000">
                  <a:srgbClr val="66FF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6012160" y="3789040"/>
            <a:ext cx="298782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Станция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Социализация</a:t>
            </a:r>
            <a:endParaRPr lang="ru-RU" sz="2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4" name="Рисунок 73" descr="F:\ФОТО 2010-2011 уч. год\ФОТО 2010-2011 уч. год\НАДО СОРТИРОВАТЬ\DSC08329.JPG"/>
          <p:cNvPicPr/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 rot="21380548">
            <a:off x="1043608" y="2060848"/>
            <a:ext cx="2736304" cy="2184585"/>
          </a:xfrm>
          <a:prstGeom prst="roundRect">
            <a:avLst/>
          </a:prstGeom>
          <a:noFill/>
          <a:ln w="762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0" name="Рисунок 59" descr="F:\фото 2011-2012\фото\фото осень 2011\102MSDCF\DSC00515.JPG"/>
          <p:cNvPicPr/>
          <p:nvPr/>
        </p:nvPicPr>
        <p:blipFill>
          <a:blip r:embed="rId5" cstate="email">
            <a:lum bright="20000" contrast="30000"/>
          </a:blip>
          <a:srcRect/>
          <a:stretch>
            <a:fillRect/>
          </a:stretch>
        </p:blipFill>
        <p:spPr bwMode="auto">
          <a:xfrm rot="183647">
            <a:off x="3471717" y="3479859"/>
            <a:ext cx="1958291" cy="1994272"/>
          </a:xfrm>
          <a:prstGeom prst="roundRect">
            <a:avLst/>
          </a:prstGeom>
          <a:noFill/>
          <a:ln w="762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>
          <a:xfrm>
            <a:off x="2267744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Мы спортом занимаемся,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И много закаляемся!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Чтобы первым быть во всем,</a:t>
            </a:r>
          </a:p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 Нам морозы ни почем!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e116dcd446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Скажи себе, что ты все сможешь,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 ты здоровье умножишь!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:\фото 2011-2012\фото\фото осень 2011\102MSDCF\DSC00501.JPG"/>
          <p:cNvPicPr/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755576" y="476672"/>
            <a:ext cx="3240360" cy="3284984"/>
          </a:xfrm>
          <a:prstGeom prst="roundRect">
            <a:avLst/>
          </a:prstGeom>
          <a:noFill/>
          <a:ln w="85725">
            <a:gradFill>
              <a:gsLst>
                <a:gs pos="57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8" name="Рисунок 7" descr="F:\фото 2011-2012\осенние утренники собрания\102MSDCF\DSC00953.JPG"/>
          <p:cNvPicPr/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148064" y="908720"/>
            <a:ext cx="3270586" cy="2560952"/>
          </a:xfrm>
          <a:prstGeom prst="roundRect">
            <a:avLst/>
          </a:prstGeom>
          <a:noFill/>
          <a:ln w="889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9" name="Рисунок 8" descr="F:\фото 2011-2012\осенние утренники собрания\102MSDCF\DSC00823.JPG"/>
          <p:cNvPicPr/>
          <p:nvPr/>
        </p:nvPicPr>
        <p:blipFill>
          <a:blip r:embed="rId5" cstate="email">
            <a:lum bright="10000" contrast="30000"/>
          </a:blip>
          <a:srcRect/>
          <a:stretch>
            <a:fillRect/>
          </a:stretch>
        </p:blipFill>
        <p:spPr bwMode="auto">
          <a:xfrm rot="21276005">
            <a:off x="483395" y="3580443"/>
            <a:ext cx="3352515" cy="2840954"/>
          </a:xfrm>
          <a:prstGeom prst="roundRect">
            <a:avLst/>
          </a:prstGeom>
          <a:noFill/>
          <a:ln w="88900">
            <a:gradFill flip="none" rotWithShape="1">
              <a:gsLst>
                <a:gs pos="67000">
                  <a:srgbClr val="D438C1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  <p:pic>
        <p:nvPicPr>
          <p:cNvPr id="6" name="Рисунок 5" descr="F:\фото 2011-2012\фото\13.10.2011\17.10.11\102MSDCF\DSC00021.JPG"/>
          <p:cNvPicPr/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599684">
            <a:off x="6112094" y="3338062"/>
            <a:ext cx="2536436" cy="3032961"/>
          </a:xfrm>
          <a:prstGeom prst="roundRect">
            <a:avLst/>
          </a:prstGeom>
          <a:noFill/>
          <a:ln w="889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430130"/>
            <a:ext cx="2363724" cy="2363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F:\фото 2011-2012\осенние утренники собрания\102MSDCF\DSC00653.JPG"/>
          <p:cNvPicPr/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547664" y="3429000"/>
            <a:ext cx="5760640" cy="279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Детства волшебное царство –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Время чудесных затей 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К детям идёт на подмогу </a:t>
            </a:r>
            <a:endParaRPr lang="ru-RU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Поезд «Здоровье» быстрей!</a:t>
            </a:r>
            <a:endParaRPr lang="ru-RU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76672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9269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ИНИЦИАТИВА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«Разработка и реализация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образовательного проекта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«ПОЕЗД ЗДОРОВЬЯ»  в МКДОУ»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50912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Цель образовательного проекта «Поезд здоровья»:</a:t>
            </a:r>
            <a:r>
              <a:rPr lang="ru-RU" dirty="0" smtClean="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сохранение и укрепление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здоровья детей и формирование основ культуры здоровья.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916832"/>
            <a:ext cx="75608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Ключевая миссия МКДОУ № 1 «Улыбка» ЗАТО п. Солнечный –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МИССИЯ ЗДОРОВЬЕ.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Мы считаем: 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Здоровье – это первоэлемент и ключ к любому дальнейшему развитию личности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. 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Наш образ – это скорый поезд </a:t>
            </a:r>
            <a:r>
              <a:rPr lang="ru-RU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</a:rPr>
              <a:t>«ЗДОРОВЬЕ»,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который  проходит по различным станциям (образовательным областям) интегрируя  с ними по задачам и содержанию психолого – педагогической работы и по средствам организации и оптимизации образовательного процесса.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362" b="5405"/>
          <a:stretch>
            <a:fillRect/>
          </a:stretch>
        </p:blipFill>
        <p:spPr bwMode="auto">
          <a:xfrm>
            <a:off x="0" y="5500678"/>
            <a:ext cx="87868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52736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Основная наша задача</a:t>
            </a:r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– </a:t>
            </a:r>
            <a:r>
              <a:rPr lang="ru-RU" sz="2000" u="sng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уделять внимание физическому, психическому и социальному здоровью детей, которое служит фундаментом для интеллектуальной и творческой надстройки личности.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Необходимыми условиями решения  этой задачи являются:</a:t>
            </a:r>
          </a:p>
          <a:p>
            <a:pPr algn="just"/>
            <a:r>
              <a:rPr lang="ru-RU" sz="2000" dirty="0" smtClean="0">
                <a:latin typeface="Tahoma" pitchFamily="34" charset="0"/>
                <a:cs typeface="Tahoma" pitchFamily="34" charset="0"/>
              </a:rPr>
              <a:t>• создание в МКДОУ № 1 «Улыбка» безопасной образовательной среды;</a:t>
            </a:r>
          </a:p>
          <a:p>
            <a:pPr algn="just"/>
            <a:r>
              <a:rPr lang="ru-RU" sz="2000" dirty="0" smtClean="0">
                <a:latin typeface="Tahoma" pitchFamily="34" charset="0"/>
                <a:cs typeface="Tahoma" pitchFamily="34" charset="0"/>
              </a:rPr>
              <a:t>• осуществление комплекса психолого-педагогической, профилактической и оздоровительной работы;</a:t>
            </a:r>
          </a:p>
          <a:p>
            <a:pPr algn="just"/>
            <a:r>
              <a:rPr lang="ru-RU" sz="2000" dirty="0" smtClean="0">
                <a:latin typeface="Tahoma" pitchFamily="34" charset="0"/>
                <a:cs typeface="Tahoma" pitchFamily="34" charset="0"/>
              </a:rPr>
              <a:t>• использование комплексной системы диагностики и мониторинга состояния здоровья детей.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362" b="5405"/>
          <a:stretch>
            <a:fillRect/>
          </a:stretch>
        </p:blipFill>
        <p:spPr bwMode="auto">
          <a:xfrm>
            <a:off x="0" y="5500678"/>
            <a:ext cx="87868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28604"/>
            <a:ext cx="781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Наиболее крупные достижения МКДОУ № 1 «Улыбка» </a:t>
            </a:r>
          </a:p>
          <a:p>
            <a:pPr algn="ctr"/>
            <a:r>
              <a:rPr lang="ru-RU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за 2007 - 2011 год</a:t>
            </a:r>
            <a:endParaRPr lang="ru-RU" b="1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80728"/>
            <a:ext cx="81734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2007 г</a:t>
            </a:r>
            <a:r>
              <a:rPr lang="ru-RU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– участие в конкурсе на получение грантов муниципальными дошкольными образовательными учреждениями Красноярского края в рамках краевой целевой программы «Дети» –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1 место среди сельских МДОУ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algn="just"/>
            <a:r>
              <a:rPr lang="ru-RU" sz="1200" b="1" dirty="0" smtClean="0">
                <a:solidFill>
                  <a:srgbClr val="F73B15"/>
                </a:solidFill>
                <a:latin typeface="Tahoma" pitchFamily="34" charset="0"/>
                <a:cs typeface="Tahoma" pitchFamily="34" charset="0"/>
              </a:rPr>
              <a:t>2007 г.</a:t>
            </a:r>
            <a:r>
              <a:rPr lang="ru-RU" sz="1200" dirty="0" smtClean="0">
                <a:solidFill>
                  <a:srgbClr val="F73B1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– участие в YII Всероссийском конкурсе «Российская организация высокой социальной эффективности», вышли в финал и награждены грамотой;</a:t>
            </a:r>
          </a:p>
          <a:p>
            <a:pPr algn="just"/>
            <a:r>
              <a:rPr lang="ru-RU" sz="1200" b="1" dirty="0" smtClean="0">
                <a:solidFill>
                  <a:srgbClr val="F73B15"/>
                </a:solidFill>
                <a:latin typeface="Tahoma" pitchFamily="34" charset="0"/>
                <a:cs typeface="Tahoma" pitchFamily="34" charset="0"/>
              </a:rPr>
              <a:t>2008 г.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– участие в конкурсе на получение грантов муниципальными дошкольными образовательными учреждениями Красноярского края в рамках краевой целевой программы «Дети» –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3 место среди сельских МДОУ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algn="just"/>
            <a:r>
              <a:rPr lang="ru-RU" sz="1200" b="1" dirty="0" smtClean="0">
                <a:solidFill>
                  <a:srgbClr val="F73B15"/>
                </a:solidFill>
                <a:latin typeface="Tahoma" pitchFamily="34" charset="0"/>
                <a:cs typeface="Tahoma" pitchFamily="34" charset="0"/>
              </a:rPr>
              <a:t>2008 г</a:t>
            </a:r>
            <a:r>
              <a:rPr lang="ru-RU" sz="1200" dirty="0" smtClean="0">
                <a:solidFill>
                  <a:srgbClr val="F73B15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– участие в краевом социальном проекте «Моя семья – ЗАТО» в номинации «Лучший видеоролик о ЗАТО п. Солнечный» – грамота;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2009 г.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участие во Всероссийском конкурсе «Лучший детский сад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России -2009»,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проводимый Академией творческой педагогики совместно с Министерством образования, Советом Федерации РФ, Государственной Думой РФ, редакцией «Педагогического вестника»: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    диплом лауреата конкурса «Лучший детский сад  России - 2009».;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    диплом Академии творческой педагогики, заведующей Л. С. Стенниковой присуждено звание действительного члена (академика) АТП;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    Диплом директора лауреата конкурса «Лучший детский сад России – 2009» присуждено заведующей Л. С. Стенниковой.</a:t>
            </a:r>
          </a:p>
          <a:p>
            <a:pPr lvl="0" algn="just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2009 г.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– Участие во Всероссийском конкурсе «Лучший детский сад  наукограда»: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    Рос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ийский образовательный форум – 2009 диплом лауреата конкурса «Лучший детский сад  наукограда»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2010 г.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– участие во Всероссийском конкурсе инноваций по теме: «Качественное образование – будущее нации» по направлению «За успехи внедрения инноваций в области образования»: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 победитель конкурса, награждены золотыми медалями «Элита Российского образования» заведующий МДОУ № 1 Стенникова Л.С. и заместитель заведующего по ВМР Труш Е.В.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2011 г.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– участие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во Всероссийском конкурсе «Детские сады – детям», проводимом партией «Единая Россия»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: победитель в номинации «Лучший муниципальный детский сад» (Красноярский край), благодарственное письмо Губернатора Красноярского края  Кузнецова Л.В. «За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значительный вклад в развитие дошкольного краевого образования», сертификат на денежное поощрение в размере 500.000 рублей.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C:\Documents and Settings\Admin\Рабочий стол\сертификат.jpg"/>
          <p:cNvPicPr/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 rot="20677285">
            <a:off x="1065412" y="1223510"/>
            <a:ext cx="2777136" cy="41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сертификат 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1142984"/>
            <a:ext cx="2500330" cy="33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42860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Наиболее крупные достижения МКДОУ № 1 «Улыбка» за 2007 - 2011 год</a:t>
            </a:r>
            <a:endParaRPr lang="ru-RU" sz="2000" b="1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C:\Documents and Settings\Admin\Рабочий стол\Тимошевская Т.В\Изображение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857224" y="2643182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сертификат 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072283">
            <a:off x="6776933" y="1622727"/>
            <a:ext cx="2300982" cy="14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сертификат 5.jpg"/>
          <p:cNvPicPr/>
          <p:nvPr/>
        </p:nvPicPr>
        <p:blipFill>
          <a:blip r:embed="rId7" cstate="email">
            <a:lum bright="-10000" contrast="20000"/>
          </a:blip>
          <a:srcRect/>
          <a:stretch>
            <a:fillRect/>
          </a:stretch>
        </p:blipFill>
        <p:spPr bwMode="auto">
          <a:xfrm rot="5839323">
            <a:off x="5904486" y="1167820"/>
            <a:ext cx="21213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Тимошевская Т.В\Изображение 2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66247">
            <a:off x="5310552" y="2642218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5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852"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548680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Станция «Здоровячок»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- развитие физических качеств и накопление двигательного опыта как важнейшие условия сохранения и укрепления здоровья детей.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Станция «Почемучка»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–  формирование целостной картины мира, расширение кругозора в части представлений о здоровье и ЗОЖ.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Станция «Социализация»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- формирование первичных ценностных представлений о здоровье и ЗОЖ человека, соблюдение элементарных общепринятых норм и правил поведения в части ЗОЖ.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Станция «Безопасная»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– формирование основ безопасности собственной жизнедеятельности, в том числе здоровья.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Станция «Коммуникативная»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– развитие свободного общения со взрослыми и детьми по поводу здоровья и ЗОЖ человека.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Станция «Креативная»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– использование средств продуктивных видов деятельности для обогащения и закрепления  знаний о здоровье и ЗОЖ человека; развитие музыкально-ритмической деятельности на основе движений и физических качеств.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Станция «Трудовая»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- накопление опыта здоровьесберегающего поведения в труде, освоение культуры здорового труда.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Улыбка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851920" y="548680"/>
            <a:ext cx="365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Лидер  инициативы  -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771800" y="1124744"/>
            <a:ext cx="5544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Стенникова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Любовь Сергеевна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заведующий муниципального казённого дошкольного образовательного учреждения  - детский сад № 1 «УЛЫБКА» общеразвивающего вида с приоритетным осуществлением деятельности по физическому развитию детей закрытого административно-территориального образования поселок Солнечный;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действительный член (академик) Академии Творческой Педагогики (АТП): избрана решением Президиума АТП от 30 мая 2009 года;</a:t>
            </a:r>
          </a:p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лауреат Национальной премии в номинации «Выдающемуся руководителю за достижения в области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63688" y="4653136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создания здоровьесберегающего образования – 2010»;</a:t>
            </a:r>
          </a:p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лауреат золотой медали «Элита Российского образования» (ЭРО-2010) за особые успехи в Российском образовании – 2010</a:t>
            </a:r>
            <a:r>
              <a:rPr lang="ru-RU" sz="1400" dirty="0" smtClean="0"/>
              <a:t>.</a:t>
            </a:r>
            <a:endParaRPr lang="ru-RU" sz="1400" dirty="0" smtClean="0">
              <a:latin typeface="Arial" pitchFamily="34" charset="0"/>
            </a:endParaRPr>
          </a:p>
        </p:txBody>
      </p:sp>
      <p:pic>
        <p:nvPicPr>
          <p:cNvPr id="41" name="Рисунок 40" descr="F:\ФОТО 2010-2011 уч. год\Фото\70.JPG"/>
          <p:cNvPicPr/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683568" y="1844824"/>
            <a:ext cx="2016224" cy="2509042"/>
          </a:xfrm>
          <a:prstGeom prst="rect">
            <a:avLst/>
          </a:prstGeom>
          <a:noFill/>
          <a:ln w="793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16e116dcd44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638132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55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01571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5567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956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9355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755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118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66378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3757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960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6080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1997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03194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6719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33619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04816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013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547210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51840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8832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00292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1226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662422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849643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8208404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7992380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776356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8784468" y="6489340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645024"/>
            <a:ext cx="216024" cy="2060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rot="10800000">
            <a:off x="323528" y="5733256"/>
            <a:ext cx="720080" cy="544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84368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 rot="5400000">
            <a:off x="8024005" y="4685835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 rot="16200000">
            <a:off x="8362132" y="4679429"/>
            <a:ext cx="916682" cy="28803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9" name="Picture 3" descr="H:\фоны паровозик\eb155897110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5288" y="332656"/>
            <a:ext cx="6408712" cy="6329626"/>
          </a:xfrm>
          <a:prstGeom prst="rect">
            <a:avLst/>
          </a:prstGeom>
          <a:noFill/>
        </p:spPr>
      </p:pic>
      <p:sp>
        <p:nvSpPr>
          <p:cNvPr id="74" name="Кольцо 73"/>
          <p:cNvSpPr/>
          <p:nvPr/>
        </p:nvSpPr>
        <p:spPr>
          <a:xfrm>
            <a:off x="3419872" y="5373216"/>
            <a:ext cx="1080120" cy="1152128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Кольцо 74"/>
          <p:cNvSpPr/>
          <p:nvPr/>
        </p:nvSpPr>
        <p:spPr>
          <a:xfrm>
            <a:off x="4427984" y="5373216"/>
            <a:ext cx="1080120" cy="1152128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Кольцо 75"/>
          <p:cNvSpPr/>
          <p:nvPr/>
        </p:nvSpPr>
        <p:spPr>
          <a:xfrm>
            <a:off x="5364088" y="5373216"/>
            <a:ext cx="1080120" cy="1080120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7-конечная звезда 76"/>
          <p:cNvSpPr/>
          <p:nvPr/>
        </p:nvSpPr>
        <p:spPr>
          <a:xfrm>
            <a:off x="3563888" y="5517232"/>
            <a:ext cx="792088" cy="79208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7-конечная звезда 77"/>
          <p:cNvSpPr/>
          <p:nvPr/>
        </p:nvSpPr>
        <p:spPr>
          <a:xfrm>
            <a:off x="4572000" y="5517232"/>
            <a:ext cx="792088" cy="79208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7-конечная звезда 78"/>
          <p:cNvSpPr/>
          <p:nvPr/>
        </p:nvSpPr>
        <p:spPr>
          <a:xfrm>
            <a:off x="5508104" y="5445224"/>
            <a:ext cx="792088" cy="79208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Кольцо 79"/>
          <p:cNvSpPr/>
          <p:nvPr/>
        </p:nvSpPr>
        <p:spPr>
          <a:xfrm>
            <a:off x="3707904" y="5733256"/>
            <a:ext cx="432048" cy="432048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Кольцо 80"/>
          <p:cNvSpPr/>
          <p:nvPr/>
        </p:nvSpPr>
        <p:spPr>
          <a:xfrm>
            <a:off x="4716016" y="5733256"/>
            <a:ext cx="432048" cy="432048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Кольцо 81"/>
          <p:cNvSpPr/>
          <p:nvPr/>
        </p:nvSpPr>
        <p:spPr>
          <a:xfrm>
            <a:off x="5724128" y="5661248"/>
            <a:ext cx="432048" cy="432048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5400000">
            <a:off x="4842030" y="3807042"/>
            <a:ext cx="324036" cy="27363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Кольцо 61"/>
          <p:cNvSpPr/>
          <p:nvPr/>
        </p:nvSpPr>
        <p:spPr>
          <a:xfrm>
            <a:off x="6228184" y="4149080"/>
            <a:ext cx="2304256" cy="2520280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7-конечная звезда 63"/>
          <p:cNvSpPr/>
          <p:nvPr/>
        </p:nvSpPr>
        <p:spPr>
          <a:xfrm>
            <a:off x="6372200" y="4437112"/>
            <a:ext cx="2016224" cy="187220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Кольцо 66"/>
          <p:cNvSpPr/>
          <p:nvPr/>
        </p:nvSpPr>
        <p:spPr>
          <a:xfrm>
            <a:off x="6876256" y="5013176"/>
            <a:ext cx="936104" cy="936104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5400000">
            <a:off x="8878416" y="4739208"/>
            <a:ext cx="351656" cy="1795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 rot="5400000">
            <a:off x="-288540" y="3104964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6012160" y="11247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МКДОУ №1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«Улыбка»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5400000">
            <a:off x="243136" y="3581400"/>
            <a:ext cx="9528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467544" y="2708920"/>
            <a:ext cx="648072" cy="648072"/>
          </a:xfrm>
          <a:prstGeom prst="ellipse">
            <a:avLst/>
          </a:prstGeom>
          <a:gradFill flip="none" rotWithShape="1">
            <a:gsLst>
              <a:gs pos="16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467544" y="3717032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28" y="404664"/>
            <a:ext cx="44644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За здоровьем мы спешим,</a:t>
            </a:r>
          </a:p>
          <a:p>
            <a:r>
              <a:rPr lang="ru-RU" sz="24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Быть счастливыми хотим!</a:t>
            </a:r>
            <a:endParaRPr lang="ru-RU" sz="2400" b="1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39952" y="3861048"/>
            <a:ext cx="21602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«Здоровье»</a:t>
            </a:r>
            <a:endParaRPr lang="ru-RU" sz="24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1560" y="12687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Привет, страна Спортландия,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Здоровье Укрепляндия!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Спешим, друзья, скорей!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Возьмём с собой друзей!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88" name="Рисунок 87" descr="D:\мама\Фотоматериалы\социально-личностное развитие\тёплый период\эмоциональное развитие\2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8502">
            <a:off x="6258298" y="2271271"/>
            <a:ext cx="1312549" cy="1747535"/>
          </a:xfrm>
          <a:prstGeom prst="roundRect">
            <a:avLst/>
          </a:prstGeom>
          <a:noFill/>
          <a:ln w="66675">
            <a:gradFill flip="none" rotWithShape="1">
              <a:gsLst>
                <a:gs pos="76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7d7177153d1c4c09ccd76eaae3f96956f1b3d2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1289</Words>
  <Application>Microsoft Office PowerPoint</Application>
  <PresentationFormat>Экран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</cp:lastModifiedBy>
  <cp:revision>135</cp:revision>
  <dcterms:created xsi:type="dcterms:W3CDTF">2011-12-05T14:50:55Z</dcterms:created>
  <dcterms:modified xsi:type="dcterms:W3CDTF">2012-04-26T15:11:08Z</dcterms:modified>
</cp:coreProperties>
</file>