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257" r:id="rId4"/>
    <p:sldId id="259" r:id="rId5"/>
    <p:sldId id="260" r:id="rId6"/>
    <p:sldId id="276" r:id="rId7"/>
    <p:sldId id="261" r:id="rId8"/>
    <p:sldId id="263" r:id="rId9"/>
    <p:sldId id="266" r:id="rId10"/>
    <p:sldId id="267" r:id="rId11"/>
    <p:sldId id="268" r:id="rId12"/>
    <p:sldId id="271" r:id="rId13"/>
    <p:sldId id="273" r:id="rId14"/>
    <p:sldId id="283" r:id="rId15"/>
    <p:sldId id="281" r:id="rId16"/>
    <p:sldId id="274" r:id="rId17"/>
    <p:sldId id="282" r:id="rId18"/>
    <p:sldId id="275" r:id="rId19"/>
    <p:sldId id="26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C3FE8F-B9FE-4F69-83DF-761FB7C9118D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C82A4DFD-A0DC-472A-AE98-402B2902C25A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marR="0" algn="ctr" rtl="0"/>
          <a:r>
            <a:rPr lang="ru-RU" sz="1600" b="1" baseline="0" dirty="0" smtClean="0">
              <a:solidFill>
                <a:srgbClr val="000000"/>
              </a:solidFill>
              <a:latin typeface="Arial"/>
            </a:rPr>
            <a:t>Эксперименты</a:t>
          </a:r>
        </a:p>
        <a:p>
          <a:pPr marR="0" algn="ctr" rtl="0"/>
          <a:r>
            <a:rPr lang="ru-RU" sz="1600" b="1" baseline="0" dirty="0" smtClean="0">
              <a:solidFill>
                <a:srgbClr val="000000"/>
              </a:solidFill>
              <a:latin typeface="Arial"/>
            </a:rPr>
            <a:t>и опыты</a:t>
          </a:r>
        </a:p>
        <a:p>
          <a:pPr marR="0" algn="ctr" rtl="0"/>
          <a:r>
            <a:rPr lang="ru-RU" sz="1600" b="1" baseline="0" dirty="0" smtClean="0">
              <a:solidFill>
                <a:srgbClr val="000000"/>
              </a:solidFill>
              <a:latin typeface="Arial"/>
            </a:rPr>
            <a:t>в </a:t>
          </a:r>
          <a:r>
            <a:rPr lang="ru-RU" sz="1600" b="1" baseline="0" dirty="0" err="1" smtClean="0">
              <a:solidFill>
                <a:srgbClr val="000000"/>
              </a:solidFill>
              <a:latin typeface="Arial"/>
            </a:rPr>
            <a:t>д</a:t>
          </a:r>
          <a:r>
            <a:rPr lang="ru-RU" sz="1600" b="1" baseline="0" dirty="0" smtClean="0">
              <a:solidFill>
                <a:srgbClr val="000000"/>
              </a:solidFill>
              <a:latin typeface="Arial"/>
            </a:rPr>
            <a:t>/с.</a:t>
          </a:r>
          <a:endParaRPr lang="ru-RU" sz="1600" b="1" dirty="0" smtClean="0"/>
        </a:p>
      </dgm:t>
    </dgm:pt>
    <dgm:pt modelId="{32C19179-586E-4DC8-99B1-05F8EB0EB89E}" type="parTrans" cxnId="{4098CC26-D2F3-4663-A1AA-B450586D8826}">
      <dgm:prSet/>
      <dgm:spPr/>
      <dgm:t>
        <a:bodyPr/>
        <a:lstStyle/>
        <a:p>
          <a:endParaRPr lang="ru-RU"/>
        </a:p>
      </dgm:t>
    </dgm:pt>
    <dgm:pt modelId="{BF576A9D-03F8-41AF-8D6B-0228D7788EE3}" type="sibTrans" cxnId="{4098CC26-D2F3-4663-A1AA-B450586D8826}">
      <dgm:prSet/>
      <dgm:spPr/>
      <dgm:t>
        <a:bodyPr/>
        <a:lstStyle/>
        <a:p>
          <a:endParaRPr lang="ru-RU"/>
        </a:p>
      </dgm:t>
    </dgm:pt>
    <dgm:pt modelId="{37838ED5-717F-45FC-813B-171AA017A2E6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R="0" algn="ctr" rtl="0"/>
          <a:r>
            <a:rPr lang="ru-RU" b="1" i="0" baseline="0" dirty="0" smtClean="0">
              <a:solidFill>
                <a:srgbClr val="000000"/>
              </a:solidFill>
              <a:latin typeface="Arial"/>
            </a:rPr>
            <a:t>С песком,</a:t>
          </a:r>
        </a:p>
        <a:p>
          <a:pPr marR="0" algn="ctr" rtl="0"/>
          <a:r>
            <a:rPr lang="ru-RU" b="1" i="0" baseline="0" dirty="0" smtClean="0">
              <a:solidFill>
                <a:srgbClr val="000000"/>
              </a:solidFill>
              <a:latin typeface="Arial"/>
            </a:rPr>
            <a:t>почвой,</a:t>
          </a:r>
        </a:p>
        <a:p>
          <a:pPr marR="0" algn="ctr" rtl="0"/>
          <a:r>
            <a:rPr lang="ru-RU" b="1" i="0" baseline="0" dirty="0" smtClean="0">
              <a:solidFill>
                <a:srgbClr val="000000"/>
              </a:solidFill>
              <a:latin typeface="Arial"/>
            </a:rPr>
            <a:t>глиной</a:t>
          </a:r>
          <a:endParaRPr lang="ru-RU" b="1" i="0" dirty="0" smtClean="0"/>
        </a:p>
      </dgm:t>
    </dgm:pt>
    <dgm:pt modelId="{7097185C-6946-4243-A026-95DD46E71711}" type="parTrans" cxnId="{E84ED15C-513B-40ED-AC1B-25824D7E33F3}">
      <dgm:prSet/>
      <dgm:spPr/>
      <dgm:t>
        <a:bodyPr/>
        <a:lstStyle/>
        <a:p>
          <a:endParaRPr lang="ru-RU"/>
        </a:p>
      </dgm:t>
    </dgm:pt>
    <dgm:pt modelId="{244E0614-DB8E-4AE5-9ECE-2AD7C91B6B8D}" type="sibTrans" cxnId="{E84ED15C-513B-40ED-AC1B-25824D7E33F3}">
      <dgm:prSet/>
      <dgm:spPr/>
      <dgm:t>
        <a:bodyPr/>
        <a:lstStyle/>
        <a:p>
          <a:endParaRPr lang="ru-RU"/>
        </a:p>
      </dgm:t>
    </dgm:pt>
    <dgm:pt modelId="{0EE98347-7622-4057-9FBA-3011D039103E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R="0" algn="ctr" rtl="0"/>
          <a:r>
            <a:rPr lang="ru-RU" b="1" baseline="0" dirty="0" smtClean="0">
              <a:solidFill>
                <a:srgbClr val="000000"/>
              </a:solidFill>
              <a:latin typeface="Arial"/>
            </a:rPr>
            <a:t>С воздухом</a:t>
          </a:r>
          <a:endParaRPr lang="ru-RU" b="1" dirty="0" smtClean="0"/>
        </a:p>
      </dgm:t>
    </dgm:pt>
    <dgm:pt modelId="{7D6DEB7A-BCC3-4188-A298-ABD4301043CD}" type="parTrans" cxnId="{32AD90A9-CBD0-4E88-86DC-758172ED21EF}">
      <dgm:prSet/>
      <dgm:spPr/>
      <dgm:t>
        <a:bodyPr/>
        <a:lstStyle/>
        <a:p>
          <a:endParaRPr lang="ru-RU"/>
        </a:p>
      </dgm:t>
    </dgm:pt>
    <dgm:pt modelId="{14D27E66-507E-4299-8961-B3323569F11D}" type="sibTrans" cxnId="{32AD90A9-CBD0-4E88-86DC-758172ED21EF}">
      <dgm:prSet/>
      <dgm:spPr/>
      <dgm:t>
        <a:bodyPr/>
        <a:lstStyle/>
        <a:p>
          <a:endParaRPr lang="ru-RU"/>
        </a:p>
      </dgm:t>
    </dgm:pt>
    <dgm:pt modelId="{6CA7AD6C-8180-4098-BF08-3CFF127035AD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R="0" algn="ctr" rtl="0"/>
          <a:r>
            <a:rPr lang="ru-RU" b="1" baseline="0" dirty="0" smtClean="0">
              <a:solidFill>
                <a:srgbClr val="000000"/>
              </a:solidFill>
              <a:latin typeface="Arial"/>
            </a:rPr>
            <a:t>С водой</a:t>
          </a:r>
          <a:endParaRPr lang="ru-RU" b="1" dirty="0" smtClean="0"/>
        </a:p>
      </dgm:t>
    </dgm:pt>
    <dgm:pt modelId="{BDDC373E-0387-4AF5-89F4-3F258C22BCF7}" type="parTrans" cxnId="{0C2EB422-36AA-4CD0-9DCC-6EEEF1068455}">
      <dgm:prSet/>
      <dgm:spPr/>
      <dgm:t>
        <a:bodyPr/>
        <a:lstStyle/>
        <a:p>
          <a:endParaRPr lang="ru-RU"/>
        </a:p>
      </dgm:t>
    </dgm:pt>
    <dgm:pt modelId="{AAF8FC64-3077-482C-A971-40D72032DBD3}" type="sibTrans" cxnId="{0C2EB422-36AA-4CD0-9DCC-6EEEF1068455}">
      <dgm:prSet/>
      <dgm:spPr/>
      <dgm:t>
        <a:bodyPr/>
        <a:lstStyle/>
        <a:p>
          <a:endParaRPr lang="ru-RU"/>
        </a:p>
      </dgm:t>
    </dgm:pt>
    <dgm:pt modelId="{8D5BED1F-0644-4E3C-B5E2-AB3BFEC8CA61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R="0" algn="ctr" rtl="0"/>
          <a:r>
            <a:rPr lang="ru-RU" b="1" baseline="0" dirty="0" smtClean="0">
              <a:solidFill>
                <a:srgbClr val="000000"/>
              </a:solidFill>
              <a:latin typeface="Arial"/>
            </a:rPr>
            <a:t>Со снегом</a:t>
          </a:r>
        </a:p>
        <a:p>
          <a:pPr marR="0" algn="ctr" rtl="0"/>
          <a:r>
            <a:rPr lang="ru-RU" b="1" baseline="0" dirty="0" smtClean="0">
              <a:solidFill>
                <a:srgbClr val="000000"/>
              </a:solidFill>
              <a:latin typeface="Arial"/>
            </a:rPr>
            <a:t>и льдом</a:t>
          </a:r>
          <a:endParaRPr lang="ru-RU" b="1" dirty="0" smtClean="0"/>
        </a:p>
      </dgm:t>
    </dgm:pt>
    <dgm:pt modelId="{827A4C3C-80A0-4F78-8FB0-24DE4ADD9B85}" type="parTrans" cxnId="{1F1EFA52-C454-464B-A79D-5C062786C005}">
      <dgm:prSet/>
      <dgm:spPr/>
      <dgm:t>
        <a:bodyPr/>
        <a:lstStyle/>
        <a:p>
          <a:endParaRPr lang="ru-RU"/>
        </a:p>
      </dgm:t>
    </dgm:pt>
    <dgm:pt modelId="{38C7AA9B-4189-44F3-AC54-DE765BA2F09B}" type="sibTrans" cxnId="{1F1EFA52-C454-464B-A79D-5C062786C005}">
      <dgm:prSet/>
      <dgm:spPr/>
      <dgm:t>
        <a:bodyPr/>
        <a:lstStyle/>
        <a:p>
          <a:endParaRPr lang="ru-RU"/>
        </a:p>
      </dgm:t>
    </dgm:pt>
    <dgm:pt modelId="{E4FD0321-DE33-4522-8DC4-A0769AE9BD91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marR="0" algn="ctr" rtl="0"/>
          <a:r>
            <a:rPr lang="ru-RU" b="1" baseline="0" dirty="0" smtClean="0">
              <a:solidFill>
                <a:srgbClr val="000000"/>
              </a:solidFill>
              <a:latin typeface="Arial"/>
            </a:rPr>
            <a:t>С фауной </a:t>
          </a:r>
        </a:p>
        <a:p>
          <a:pPr marR="0" algn="ctr" rtl="0"/>
          <a:r>
            <a:rPr lang="ru-RU" b="1" baseline="0" dirty="0" smtClean="0">
              <a:solidFill>
                <a:srgbClr val="000000"/>
              </a:solidFill>
              <a:latin typeface="Arial"/>
            </a:rPr>
            <a:t>и флорой</a:t>
          </a:r>
          <a:endParaRPr lang="ru-RU" b="1" dirty="0" smtClean="0"/>
        </a:p>
      </dgm:t>
    </dgm:pt>
    <dgm:pt modelId="{EA5E5FDB-3F70-496B-8B8C-DDAA07D84697}" type="parTrans" cxnId="{A84F341C-9BC4-44D2-8E20-88609705A885}">
      <dgm:prSet/>
      <dgm:spPr/>
      <dgm:t>
        <a:bodyPr/>
        <a:lstStyle/>
        <a:p>
          <a:endParaRPr lang="ru-RU"/>
        </a:p>
      </dgm:t>
    </dgm:pt>
    <dgm:pt modelId="{EBB64908-FB90-468C-8FB6-E7FCEFEE0B9B}" type="sibTrans" cxnId="{A84F341C-9BC4-44D2-8E20-88609705A885}">
      <dgm:prSet/>
      <dgm:spPr/>
      <dgm:t>
        <a:bodyPr/>
        <a:lstStyle/>
        <a:p>
          <a:endParaRPr lang="ru-RU"/>
        </a:p>
      </dgm:t>
    </dgm:pt>
    <dgm:pt modelId="{64555935-1FF2-4898-8FEE-8A1BB01D7C69}" type="pres">
      <dgm:prSet presAssocID="{D9C3FE8F-B9FE-4F69-83DF-761FB7C9118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30038A9-6C41-4D7A-BC56-78E5DEC6FDEA}" type="pres">
      <dgm:prSet presAssocID="{C82A4DFD-A0DC-472A-AE98-402B2902C25A}" presName="centerShape" presStyleLbl="node0" presStyleIdx="0" presStyleCnt="1" custScaleX="117957" custScaleY="116679" custLinFactNeighborX="0" custLinFactNeighborY="-491"/>
      <dgm:spPr/>
      <dgm:t>
        <a:bodyPr/>
        <a:lstStyle/>
        <a:p>
          <a:endParaRPr lang="ru-RU"/>
        </a:p>
      </dgm:t>
    </dgm:pt>
    <dgm:pt modelId="{89F2925B-2F8E-4906-9D70-6CE74A3CBBD2}" type="pres">
      <dgm:prSet presAssocID="{7097185C-6946-4243-A026-95DD46E71711}" presName="Name9" presStyleLbl="parChTrans1D2" presStyleIdx="0" presStyleCnt="5"/>
      <dgm:spPr/>
      <dgm:t>
        <a:bodyPr/>
        <a:lstStyle/>
        <a:p>
          <a:endParaRPr lang="ru-RU"/>
        </a:p>
      </dgm:t>
    </dgm:pt>
    <dgm:pt modelId="{1E894937-E9D8-43FA-8F65-12DCA64458BD}" type="pres">
      <dgm:prSet presAssocID="{7097185C-6946-4243-A026-95DD46E71711}" presName="connTx" presStyleLbl="parChTrans1D2" presStyleIdx="0" presStyleCnt="5"/>
      <dgm:spPr/>
      <dgm:t>
        <a:bodyPr/>
        <a:lstStyle/>
        <a:p>
          <a:endParaRPr lang="ru-RU"/>
        </a:p>
      </dgm:t>
    </dgm:pt>
    <dgm:pt modelId="{91D50D61-23D3-47C6-A630-67C9FAE70C65}" type="pres">
      <dgm:prSet presAssocID="{37838ED5-717F-45FC-813B-171AA017A2E6}" presName="node" presStyleLbl="node1" presStyleIdx="0" presStyleCnt="5" custRadScaleRad="100992" custRadScaleInc="-1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50FF6B-CE81-405D-85FA-CD6B3B9DFB01}" type="pres">
      <dgm:prSet presAssocID="{7D6DEB7A-BCC3-4188-A298-ABD4301043CD}" presName="Name9" presStyleLbl="parChTrans1D2" presStyleIdx="1" presStyleCnt="5"/>
      <dgm:spPr/>
      <dgm:t>
        <a:bodyPr/>
        <a:lstStyle/>
        <a:p>
          <a:endParaRPr lang="ru-RU"/>
        </a:p>
      </dgm:t>
    </dgm:pt>
    <dgm:pt modelId="{C7041159-15A8-4BD4-8147-862B08E39FB5}" type="pres">
      <dgm:prSet presAssocID="{7D6DEB7A-BCC3-4188-A298-ABD4301043CD}" presName="connTx" presStyleLbl="parChTrans1D2" presStyleIdx="1" presStyleCnt="5"/>
      <dgm:spPr/>
      <dgm:t>
        <a:bodyPr/>
        <a:lstStyle/>
        <a:p>
          <a:endParaRPr lang="ru-RU"/>
        </a:p>
      </dgm:t>
    </dgm:pt>
    <dgm:pt modelId="{3B533B1C-519F-40F2-8086-C97CBEF23B13}" type="pres">
      <dgm:prSet presAssocID="{0EE98347-7622-4057-9FBA-3011D039103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011403-CE86-4BB6-B7BF-AF31ECBA2EF1}" type="pres">
      <dgm:prSet presAssocID="{BDDC373E-0387-4AF5-89F4-3F258C22BCF7}" presName="Name9" presStyleLbl="parChTrans1D2" presStyleIdx="2" presStyleCnt="5"/>
      <dgm:spPr/>
      <dgm:t>
        <a:bodyPr/>
        <a:lstStyle/>
        <a:p>
          <a:endParaRPr lang="ru-RU"/>
        </a:p>
      </dgm:t>
    </dgm:pt>
    <dgm:pt modelId="{957F527A-0D58-4569-AF8E-FC1C2C36F5DA}" type="pres">
      <dgm:prSet presAssocID="{BDDC373E-0387-4AF5-89F4-3F258C22BCF7}" presName="connTx" presStyleLbl="parChTrans1D2" presStyleIdx="2" presStyleCnt="5"/>
      <dgm:spPr/>
      <dgm:t>
        <a:bodyPr/>
        <a:lstStyle/>
        <a:p>
          <a:endParaRPr lang="ru-RU"/>
        </a:p>
      </dgm:t>
    </dgm:pt>
    <dgm:pt modelId="{DA08CBFF-C0A4-437A-8BAC-8F95B1709E0C}" type="pres">
      <dgm:prSet presAssocID="{6CA7AD6C-8180-4098-BF08-3CFF127035A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AE742E-FF2A-45EA-A576-9E7D04B2A382}" type="pres">
      <dgm:prSet presAssocID="{827A4C3C-80A0-4F78-8FB0-24DE4ADD9B85}" presName="Name9" presStyleLbl="parChTrans1D2" presStyleIdx="3" presStyleCnt="5"/>
      <dgm:spPr/>
      <dgm:t>
        <a:bodyPr/>
        <a:lstStyle/>
        <a:p>
          <a:endParaRPr lang="ru-RU"/>
        </a:p>
      </dgm:t>
    </dgm:pt>
    <dgm:pt modelId="{C6574780-125E-4E3D-BFA1-C73F3BFEB29A}" type="pres">
      <dgm:prSet presAssocID="{827A4C3C-80A0-4F78-8FB0-24DE4ADD9B85}" presName="connTx" presStyleLbl="parChTrans1D2" presStyleIdx="3" presStyleCnt="5"/>
      <dgm:spPr/>
      <dgm:t>
        <a:bodyPr/>
        <a:lstStyle/>
        <a:p>
          <a:endParaRPr lang="ru-RU"/>
        </a:p>
      </dgm:t>
    </dgm:pt>
    <dgm:pt modelId="{0F489353-40A5-44C8-9A68-1EBD486302EB}" type="pres">
      <dgm:prSet presAssocID="{8D5BED1F-0644-4E3C-B5E2-AB3BFEC8CA6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A03B87-6AE8-47CD-8D4F-F449CC2A8837}" type="pres">
      <dgm:prSet presAssocID="{EA5E5FDB-3F70-496B-8B8C-DDAA07D84697}" presName="Name9" presStyleLbl="parChTrans1D2" presStyleIdx="4" presStyleCnt="5"/>
      <dgm:spPr/>
      <dgm:t>
        <a:bodyPr/>
        <a:lstStyle/>
        <a:p>
          <a:endParaRPr lang="ru-RU"/>
        </a:p>
      </dgm:t>
    </dgm:pt>
    <dgm:pt modelId="{973F33C0-B53D-4BFF-9EF0-1037512DC19E}" type="pres">
      <dgm:prSet presAssocID="{EA5E5FDB-3F70-496B-8B8C-DDAA07D84697}" presName="connTx" presStyleLbl="parChTrans1D2" presStyleIdx="4" presStyleCnt="5"/>
      <dgm:spPr/>
      <dgm:t>
        <a:bodyPr/>
        <a:lstStyle/>
        <a:p>
          <a:endParaRPr lang="ru-RU"/>
        </a:p>
      </dgm:t>
    </dgm:pt>
    <dgm:pt modelId="{3E422252-84ED-4DD6-9B86-DBC0AB29435F}" type="pres">
      <dgm:prSet presAssocID="{E4FD0321-DE33-4522-8DC4-A0769AE9BD91}" presName="node" presStyleLbl="node1" presStyleIdx="4" presStyleCnt="5" custRadScaleRad="101565" custRadScaleInc="-46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4ED15C-513B-40ED-AC1B-25824D7E33F3}" srcId="{C82A4DFD-A0DC-472A-AE98-402B2902C25A}" destId="{37838ED5-717F-45FC-813B-171AA017A2E6}" srcOrd="0" destOrd="0" parTransId="{7097185C-6946-4243-A026-95DD46E71711}" sibTransId="{244E0614-DB8E-4AE5-9ECE-2AD7C91B6B8D}"/>
    <dgm:cxn modelId="{8BB69C73-FEB5-4057-AA34-1DF85B651B53}" type="presOf" srcId="{BDDC373E-0387-4AF5-89F4-3F258C22BCF7}" destId="{957F527A-0D58-4569-AF8E-FC1C2C36F5DA}" srcOrd="1" destOrd="0" presId="urn:microsoft.com/office/officeart/2005/8/layout/radial1"/>
    <dgm:cxn modelId="{3110627D-87CE-4F81-A222-4623C0F31D6E}" type="presOf" srcId="{E4FD0321-DE33-4522-8DC4-A0769AE9BD91}" destId="{3E422252-84ED-4DD6-9B86-DBC0AB29435F}" srcOrd="0" destOrd="0" presId="urn:microsoft.com/office/officeart/2005/8/layout/radial1"/>
    <dgm:cxn modelId="{8025E6CA-77BA-426F-A433-2E310C23439B}" type="presOf" srcId="{7D6DEB7A-BCC3-4188-A298-ABD4301043CD}" destId="{C7041159-15A8-4BD4-8147-862B08E39FB5}" srcOrd="1" destOrd="0" presId="urn:microsoft.com/office/officeart/2005/8/layout/radial1"/>
    <dgm:cxn modelId="{1F1EFA52-C454-464B-A79D-5C062786C005}" srcId="{C82A4DFD-A0DC-472A-AE98-402B2902C25A}" destId="{8D5BED1F-0644-4E3C-B5E2-AB3BFEC8CA61}" srcOrd="3" destOrd="0" parTransId="{827A4C3C-80A0-4F78-8FB0-24DE4ADD9B85}" sibTransId="{38C7AA9B-4189-44F3-AC54-DE765BA2F09B}"/>
    <dgm:cxn modelId="{06AD20D5-978E-4BC9-B7C4-B14460027630}" type="presOf" srcId="{EA5E5FDB-3F70-496B-8B8C-DDAA07D84697}" destId="{98A03B87-6AE8-47CD-8D4F-F449CC2A8837}" srcOrd="0" destOrd="0" presId="urn:microsoft.com/office/officeart/2005/8/layout/radial1"/>
    <dgm:cxn modelId="{4BF84069-B190-4124-9783-88FC38E86992}" type="presOf" srcId="{C82A4DFD-A0DC-472A-AE98-402B2902C25A}" destId="{530038A9-6C41-4D7A-BC56-78E5DEC6FDEA}" srcOrd="0" destOrd="0" presId="urn:microsoft.com/office/officeart/2005/8/layout/radial1"/>
    <dgm:cxn modelId="{1DDD5DDB-F009-4116-A1FE-73728BF7475D}" type="presOf" srcId="{7097185C-6946-4243-A026-95DD46E71711}" destId="{89F2925B-2F8E-4906-9D70-6CE74A3CBBD2}" srcOrd="0" destOrd="0" presId="urn:microsoft.com/office/officeart/2005/8/layout/radial1"/>
    <dgm:cxn modelId="{4098CC26-D2F3-4663-A1AA-B450586D8826}" srcId="{D9C3FE8F-B9FE-4F69-83DF-761FB7C9118D}" destId="{C82A4DFD-A0DC-472A-AE98-402B2902C25A}" srcOrd="0" destOrd="0" parTransId="{32C19179-586E-4DC8-99B1-05F8EB0EB89E}" sibTransId="{BF576A9D-03F8-41AF-8D6B-0228D7788EE3}"/>
    <dgm:cxn modelId="{6454BAAC-4A95-4233-8AF9-4E31B40EE512}" type="presOf" srcId="{6CA7AD6C-8180-4098-BF08-3CFF127035AD}" destId="{DA08CBFF-C0A4-437A-8BAC-8F95B1709E0C}" srcOrd="0" destOrd="0" presId="urn:microsoft.com/office/officeart/2005/8/layout/radial1"/>
    <dgm:cxn modelId="{83AB6B82-8B42-48A4-B525-BA4389F5F52E}" type="presOf" srcId="{7D6DEB7A-BCC3-4188-A298-ABD4301043CD}" destId="{5750FF6B-CE81-405D-85FA-CD6B3B9DFB01}" srcOrd="0" destOrd="0" presId="urn:microsoft.com/office/officeart/2005/8/layout/radial1"/>
    <dgm:cxn modelId="{54F47554-3E2C-4887-8625-F244997DB226}" type="presOf" srcId="{0EE98347-7622-4057-9FBA-3011D039103E}" destId="{3B533B1C-519F-40F2-8086-C97CBEF23B13}" srcOrd="0" destOrd="0" presId="urn:microsoft.com/office/officeart/2005/8/layout/radial1"/>
    <dgm:cxn modelId="{2EFBCBC9-17AD-4544-8A82-BE720948FBB0}" type="presOf" srcId="{37838ED5-717F-45FC-813B-171AA017A2E6}" destId="{91D50D61-23D3-47C6-A630-67C9FAE70C65}" srcOrd="0" destOrd="0" presId="urn:microsoft.com/office/officeart/2005/8/layout/radial1"/>
    <dgm:cxn modelId="{CBB6067A-6F25-4218-97C3-E814E2027C91}" type="presOf" srcId="{827A4C3C-80A0-4F78-8FB0-24DE4ADD9B85}" destId="{41AE742E-FF2A-45EA-A576-9E7D04B2A382}" srcOrd="0" destOrd="0" presId="urn:microsoft.com/office/officeart/2005/8/layout/radial1"/>
    <dgm:cxn modelId="{0C2EB422-36AA-4CD0-9DCC-6EEEF1068455}" srcId="{C82A4DFD-A0DC-472A-AE98-402B2902C25A}" destId="{6CA7AD6C-8180-4098-BF08-3CFF127035AD}" srcOrd="2" destOrd="0" parTransId="{BDDC373E-0387-4AF5-89F4-3F258C22BCF7}" sibTransId="{AAF8FC64-3077-482C-A971-40D72032DBD3}"/>
    <dgm:cxn modelId="{A84F341C-9BC4-44D2-8E20-88609705A885}" srcId="{C82A4DFD-A0DC-472A-AE98-402B2902C25A}" destId="{E4FD0321-DE33-4522-8DC4-A0769AE9BD91}" srcOrd="4" destOrd="0" parTransId="{EA5E5FDB-3F70-496B-8B8C-DDAA07D84697}" sibTransId="{EBB64908-FB90-468C-8FB6-E7FCEFEE0B9B}"/>
    <dgm:cxn modelId="{6A542A5A-94A7-4497-B4A7-3EA0D5F2790E}" type="presOf" srcId="{8D5BED1F-0644-4E3C-B5E2-AB3BFEC8CA61}" destId="{0F489353-40A5-44C8-9A68-1EBD486302EB}" srcOrd="0" destOrd="0" presId="urn:microsoft.com/office/officeart/2005/8/layout/radial1"/>
    <dgm:cxn modelId="{32AD90A9-CBD0-4E88-86DC-758172ED21EF}" srcId="{C82A4DFD-A0DC-472A-AE98-402B2902C25A}" destId="{0EE98347-7622-4057-9FBA-3011D039103E}" srcOrd="1" destOrd="0" parTransId="{7D6DEB7A-BCC3-4188-A298-ABD4301043CD}" sibTransId="{14D27E66-507E-4299-8961-B3323569F11D}"/>
    <dgm:cxn modelId="{9823A640-FCE9-491D-AD81-D5395F95A8E7}" type="presOf" srcId="{BDDC373E-0387-4AF5-89F4-3F258C22BCF7}" destId="{6B011403-CE86-4BB6-B7BF-AF31ECBA2EF1}" srcOrd="0" destOrd="0" presId="urn:microsoft.com/office/officeart/2005/8/layout/radial1"/>
    <dgm:cxn modelId="{C3BEBE9F-8210-440F-B116-BBBCC6195B09}" type="presOf" srcId="{EA5E5FDB-3F70-496B-8B8C-DDAA07D84697}" destId="{973F33C0-B53D-4BFF-9EF0-1037512DC19E}" srcOrd="1" destOrd="0" presId="urn:microsoft.com/office/officeart/2005/8/layout/radial1"/>
    <dgm:cxn modelId="{D0BF855E-56CB-4336-B706-4CF4F3EF8B55}" type="presOf" srcId="{D9C3FE8F-B9FE-4F69-83DF-761FB7C9118D}" destId="{64555935-1FF2-4898-8FEE-8A1BB01D7C69}" srcOrd="0" destOrd="0" presId="urn:microsoft.com/office/officeart/2005/8/layout/radial1"/>
    <dgm:cxn modelId="{081CF288-3945-4D7B-A1B1-B2C0CF1F1584}" type="presOf" srcId="{7097185C-6946-4243-A026-95DD46E71711}" destId="{1E894937-E9D8-43FA-8F65-12DCA64458BD}" srcOrd="1" destOrd="0" presId="urn:microsoft.com/office/officeart/2005/8/layout/radial1"/>
    <dgm:cxn modelId="{4DA0CF80-6148-464A-9A88-DD5A6CD68647}" type="presOf" srcId="{827A4C3C-80A0-4F78-8FB0-24DE4ADD9B85}" destId="{C6574780-125E-4E3D-BFA1-C73F3BFEB29A}" srcOrd="1" destOrd="0" presId="urn:microsoft.com/office/officeart/2005/8/layout/radial1"/>
    <dgm:cxn modelId="{4FCF0AA1-D661-47C4-91B5-37A238336C64}" type="presParOf" srcId="{64555935-1FF2-4898-8FEE-8A1BB01D7C69}" destId="{530038A9-6C41-4D7A-BC56-78E5DEC6FDEA}" srcOrd="0" destOrd="0" presId="urn:microsoft.com/office/officeart/2005/8/layout/radial1"/>
    <dgm:cxn modelId="{43EECE47-12F7-4422-9125-C6F660E21AD6}" type="presParOf" srcId="{64555935-1FF2-4898-8FEE-8A1BB01D7C69}" destId="{89F2925B-2F8E-4906-9D70-6CE74A3CBBD2}" srcOrd="1" destOrd="0" presId="urn:microsoft.com/office/officeart/2005/8/layout/radial1"/>
    <dgm:cxn modelId="{738A136E-FD47-4407-8874-776BBE0019CC}" type="presParOf" srcId="{89F2925B-2F8E-4906-9D70-6CE74A3CBBD2}" destId="{1E894937-E9D8-43FA-8F65-12DCA64458BD}" srcOrd="0" destOrd="0" presId="urn:microsoft.com/office/officeart/2005/8/layout/radial1"/>
    <dgm:cxn modelId="{9F26C1E1-1E4F-4ADA-9505-E67AD12D5037}" type="presParOf" srcId="{64555935-1FF2-4898-8FEE-8A1BB01D7C69}" destId="{91D50D61-23D3-47C6-A630-67C9FAE70C65}" srcOrd="2" destOrd="0" presId="urn:microsoft.com/office/officeart/2005/8/layout/radial1"/>
    <dgm:cxn modelId="{A1CFED30-9512-4F3B-AEAD-7C739EE4FF73}" type="presParOf" srcId="{64555935-1FF2-4898-8FEE-8A1BB01D7C69}" destId="{5750FF6B-CE81-405D-85FA-CD6B3B9DFB01}" srcOrd="3" destOrd="0" presId="urn:microsoft.com/office/officeart/2005/8/layout/radial1"/>
    <dgm:cxn modelId="{481499FF-EAA6-4098-8BCE-7568F3BC656B}" type="presParOf" srcId="{5750FF6B-CE81-405D-85FA-CD6B3B9DFB01}" destId="{C7041159-15A8-4BD4-8147-862B08E39FB5}" srcOrd="0" destOrd="0" presId="urn:microsoft.com/office/officeart/2005/8/layout/radial1"/>
    <dgm:cxn modelId="{E972AD07-8B07-47CA-A7BD-625144780417}" type="presParOf" srcId="{64555935-1FF2-4898-8FEE-8A1BB01D7C69}" destId="{3B533B1C-519F-40F2-8086-C97CBEF23B13}" srcOrd="4" destOrd="0" presId="urn:microsoft.com/office/officeart/2005/8/layout/radial1"/>
    <dgm:cxn modelId="{EC2851DF-7C28-4782-AA2D-1C1D34B1B39B}" type="presParOf" srcId="{64555935-1FF2-4898-8FEE-8A1BB01D7C69}" destId="{6B011403-CE86-4BB6-B7BF-AF31ECBA2EF1}" srcOrd="5" destOrd="0" presId="urn:microsoft.com/office/officeart/2005/8/layout/radial1"/>
    <dgm:cxn modelId="{2401EDEB-9856-46AF-8414-E26C24D4742D}" type="presParOf" srcId="{6B011403-CE86-4BB6-B7BF-AF31ECBA2EF1}" destId="{957F527A-0D58-4569-AF8E-FC1C2C36F5DA}" srcOrd="0" destOrd="0" presId="urn:microsoft.com/office/officeart/2005/8/layout/radial1"/>
    <dgm:cxn modelId="{A864E623-F353-4BBE-85DF-2C869D9B8372}" type="presParOf" srcId="{64555935-1FF2-4898-8FEE-8A1BB01D7C69}" destId="{DA08CBFF-C0A4-437A-8BAC-8F95B1709E0C}" srcOrd="6" destOrd="0" presId="urn:microsoft.com/office/officeart/2005/8/layout/radial1"/>
    <dgm:cxn modelId="{60CB419C-71E1-4ECA-9C6F-62267A2E4F6F}" type="presParOf" srcId="{64555935-1FF2-4898-8FEE-8A1BB01D7C69}" destId="{41AE742E-FF2A-45EA-A576-9E7D04B2A382}" srcOrd="7" destOrd="0" presId="urn:microsoft.com/office/officeart/2005/8/layout/radial1"/>
    <dgm:cxn modelId="{5AF5BC57-8D2E-4B8C-960D-6BF727B4C3BC}" type="presParOf" srcId="{41AE742E-FF2A-45EA-A576-9E7D04B2A382}" destId="{C6574780-125E-4E3D-BFA1-C73F3BFEB29A}" srcOrd="0" destOrd="0" presId="urn:microsoft.com/office/officeart/2005/8/layout/radial1"/>
    <dgm:cxn modelId="{1F0841C8-4771-4868-BBEE-259F92DF4E98}" type="presParOf" srcId="{64555935-1FF2-4898-8FEE-8A1BB01D7C69}" destId="{0F489353-40A5-44C8-9A68-1EBD486302EB}" srcOrd="8" destOrd="0" presId="urn:microsoft.com/office/officeart/2005/8/layout/radial1"/>
    <dgm:cxn modelId="{5564C463-E19A-4433-BC17-55024E266FE2}" type="presParOf" srcId="{64555935-1FF2-4898-8FEE-8A1BB01D7C69}" destId="{98A03B87-6AE8-47CD-8D4F-F449CC2A8837}" srcOrd="9" destOrd="0" presId="urn:microsoft.com/office/officeart/2005/8/layout/radial1"/>
    <dgm:cxn modelId="{F022DB91-4EE1-483C-9D1C-90FA923C60A2}" type="presParOf" srcId="{98A03B87-6AE8-47CD-8D4F-F449CC2A8837}" destId="{973F33C0-B53D-4BFF-9EF0-1037512DC19E}" srcOrd="0" destOrd="0" presId="urn:microsoft.com/office/officeart/2005/8/layout/radial1"/>
    <dgm:cxn modelId="{34221115-D11E-492E-881D-38EE5912C998}" type="presParOf" srcId="{64555935-1FF2-4898-8FEE-8A1BB01D7C69}" destId="{3E422252-84ED-4DD6-9B86-DBC0AB29435F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0038A9-6C41-4D7A-BC56-78E5DEC6FDEA}">
      <dsp:nvSpPr>
        <dsp:cNvPr id="0" name=""/>
        <dsp:cNvSpPr/>
      </dsp:nvSpPr>
      <dsp:spPr>
        <a:xfrm>
          <a:off x="3024334" y="2232234"/>
          <a:ext cx="2160243" cy="2136838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R="0"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rgbClr val="000000"/>
              </a:solidFill>
              <a:latin typeface="Arial"/>
            </a:rPr>
            <a:t>Эксперименты</a:t>
          </a:r>
        </a:p>
        <a:p>
          <a:pPr marR="0"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rgbClr val="000000"/>
              </a:solidFill>
              <a:latin typeface="Arial"/>
            </a:rPr>
            <a:t>и опыты</a:t>
          </a:r>
        </a:p>
        <a:p>
          <a:pPr marR="0"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rgbClr val="000000"/>
              </a:solidFill>
              <a:latin typeface="Arial"/>
            </a:rPr>
            <a:t>в </a:t>
          </a:r>
          <a:r>
            <a:rPr lang="ru-RU" sz="1600" b="1" kern="1200" baseline="0" dirty="0" err="1" smtClean="0">
              <a:solidFill>
                <a:srgbClr val="000000"/>
              </a:solidFill>
              <a:latin typeface="Arial"/>
            </a:rPr>
            <a:t>д</a:t>
          </a:r>
          <a:r>
            <a:rPr lang="ru-RU" sz="1600" b="1" kern="1200" baseline="0" dirty="0" smtClean="0">
              <a:solidFill>
                <a:srgbClr val="000000"/>
              </a:solidFill>
              <a:latin typeface="Arial"/>
            </a:rPr>
            <a:t>/с.</a:t>
          </a:r>
          <a:endParaRPr lang="ru-RU" sz="1600" b="1" kern="1200" dirty="0" smtClean="0"/>
        </a:p>
      </dsp:txBody>
      <dsp:txXfrm>
        <a:off x="3024334" y="2232234"/>
        <a:ext cx="2160243" cy="2136838"/>
      </dsp:txXfrm>
    </dsp:sp>
    <dsp:sp modelId="{89F2925B-2F8E-4906-9D70-6CE74A3CBBD2}">
      <dsp:nvSpPr>
        <dsp:cNvPr id="0" name=""/>
        <dsp:cNvSpPr/>
      </dsp:nvSpPr>
      <dsp:spPr>
        <a:xfrm rot="16170575">
          <a:off x="3893129" y="2011735"/>
          <a:ext cx="400931" cy="40157"/>
        </a:xfrm>
        <a:custGeom>
          <a:avLst/>
          <a:gdLst/>
          <a:ahLst/>
          <a:cxnLst/>
          <a:rect l="0" t="0" r="0" b="0"/>
          <a:pathLst>
            <a:path>
              <a:moveTo>
                <a:pt x="0" y="20078"/>
              </a:moveTo>
              <a:lnTo>
                <a:pt x="400931" y="200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170575">
        <a:off x="4083572" y="2021791"/>
        <a:ext cx="20046" cy="20046"/>
      </dsp:txXfrm>
    </dsp:sp>
    <dsp:sp modelId="{91D50D61-23D3-47C6-A630-67C9FAE70C65}">
      <dsp:nvSpPr>
        <dsp:cNvPr id="0" name=""/>
        <dsp:cNvSpPr/>
      </dsp:nvSpPr>
      <dsp:spPr>
        <a:xfrm>
          <a:off x="3168350" y="7"/>
          <a:ext cx="1831382" cy="1831382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R="0"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baseline="0" dirty="0" smtClean="0">
              <a:solidFill>
                <a:srgbClr val="000000"/>
              </a:solidFill>
              <a:latin typeface="Arial"/>
            </a:rPr>
            <a:t>С песком,</a:t>
          </a:r>
        </a:p>
        <a:p>
          <a:pPr marR="0"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baseline="0" dirty="0" smtClean="0">
              <a:solidFill>
                <a:srgbClr val="000000"/>
              </a:solidFill>
              <a:latin typeface="Arial"/>
            </a:rPr>
            <a:t>почвой,</a:t>
          </a:r>
        </a:p>
        <a:p>
          <a:pPr marR="0"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baseline="0" dirty="0" smtClean="0">
              <a:solidFill>
                <a:srgbClr val="000000"/>
              </a:solidFill>
              <a:latin typeface="Arial"/>
            </a:rPr>
            <a:t>глиной</a:t>
          </a:r>
          <a:endParaRPr lang="ru-RU" sz="2000" b="1" i="0" kern="1200" dirty="0" smtClean="0"/>
        </a:p>
      </dsp:txBody>
      <dsp:txXfrm>
        <a:off x="3168350" y="7"/>
        <a:ext cx="1831382" cy="1831382"/>
      </dsp:txXfrm>
    </dsp:sp>
    <dsp:sp modelId="{5750FF6B-CE81-405D-85FA-CD6B3B9DFB01}">
      <dsp:nvSpPr>
        <dsp:cNvPr id="0" name=""/>
        <dsp:cNvSpPr/>
      </dsp:nvSpPr>
      <dsp:spPr>
        <a:xfrm rot="20552203">
          <a:off x="5124949" y="2899300"/>
          <a:ext cx="382927" cy="40157"/>
        </a:xfrm>
        <a:custGeom>
          <a:avLst/>
          <a:gdLst/>
          <a:ahLst/>
          <a:cxnLst/>
          <a:rect l="0" t="0" r="0" b="0"/>
          <a:pathLst>
            <a:path>
              <a:moveTo>
                <a:pt x="0" y="20078"/>
              </a:moveTo>
              <a:lnTo>
                <a:pt x="382927" y="200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0552203">
        <a:off x="5306839" y="2909805"/>
        <a:ext cx="19146" cy="19146"/>
      </dsp:txXfrm>
    </dsp:sp>
    <dsp:sp modelId="{3B533B1C-519F-40F2-8086-C97CBEF23B13}">
      <dsp:nvSpPr>
        <dsp:cNvPr id="0" name=""/>
        <dsp:cNvSpPr/>
      </dsp:nvSpPr>
      <dsp:spPr>
        <a:xfrm>
          <a:off x="5456847" y="1671436"/>
          <a:ext cx="1831382" cy="1831382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R="0"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solidFill>
                <a:srgbClr val="000000"/>
              </a:solidFill>
              <a:latin typeface="Arial"/>
            </a:rPr>
            <a:t>С воздухом</a:t>
          </a:r>
          <a:endParaRPr lang="ru-RU" sz="2000" b="1" kern="1200" dirty="0" smtClean="0"/>
        </a:p>
      </dsp:txBody>
      <dsp:txXfrm>
        <a:off x="5456847" y="1671436"/>
        <a:ext cx="1831382" cy="1831382"/>
      </dsp:txXfrm>
    </dsp:sp>
    <dsp:sp modelId="{6B011403-CE86-4BB6-B7BF-AF31ECBA2EF1}">
      <dsp:nvSpPr>
        <dsp:cNvPr id="0" name=""/>
        <dsp:cNvSpPr/>
      </dsp:nvSpPr>
      <dsp:spPr>
        <a:xfrm rot="3259686">
          <a:off x="4643140" y="4320592"/>
          <a:ext cx="415741" cy="40157"/>
        </a:xfrm>
        <a:custGeom>
          <a:avLst/>
          <a:gdLst/>
          <a:ahLst/>
          <a:cxnLst/>
          <a:rect l="0" t="0" r="0" b="0"/>
          <a:pathLst>
            <a:path>
              <a:moveTo>
                <a:pt x="0" y="20078"/>
              </a:moveTo>
              <a:lnTo>
                <a:pt x="415741" y="200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3259686">
        <a:off x="4840617" y="4330277"/>
        <a:ext cx="20787" cy="20787"/>
      </dsp:txXfrm>
    </dsp:sp>
    <dsp:sp modelId="{DA08CBFF-C0A4-437A-8BAC-8F95B1709E0C}">
      <dsp:nvSpPr>
        <dsp:cNvPr id="0" name=""/>
        <dsp:cNvSpPr/>
      </dsp:nvSpPr>
      <dsp:spPr>
        <a:xfrm>
          <a:off x="4590517" y="4337727"/>
          <a:ext cx="1831382" cy="1831382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R="0"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solidFill>
                <a:srgbClr val="000000"/>
              </a:solidFill>
              <a:latin typeface="Arial"/>
            </a:rPr>
            <a:t>С водой</a:t>
          </a:r>
          <a:endParaRPr lang="ru-RU" sz="2000" b="1" kern="1200" dirty="0" smtClean="0"/>
        </a:p>
      </dsp:txBody>
      <dsp:txXfrm>
        <a:off x="4590517" y="4337727"/>
        <a:ext cx="1831382" cy="1831382"/>
      </dsp:txXfrm>
    </dsp:sp>
    <dsp:sp modelId="{41AE742E-FF2A-45EA-A576-9E7D04B2A382}">
      <dsp:nvSpPr>
        <dsp:cNvPr id="0" name=""/>
        <dsp:cNvSpPr/>
      </dsp:nvSpPr>
      <dsp:spPr>
        <a:xfrm rot="7540314">
          <a:off x="3150030" y="4320592"/>
          <a:ext cx="415741" cy="40157"/>
        </a:xfrm>
        <a:custGeom>
          <a:avLst/>
          <a:gdLst/>
          <a:ahLst/>
          <a:cxnLst/>
          <a:rect l="0" t="0" r="0" b="0"/>
          <a:pathLst>
            <a:path>
              <a:moveTo>
                <a:pt x="0" y="20078"/>
              </a:moveTo>
              <a:lnTo>
                <a:pt x="415741" y="200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7540314">
        <a:off x="3347507" y="4330277"/>
        <a:ext cx="20787" cy="20787"/>
      </dsp:txXfrm>
    </dsp:sp>
    <dsp:sp modelId="{0F489353-40A5-44C8-9A68-1EBD486302EB}">
      <dsp:nvSpPr>
        <dsp:cNvPr id="0" name=""/>
        <dsp:cNvSpPr/>
      </dsp:nvSpPr>
      <dsp:spPr>
        <a:xfrm>
          <a:off x="1787012" y="4337727"/>
          <a:ext cx="1831382" cy="1831382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R="0"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solidFill>
                <a:srgbClr val="000000"/>
              </a:solidFill>
              <a:latin typeface="Arial"/>
            </a:rPr>
            <a:t>Со снегом</a:t>
          </a:r>
        </a:p>
        <a:p>
          <a:pPr marR="0"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solidFill>
                <a:srgbClr val="000000"/>
              </a:solidFill>
              <a:latin typeface="Arial"/>
            </a:rPr>
            <a:t>и льдом</a:t>
          </a:r>
          <a:endParaRPr lang="ru-RU" sz="2000" b="1" kern="1200" dirty="0" smtClean="0"/>
        </a:p>
      </dsp:txBody>
      <dsp:txXfrm>
        <a:off x="1787012" y="4337727"/>
        <a:ext cx="1831382" cy="1831382"/>
      </dsp:txXfrm>
    </dsp:sp>
    <dsp:sp modelId="{98A03B87-6AE8-47CD-8D4F-F449CC2A8837}">
      <dsp:nvSpPr>
        <dsp:cNvPr id="0" name=""/>
        <dsp:cNvSpPr/>
      </dsp:nvSpPr>
      <dsp:spPr>
        <a:xfrm rot="11746580">
          <a:off x="2653072" y="2929954"/>
          <a:ext cx="420718" cy="40157"/>
        </a:xfrm>
        <a:custGeom>
          <a:avLst/>
          <a:gdLst/>
          <a:ahLst/>
          <a:cxnLst/>
          <a:rect l="0" t="0" r="0" b="0"/>
          <a:pathLst>
            <a:path>
              <a:moveTo>
                <a:pt x="0" y="20078"/>
              </a:moveTo>
              <a:lnTo>
                <a:pt x="420718" y="200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1746580">
        <a:off x="2852913" y="2939515"/>
        <a:ext cx="21035" cy="21035"/>
      </dsp:txXfrm>
    </dsp:sp>
    <dsp:sp modelId="{3E422252-84ED-4DD6-9B86-DBC0AB29435F}">
      <dsp:nvSpPr>
        <dsp:cNvPr id="0" name=""/>
        <dsp:cNvSpPr/>
      </dsp:nvSpPr>
      <dsp:spPr>
        <a:xfrm>
          <a:off x="864108" y="1728188"/>
          <a:ext cx="1831382" cy="1831382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R="0"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solidFill>
                <a:srgbClr val="000000"/>
              </a:solidFill>
              <a:latin typeface="Arial"/>
            </a:rPr>
            <a:t>С фауной </a:t>
          </a:r>
        </a:p>
        <a:p>
          <a:pPr marR="0"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solidFill>
                <a:srgbClr val="000000"/>
              </a:solidFill>
              <a:latin typeface="Arial"/>
            </a:rPr>
            <a:t>и флорой</a:t>
          </a:r>
          <a:endParaRPr lang="ru-RU" sz="2000" b="1" kern="1200" dirty="0" smtClean="0"/>
        </a:p>
      </dsp:txBody>
      <dsp:txXfrm>
        <a:off x="864108" y="1728188"/>
        <a:ext cx="1831382" cy="18313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F2C13-A923-43F6-A6B8-197E092D0916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DB25A-5FEC-4489-A8AC-A55A2DCCA9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0C61D-0CDE-490C-A1CB-70DB2F55B89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7051-13FE-4CB4-8303-29426696FE97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6319-0009-410F-A36F-B7BC7D9E8B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7051-13FE-4CB4-8303-29426696FE97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6319-0009-410F-A36F-B7BC7D9E8B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7051-13FE-4CB4-8303-29426696FE97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6319-0009-410F-A36F-B7BC7D9E8B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FEAC15EC-7305-4FD5-A33A-4875D546DC69}" type="datetimeFigureOut">
              <a:rPr lang="ru-RU" smtClean="0">
                <a:solidFill>
                  <a:srgbClr val="464653"/>
                </a:solidFill>
              </a:rPr>
              <a:pPr/>
              <a:t>05.04.2013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757A1A4-1CC3-4D55-8EAE-AA13D15CC705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15EC-7305-4FD5-A33A-4875D546DC69}" type="datetimeFigureOut">
              <a:rPr lang="ru-RU" smtClean="0">
                <a:solidFill>
                  <a:srgbClr val="464653"/>
                </a:solidFill>
              </a:rPr>
              <a:pPr/>
              <a:t>05.04.2013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7A1A4-1CC3-4D55-8EAE-AA13D15CC705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FEAC15EC-7305-4FD5-A33A-4875D546DC69}" type="datetimeFigureOut">
              <a:rPr lang="ru-RU" smtClean="0">
                <a:solidFill>
                  <a:srgbClr val="464653"/>
                </a:solidFill>
              </a:rPr>
              <a:pPr/>
              <a:t>05.04.2013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757A1A4-1CC3-4D55-8EAE-AA13D15CC705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15EC-7305-4FD5-A33A-4875D546DC69}" type="datetimeFigureOut">
              <a:rPr lang="ru-RU" smtClean="0">
                <a:solidFill>
                  <a:srgbClr val="464653"/>
                </a:solidFill>
              </a:rPr>
              <a:pPr/>
              <a:t>05.04.2013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7A1A4-1CC3-4D55-8EAE-AA13D15CC705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15EC-7305-4FD5-A33A-4875D546DC69}" type="datetimeFigureOut">
              <a:rPr lang="ru-RU" smtClean="0">
                <a:solidFill>
                  <a:srgbClr val="464653"/>
                </a:solidFill>
              </a:rPr>
              <a:pPr/>
              <a:t>05.04.2013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7A1A4-1CC3-4D55-8EAE-AA13D15CC705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15EC-7305-4FD5-A33A-4875D546DC69}" type="datetimeFigureOut">
              <a:rPr lang="ru-RU" smtClean="0">
                <a:solidFill>
                  <a:srgbClr val="464653"/>
                </a:solidFill>
              </a:rPr>
              <a:pPr/>
              <a:t>05.04.2013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7A1A4-1CC3-4D55-8EAE-AA13D15CC705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15EC-7305-4FD5-A33A-4875D546DC69}" type="datetimeFigureOut">
              <a:rPr lang="ru-RU" smtClean="0">
                <a:solidFill>
                  <a:srgbClr val="464653"/>
                </a:solidFill>
              </a:rPr>
              <a:pPr/>
              <a:t>05.04.2013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7A1A4-1CC3-4D55-8EAE-AA13D15CC705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15EC-7305-4FD5-A33A-4875D546DC69}" type="datetimeFigureOut">
              <a:rPr lang="ru-RU" smtClean="0">
                <a:solidFill>
                  <a:srgbClr val="464653"/>
                </a:solidFill>
              </a:rPr>
              <a:pPr/>
              <a:t>05.04.2013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7A1A4-1CC3-4D55-8EAE-AA13D15CC705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7051-13FE-4CB4-8303-29426696FE97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6319-0009-410F-A36F-B7BC7D9E8B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15EC-7305-4FD5-A33A-4875D546DC69}" type="datetimeFigureOut">
              <a:rPr lang="ru-RU" smtClean="0">
                <a:solidFill>
                  <a:srgbClr val="464653"/>
                </a:solidFill>
              </a:rPr>
              <a:pPr/>
              <a:t>05.04.2013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7A1A4-1CC3-4D55-8EAE-AA13D15CC705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15EC-7305-4FD5-A33A-4875D546DC69}" type="datetimeFigureOut">
              <a:rPr lang="ru-RU" smtClean="0">
                <a:solidFill>
                  <a:srgbClr val="464653"/>
                </a:solidFill>
              </a:rPr>
              <a:pPr/>
              <a:t>05.04.2013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7A1A4-1CC3-4D55-8EAE-AA13D15CC705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15EC-7305-4FD5-A33A-4875D546DC69}" type="datetimeFigureOut">
              <a:rPr lang="ru-RU" smtClean="0">
                <a:solidFill>
                  <a:srgbClr val="464653"/>
                </a:solidFill>
              </a:rPr>
              <a:pPr/>
              <a:t>05.04.2013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7A1A4-1CC3-4D55-8EAE-AA13D15CC705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7051-13FE-4CB4-8303-29426696FE97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6319-0009-410F-A36F-B7BC7D9E8B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7051-13FE-4CB4-8303-29426696FE97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6319-0009-410F-A36F-B7BC7D9E8B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7051-13FE-4CB4-8303-29426696FE97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6319-0009-410F-A36F-B7BC7D9E8B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7051-13FE-4CB4-8303-29426696FE97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6319-0009-410F-A36F-B7BC7D9E8B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7051-13FE-4CB4-8303-29426696FE97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6319-0009-410F-A36F-B7BC7D9E8B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7051-13FE-4CB4-8303-29426696FE97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6319-0009-410F-A36F-B7BC7D9E8B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7051-13FE-4CB4-8303-29426696FE97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6319-0009-410F-A36F-B7BC7D9E8B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57051-13FE-4CB4-8303-29426696FE97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C6319-0009-410F-A36F-B7BC7D9E8B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EAC15EC-7305-4FD5-A33A-4875D546DC69}" type="datetimeFigureOut">
              <a:rPr lang="ru-RU" smtClean="0">
                <a:solidFill>
                  <a:srgbClr val="464653"/>
                </a:solidFill>
              </a:rPr>
              <a:pPr/>
              <a:t>05.04.2013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757A1A4-1CC3-4D55-8EAE-AA13D15CC705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Э</a:t>
            </a:r>
            <a:r>
              <a:rPr lang="ru-RU" b="1" dirty="0" smtClean="0"/>
              <a:t>кспериментирование</a:t>
            </a:r>
            <a:br>
              <a:rPr lang="ru-RU" b="1" dirty="0" smtClean="0"/>
            </a:br>
            <a:r>
              <a:rPr lang="ru-RU" b="1" dirty="0" smtClean="0"/>
              <a:t>  в детском саду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83568" y="1844824"/>
            <a:ext cx="3456384" cy="4281339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    </a:t>
            </a:r>
            <a:r>
              <a:rPr lang="ru-RU" b="1" dirty="0" smtClean="0"/>
              <a:t>Презентация </a:t>
            </a:r>
          </a:p>
          <a:p>
            <a:pPr>
              <a:buNone/>
            </a:pPr>
            <a:r>
              <a:rPr lang="ru-RU" b="1" dirty="0" smtClean="0"/>
              <a:t>    опыта работы воспитателя </a:t>
            </a:r>
            <a:r>
              <a:rPr lang="ru-RU" b="1" dirty="0" err="1" smtClean="0"/>
              <a:t>Курышовой</a:t>
            </a:r>
            <a:r>
              <a:rPr lang="ru-RU" b="1" dirty="0" smtClean="0"/>
              <a:t> Е.А.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sz="2400" b="1" dirty="0" smtClean="0"/>
              <a:t>     МДОУ </a:t>
            </a:r>
            <a:r>
              <a:rPr lang="ru-RU" sz="2400" b="1" dirty="0" smtClean="0"/>
              <a:t>Детский </a:t>
            </a:r>
            <a:r>
              <a:rPr lang="ru-RU" sz="2400" b="1" dirty="0" smtClean="0"/>
              <a:t>сад №1 «Берёзка» р.п.Турки 2013г.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/>
              <a:t> </a:t>
            </a:r>
            <a:endParaRPr lang="ru-RU" dirty="0"/>
          </a:p>
        </p:txBody>
      </p:sp>
      <p:pic>
        <p:nvPicPr>
          <p:cNvPr id="6" name="Содержимое 4" descr="22894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844824"/>
            <a:ext cx="3017309" cy="4525963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404664"/>
            <a:ext cx="7859216" cy="108012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Структара</a:t>
            </a:r>
            <a:r>
              <a:rPr lang="ru-RU" b="1" dirty="0" smtClean="0"/>
              <a:t> проведения эксперимента: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988840"/>
            <a:ext cx="8085584" cy="4168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1.  постановка проблемы;</a:t>
            </a:r>
          </a:p>
          <a:p>
            <a:pPr>
              <a:buNone/>
            </a:pPr>
            <a:r>
              <a:rPr lang="ru-RU" sz="3200" dirty="0" smtClean="0"/>
              <a:t>2.  поиск путей решения проблемы;</a:t>
            </a:r>
          </a:p>
          <a:p>
            <a:pPr>
              <a:buNone/>
            </a:pPr>
            <a:r>
              <a:rPr lang="ru-RU" sz="3200" dirty="0" smtClean="0"/>
              <a:t>3.  проведение наблюдения;</a:t>
            </a:r>
          </a:p>
          <a:p>
            <a:pPr>
              <a:buNone/>
            </a:pPr>
            <a:r>
              <a:rPr lang="ru-RU" sz="3200" dirty="0" smtClean="0"/>
              <a:t>4.  обсуждение увиденных результатов;</a:t>
            </a:r>
          </a:p>
          <a:p>
            <a:pPr>
              <a:buNone/>
            </a:pPr>
            <a:r>
              <a:rPr lang="ru-RU" sz="3200" dirty="0" smtClean="0"/>
              <a:t>5.  формулировка выводов.</a:t>
            </a:r>
            <a:r>
              <a:rPr lang="ru-RU" sz="3200" b="1" dirty="0" smtClean="0"/>
              <a:t>  </a:t>
            </a:r>
            <a:endParaRPr lang="ru-RU" sz="3200" dirty="0" smtClean="0"/>
          </a:p>
          <a:p>
            <a:pPr lvl="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75240" cy="288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latin typeface="Arial" charset="0"/>
              </a:rPr>
              <a:t/>
            </a:r>
            <a:br>
              <a:rPr lang="ru-RU" sz="1800" dirty="0" smtClean="0">
                <a:latin typeface="Arial" charset="0"/>
              </a:rPr>
            </a:br>
            <a:r>
              <a:rPr lang="ru-RU" sz="1800" dirty="0" smtClean="0">
                <a:latin typeface="Arial" charset="0"/>
              </a:rPr>
              <a:t/>
            </a:r>
            <a:br>
              <a:rPr lang="ru-RU" sz="1800" dirty="0" smtClean="0">
                <a:latin typeface="Arial" charset="0"/>
              </a:rPr>
            </a:br>
            <a:r>
              <a:rPr lang="ru-RU" sz="1800" dirty="0" smtClean="0">
                <a:latin typeface="Arial" charset="0"/>
              </a:rPr>
              <a:t/>
            </a:r>
            <a:br>
              <a:rPr lang="ru-RU" sz="1800" dirty="0" smtClean="0">
                <a:latin typeface="Arial" charset="0"/>
              </a:rPr>
            </a:br>
            <a:r>
              <a:rPr lang="ru-RU" sz="1800" dirty="0" smtClean="0">
                <a:latin typeface="Arial" charset="0"/>
              </a:rPr>
              <a:t/>
            </a:r>
            <a:br>
              <a:rPr lang="ru-RU" sz="1800" dirty="0" smtClean="0">
                <a:latin typeface="Arial" charset="0"/>
              </a:rPr>
            </a:br>
            <a:r>
              <a:rPr lang="ru-RU" sz="1800" dirty="0" smtClean="0">
                <a:latin typeface="Arial" charset="0"/>
              </a:rPr>
              <a:t/>
            </a:r>
            <a:br>
              <a:rPr lang="ru-RU" sz="1800" dirty="0" smtClean="0">
                <a:latin typeface="Arial" charset="0"/>
              </a:rPr>
            </a:br>
            <a:r>
              <a:rPr lang="ru-RU" sz="1800" dirty="0" smtClean="0">
                <a:latin typeface="Arial" charset="0"/>
              </a:rPr>
              <a:t/>
            </a:r>
            <a:br>
              <a:rPr lang="ru-RU" sz="1800" dirty="0" smtClean="0">
                <a:latin typeface="Arial" charset="0"/>
              </a:rPr>
            </a:br>
            <a:r>
              <a:rPr lang="ru-RU" sz="1800" dirty="0" smtClean="0">
                <a:latin typeface="Arial" charset="0"/>
              </a:rPr>
              <a:t>      </a:t>
            </a:r>
            <a:r>
              <a:rPr lang="ru-RU" sz="2000" b="1" dirty="0" smtClean="0">
                <a:latin typeface="Arial" charset="0"/>
              </a:rPr>
              <a:t>В старшей и подготовительной к школе группах можно проводить  занятия, полностью   посвященные   решению экспериментальных задач,</a:t>
            </a:r>
            <a:br>
              <a:rPr lang="ru-RU" sz="2000" b="1" dirty="0" smtClean="0">
                <a:latin typeface="Arial" charset="0"/>
              </a:rPr>
            </a:br>
            <a:endParaRPr lang="ru-RU" sz="2000" b="1" dirty="0"/>
          </a:p>
        </p:txBody>
      </p:sp>
      <p:pic>
        <p:nvPicPr>
          <p:cNvPr id="4" name="Содержимое 3" descr="DSC0363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412776"/>
            <a:ext cx="6582833" cy="4937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571184" cy="1224136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Основным оборудованием в мини-лаборатории являются</a:t>
            </a:r>
            <a:r>
              <a:rPr lang="ru-RU" sz="3200" b="1" i="1" dirty="0" smtClean="0"/>
              <a:t>:</a:t>
            </a:r>
            <a:r>
              <a:rPr lang="ru-RU" sz="3200" b="1" dirty="0" smtClean="0"/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dirty="0" smtClean="0"/>
          </a:p>
          <a:p>
            <a:pPr lvl="0"/>
            <a:r>
              <a:rPr lang="ru-RU" dirty="0" smtClean="0"/>
              <a:t>приборы-помощники: лупы, весы, песочные часы, компас, магниты;</a:t>
            </a:r>
          </a:p>
          <a:p>
            <a:pPr lvl="0"/>
            <a:r>
              <a:rPr lang="ru-RU" dirty="0" smtClean="0"/>
              <a:t>разнообразные сосуды из различных материалов (пластмасса, стекло, металл, керамика);</a:t>
            </a:r>
          </a:p>
          <a:p>
            <a:pPr lvl="0"/>
            <a:r>
              <a:rPr lang="ru-RU" dirty="0" smtClean="0"/>
              <a:t>природный материал: камешки, глина, песок, ракушки, шишки, перья, мох, листья и др.;</a:t>
            </a:r>
          </a:p>
          <a:p>
            <a:pPr lvl="0"/>
            <a:r>
              <a:rPr lang="ru-RU" dirty="0" smtClean="0"/>
              <a:t>утилизированный материал: проволока, кусочки кожи, меха, ткани, пластмассы, пробки и др.;</a:t>
            </a:r>
          </a:p>
          <a:p>
            <a:pPr lvl="0"/>
            <a:r>
              <a:rPr lang="ru-RU" dirty="0" smtClean="0"/>
              <a:t>технические материалы: гайки, скрепки, болты, гвоздики и др</a:t>
            </a:r>
            <a:r>
              <a:rPr lang="ru-RU" b="1" i="1" smtClean="0"/>
              <a:t>.; </a:t>
            </a:r>
            <a:r>
              <a:rPr lang="ru-RU" smtClean="0"/>
              <a:t> </a:t>
            </a:r>
            <a:endParaRPr lang="ru-RU" dirty="0" smtClean="0"/>
          </a:p>
          <a:p>
            <a:pPr lvl="0"/>
            <a:r>
              <a:rPr lang="ru-RU" dirty="0" smtClean="0"/>
              <a:t>разные виды бумаги: обычная, картон, наждачная, копировальная и др.;</a:t>
            </a:r>
          </a:p>
          <a:p>
            <a:pPr lvl="0"/>
            <a:r>
              <a:rPr lang="ru-RU" dirty="0" smtClean="0"/>
              <a:t>красители: пищевые и непищевые (гуашь, акварельные краски и др.);</a:t>
            </a:r>
          </a:p>
          <a:p>
            <a:pPr lvl="0"/>
            <a:r>
              <a:rPr lang="ru-RU" dirty="0" smtClean="0"/>
              <a:t>медицинские материалы: пипетки, колбы, деревянные палочки, шприцы (без игл), мерные ложки, резиновые груши и др.;</a:t>
            </a:r>
          </a:p>
          <a:p>
            <a:pPr lvl="0"/>
            <a:r>
              <a:rPr lang="ru-RU" dirty="0" smtClean="0"/>
              <a:t>прочие материалы: зеркала, воздушные шары, масло, мука, соль, сахар, цветные и прозрачные стекла, сито и др.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Фото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58670"/>
            <a:ext cx="7848872" cy="5886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19672" y="260350"/>
            <a:ext cx="5832648" cy="9144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Опыт «Сухой из воды»</a:t>
            </a:r>
            <a:endParaRPr lang="ru-RU" sz="3200" b="1" dirty="0"/>
          </a:p>
        </p:txBody>
      </p:sp>
      <p:pic>
        <p:nvPicPr>
          <p:cNvPr id="7" name="Содержимое 5" descr="DSC03647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196752"/>
            <a:ext cx="6769100" cy="5076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859216" cy="9144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Экспериментирование с растениями</a:t>
            </a:r>
            <a:endParaRPr lang="ru-RU" sz="3200" b="1" dirty="0"/>
          </a:p>
        </p:txBody>
      </p:sp>
      <p:pic>
        <p:nvPicPr>
          <p:cNvPr id="7" name="Содержимое 6" descr="я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8095" y="2172768"/>
            <a:ext cx="4039985" cy="3029989"/>
          </a:xfrm>
        </p:spPr>
      </p:pic>
      <p:pic>
        <p:nvPicPr>
          <p:cNvPr id="8" name="Содержимое 7" descr="в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955338" y="1421447"/>
            <a:ext cx="3395749" cy="452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1547664" y="260648"/>
            <a:ext cx="6192688" cy="115252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Сравнение предметов по весу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т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699792" y="980728"/>
            <a:ext cx="3888432" cy="51887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404664"/>
            <a:ext cx="4608512" cy="1296144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  <a:prstDash val="solid"/>
          </a:ln>
        </p:spPr>
        <p:txBody>
          <a:bodyPr>
            <a:normAutofit fontScale="90000"/>
          </a:bodyPr>
          <a:lstStyle/>
          <a:p>
            <a:r>
              <a:rPr lang="ru-RU" b="1" dirty="0" smtClean="0"/>
              <a:t>    </a:t>
            </a:r>
            <a:r>
              <a:rPr lang="ru-RU" sz="2700" b="1" dirty="0" smtClean="0"/>
              <a:t>То, что я услышал, я забыл.</a:t>
            </a:r>
            <a:br>
              <a:rPr lang="ru-RU" sz="2700" b="1" dirty="0" smtClean="0"/>
            </a:br>
            <a:r>
              <a:rPr lang="ru-RU" sz="2700" b="1" dirty="0" smtClean="0"/>
              <a:t>     То, что я увидел, я помню.</a:t>
            </a:r>
            <a:br>
              <a:rPr lang="ru-RU" sz="2700" b="1" dirty="0" smtClean="0"/>
            </a:br>
            <a:r>
              <a:rPr lang="ru-RU" sz="2700" b="1" dirty="0" smtClean="0"/>
              <a:t>     То, что я сделал, я знаю.</a:t>
            </a:r>
            <a:endParaRPr lang="ru-RU" sz="2700" b="1" dirty="0"/>
          </a:p>
        </p:txBody>
      </p:sp>
      <p:pic>
        <p:nvPicPr>
          <p:cNvPr id="4" name="Содержимое 3" descr="clip_image0070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2060848"/>
            <a:ext cx="45995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92696"/>
            <a:ext cx="3610744" cy="543346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«</a:t>
            </a:r>
            <a:r>
              <a:rPr lang="ru-RU" dirty="0" smtClean="0"/>
              <a:t>Люди, научившиеся наблюдениям и опытам, приобретают способность самим ставить вопросы и получать на них фактические ответы, оказываясь на более высоком умственном уровне в сравнении с теми, кто такой школы не прошёл»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К.А.Тимирязев</a:t>
            </a:r>
            <a:endParaRPr lang="ru-RU" dirty="0"/>
          </a:p>
        </p:txBody>
      </p:sp>
      <p:pic>
        <p:nvPicPr>
          <p:cNvPr id="5" name="Содержимое 5" descr="provette_architetto_fran_01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052736"/>
            <a:ext cx="4038600" cy="41157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92696"/>
            <a:ext cx="3754760" cy="5433467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 smtClean="0"/>
              <a:t>Умейте открыть перед ребёнком в окружающем мире что-то одно, но открыть так, чтобы кусочек жизни заиграл перед детьми всеми красками радуги. Оставляйте всегда что-то недосказанное, чтобы ребёнку захотелось ещё и ещё раз возвратиться к тому, что он узнал".</a:t>
            </a:r>
            <a:r>
              <a:rPr lang="ru-RU" b="1" dirty="0" smtClean="0"/>
              <a:t>  </a:t>
            </a:r>
            <a:r>
              <a:rPr lang="ru-RU" dirty="0" smtClean="0"/>
              <a:t>  </a:t>
            </a:r>
            <a:r>
              <a:rPr lang="ru-RU" b="1" dirty="0" smtClean="0"/>
              <a:t>Сухомлинский В.А.</a:t>
            </a:r>
            <a:endParaRPr lang="ru-RU" dirty="0"/>
          </a:p>
        </p:txBody>
      </p:sp>
      <p:pic>
        <p:nvPicPr>
          <p:cNvPr id="5" name="Picture 3" descr="C:\Documents and Settings\Антон Курышов\Мои документы\Фото\д.сад Берёзка\экспериментирование\Фото0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052736"/>
            <a:ext cx="4038600" cy="3029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764704"/>
            <a:ext cx="4038600" cy="536145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Обобщая собственный богатый фактический материал, выдающийся российский психолог </a:t>
            </a:r>
            <a:r>
              <a:rPr lang="ru-RU" b="1" dirty="0" smtClean="0"/>
              <a:t>Н.Н. </a:t>
            </a:r>
            <a:r>
              <a:rPr lang="ru-RU" b="1" dirty="0" err="1" smtClean="0"/>
              <a:t>Поддъяков</a:t>
            </a:r>
            <a:r>
              <a:rPr lang="ru-RU" dirty="0" smtClean="0"/>
              <a:t> (1997) сформулировал гипотезу о том, что в детском возрасте ведущим видом деятельности является не игра, как это принято считать, а экспериментирование.</a:t>
            </a:r>
            <a:endParaRPr lang="ru-RU" dirty="0"/>
          </a:p>
        </p:txBody>
      </p:sp>
      <p:pic>
        <p:nvPicPr>
          <p:cNvPr id="5" name="Picture 2" descr="C:\Documents and Settings\Антон Курышов\Мои документы\Фото\д.сад Берёзка\экспериментирование\poddyako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764704"/>
            <a:ext cx="300207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704856" cy="1440160"/>
          </a:xfrm>
        </p:spPr>
        <p:txBody>
          <a:bodyPr/>
          <a:lstStyle/>
          <a:p>
            <a:r>
              <a:rPr lang="ru-RU" sz="3200" dirty="0" smtClean="0"/>
              <a:t>Дошкольники – прирожденные исследователи. </a:t>
            </a:r>
            <a:endParaRPr lang="ru-RU" sz="32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" name="Picture 7" descr="MC900434411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429000"/>
            <a:ext cx="2232248" cy="2376264"/>
          </a:xfrm>
          <a:prstGeom prst="rect">
            <a:avLst/>
          </a:prstGeom>
          <a:noFill/>
        </p:spPr>
      </p:pic>
      <p:pic>
        <p:nvPicPr>
          <p:cNvPr id="8" name="Содержимое 7" descr="DSC03644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2987824" y="1844824"/>
            <a:ext cx="5715000" cy="42862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Цель и задачи экспериментирования: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25273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/>
              <a:t>цель</a:t>
            </a:r>
            <a:r>
              <a:rPr lang="ru-RU" dirty="0" smtClean="0"/>
              <a:t>:</a:t>
            </a:r>
          </a:p>
          <a:p>
            <a:r>
              <a:rPr lang="ru-RU" dirty="0" smtClean="0"/>
              <a:t>создание условий в детском саду для формирования основного целостного мировидения ребенка старшего дошкольного возраста средствами  эксперимента.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/>
              <a:t>задачи:</a:t>
            </a:r>
            <a:endParaRPr lang="ru-RU" dirty="0" smtClean="0"/>
          </a:p>
          <a:p>
            <a:pPr lvl="0"/>
            <a:r>
              <a:rPr lang="ru-RU" dirty="0" smtClean="0"/>
              <a:t>углублять представления детей о живой и неживой природе;</a:t>
            </a:r>
          </a:p>
          <a:p>
            <a:pPr lvl="0"/>
            <a:r>
              <a:rPr lang="ru-RU" dirty="0" smtClean="0"/>
              <a:t>расширять их представления  о физических свойствах окружающего мира (воздуха, воды, почвы, фауны и флоры), о грамотном использовании их человеком для удовлетворения своих потребностей;</a:t>
            </a:r>
          </a:p>
          <a:p>
            <a:pPr lvl="0"/>
            <a:r>
              <a:rPr lang="ru-RU" dirty="0" smtClean="0"/>
              <a:t>формировать умение наблюдать, анализировать, сравнивать, обобщать, делать выводы;</a:t>
            </a:r>
          </a:p>
          <a:p>
            <a:pPr lvl="0"/>
            <a:r>
              <a:rPr lang="ru-RU" dirty="0" smtClean="0"/>
              <a:t>развивать мышление, внимание, память, речь;</a:t>
            </a:r>
          </a:p>
          <a:p>
            <a:pPr lvl="0"/>
            <a:r>
              <a:rPr lang="ru-RU" dirty="0" smtClean="0"/>
              <a:t>воспитывать познавательный интерес и эмоционально-ценностное отношение к окружающему миру.</a:t>
            </a:r>
          </a:p>
        </p:txBody>
      </p:sp>
      <p:pic>
        <p:nvPicPr>
          <p:cNvPr id="5" name="Picture 8" descr="MC900434403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284984"/>
            <a:ext cx="1362075" cy="1908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67544" y="332656"/>
          <a:ext cx="8208912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90600" y="228600"/>
            <a:ext cx="7305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Arial" charset="0"/>
              </a:rPr>
              <a:t>«ДЕТСКОЕ ЭКСПЕРИМЕНТИРОВАНИЕ КАК МЕТОД ОБУЧЕНИЯ»</a:t>
            </a:r>
          </a:p>
        </p:txBody>
      </p:sp>
      <p:pic>
        <p:nvPicPr>
          <p:cNvPr id="9226" name="Picture 10" descr="MC900349097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048000"/>
            <a:ext cx="1565275" cy="2438400"/>
          </a:xfrm>
          <a:prstGeom prst="rect">
            <a:avLst/>
          </a:prstGeom>
          <a:noFill/>
        </p:spPr>
      </p:pic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0" y="1371600"/>
            <a:ext cx="3941763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>
                <a:latin typeface="Arial" charset="0"/>
              </a:rPr>
              <a:t>Дает детям реальные</a:t>
            </a:r>
          </a:p>
          <a:p>
            <a:r>
              <a:rPr lang="ru-RU" dirty="0">
                <a:latin typeface="Arial" charset="0"/>
              </a:rPr>
              <a:t>представления о различных</a:t>
            </a:r>
          </a:p>
          <a:p>
            <a:r>
              <a:rPr lang="ru-RU" dirty="0">
                <a:latin typeface="Arial" charset="0"/>
              </a:rPr>
              <a:t>сторонах изучаемого объекта,</a:t>
            </a:r>
          </a:p>
          <a:p>
            <a:r>
              <a:rPr lang="ru-RU" dirty="0">
                <a:latin typeface="Arial" charset="0"/>
              </a:rPr>
              <a:t>о его взаимоотношениях с другими</a:t>
            </a:r>
          </a:p>
          <a:p>
            <a:r>
              <a:rPr lang="ru-RU" dirty="0">
                <a:latin typeface="Arial" charset="0"/>
              </a:rPr>
              <a:t>объектами и со средой обитания.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3352800" y="1219200"/>
            <a:ext cx="3243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latin typeface="Arial" charset="0"/>
              </a:rPr>
              <a:t>Стимулирует развитие речи.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5330825" y="2362200"/>
            <a:ext cx="38131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latin typeface="Arial" charset="0"/>
              </a:rPr>
              <a:t>Накопление фонда умственных</a:t>
            </a:r>
          </a:p>
          <a:p>
            <a:r>
              <a:rPr lang="ru-RU">
                <a:latin typeface="Arial" charset="0"/>
              </a:rPr>
              <a:t>приемов и операций, которые</a:t>
            </a:r>
          </a:p>
          <a:p>
            <a:r>
              <a:rPr lang="ru-RU">
                <a:latin typeface="Arial" charset="0"/>
              </a:rPr>
              <a:t>рассматриваются как умственные</a:t>
            </a:r>
          </a:p>
          <a:p>
            <a:r>
              <a:rPr lang="ru-RU">
                <a:latin typeface="Arial" charset="0"/>
              </a:rPr>
              <a:t>умения.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5130800" y="4800600"/>
            <a:ext cx="40132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latin typeface="Arial" charset="0"/>
              </a:rPr>
              <a:t>Развитие творческих способностей,</a:t>
            </a:r>
          </a:p>
          <a:p>
            <a:r>
              <a:rPr lang="ru-RU">
                <a:latin typeface="Arial" charset="0"/>
              </a:rPr>
              <a:t>формирование трудовых навыков</a:t>
            </a:r>
          </a:p>
          <a:p>
            <a:r>
              <a:rPr lang="ru-RU">
                <a:latin typeface="Arial" charset="0"/>
              </a:rPr>
              <a:t>и укрепление здоровья за счет</a:t>
            </a:r>
          </a:p>
          <a:p>
            <a:r>
              <a:rPr lang="ru-RU">
                <a:latin typeface="Arial" charset="0"/>
              </a:rPr>
              <a:t>повышения общего уровня</a:t>
            </a:r>
          </a:p>
          <a:p>
            <a:r>
              <a:rPr lang="ru-RU">
                <a:latin typeface="Arial" charset="0"/>
              </a:rPr>
              <a:t>двигательной активности.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0" y="4343400"/>
            <a:ext cx="4471988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latin typeface="Arial" charset="0"/>
              </a:rPr>
              <a:t>Идет обогащение памяти</a:t>
            </a:r>
          </a:p>
          <a:p>
            <a:r>
              <a:rPr lang="ru-RU">
                <a:latin typeface="Arial" charset="0"/>
              </a:rPr>
              <a:t>ребенка, активизируются</a:t>
            </a:r>
          </a:p>
          <a:p>
            <a:r>
              <a:rPr lang="ru-RU">
                <a:latin typeface="Arial" charset="0"/>
              </a:rPr>
              <a:t>его мыслительные процессы,</a:t>
            </a:r>
          </a:p>
          <a:p>
            <a:r>
              <a:rPr lang="ru-RU">
                <a:latin typeface="Arial" charset="0"/>
              </a:rPr>
              <a:t>так как постоянно возникает</a:t>
            </a:r>
          </a:p>
          <a:p>
            <a:r>
              <a:rPr lang="ru-RU">
                <a:latin typeface="Arial" charset="0"/>
              </a:rPr>
              <a:t>необходимость совершать</a:t>
            </a:r>
          </a:p>
          <a:p>
            <a:r>
              <a:rPr lang="ru-RU">
                <a:latin typeface="Arial" charset="0"/>
              </a:rPr>
              <a:t>операции анализа, синтеза,</a:t>
            </a:r>
          </a:p>
          <a:p>
            <a:r>
              <a:rPr lang="ru-RU">
                <a:latin typeface="Arial" charset="0"/>
              </a:rPr>
              <a:t>сравнения, классификации, обобщения.</a:t>
            </a:r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 flipH="1">
            <a:off x="4343400" y="1600200"/>
            <a:ext cx="762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>
            <a:off x="1752600" y="2819400"/>
            <a:ext cx="19050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39" name="Line 23"/>
          <p:cNvSpPr>
            <a:spLocks noChangeShapeType="1"/>
          </p:cNvSpPr>
          <p:nvPr/>
        </p:nvSpPr>
        <p:spPr bwMode="auto">
          <a:xfrm flipH="1">
            <a:off x="4876800" y="3200400"/>
            <a:ext cx="2286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 flipV="1">
            <a:off x="3124200" y="4953000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 flipH="1" flipV="1">
            <a:off x="4876800" y="4572000"/>
            <a:ext cx="2209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0" grpId="0"/>
      <p:bldP spid="9231" grpId="0"/>
      <p:bldP spid="9232" grpId="0"/>
      <p:bldP spid="9233" grpId="0"/>
      <p:bldP spid="9234" grpId="0"/>
      <p:bldP spid="9237" grpId="0" animBg="1"/>
      <p:bldP spid="9238" grpId="0" animBg="1"/>
      <p:bldP spid="9239" grpId="0" animBg="1"/>
      <p:bldP spid="9240" grpId="0" animBg="1"/>
      <p:bldP spid="92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711628" y="228600"/>
            <a:ext cx="58794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Arial" charset="0"/>
              </a:rPr>
              <a:t>«СВЯЗЬ ДЕТСКОГО ЭКСПЕРИМЕНТИРОВАНИЯ С </a:t>
            </a:r>
          </a:p>
          <a:p>
            <a:pPr algn="ctr"/>
            <a:r>
              <a:rPr lang="ru-RU" b="1" dirty="0">
                <a:latin typeface="Arial" charset="0"/>
              </a:rPr>
              <a:t>ДРУГИМИ ВИДАМИ ДЕЯТЕЛЬНОСТИ»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819400" y="2895600"/>
            <a:ext cx="3505200" cy="1295400"/>
            <a:chOff x="1872" y="1296"/>
            <a:chExt cx="2208" cy="816"/>
          </a:xfrm>
        </p:grpSpPr>
        <p:sp>
          <p:nvSpPr>
            <p:cNvPr id="8197" name="Text Box 5"/>
            <p:cNvSpPr txBox="1">
              <a:spLocks noChangeArrowheads="1"/>
            </p:cNvSpPr>
            <p:nvPr/>
          </p:nvSpPr>
          <p:spPr bwMode="auto">
            <a:xfrm>
              <a:off x="1964" y="1434"/>
              <a:ext cx="20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dirty="0">
                  <a:latin typeface="Arial" charset="0"/>
                </a:rPr>
                <a:t>ДЕТСКОЕ</a:t>
              </a:r>
            </a:p>
            <a:p>
              <a:pPr algn="ctr"/>
              <a:r>
                <a:rPr lang="ru-RU" dirty="0">
                  <a:latin typeface="Arial" charset="0"/>
                </a:rPr>
                <a:t>ЭКСПЕРИМЕНТИРОВАНИЕ</a:t>
              </a:r>
            </a:p>
          </p:txBody>
        </p:sp>
        <p:sp>
          <p:nvSpPr>
            <p:cNvPr id="8198" name="Oval 6"/>
            <p:cNvSpPr>
              <a:spLocks noChangeArrowheads="1"/>
            </p:cNvSpPr>
            <p:nvPr/>
          </p:nvSpPr>
          <p:spPr bwMode="auto">
            <a:xfrm>
              <a:off x="1872" y="1296"/>
              <a:ext cx="2208" cy="81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304800" y="2667000"/>
            <a:ext cx="12881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smtClean="0">
                <a:latin typeface="Arial" charset="0"/>
              </a:rPr>
              <a:t>Познание </a:t>
            </a:r>
            <a:endParaRPr lang="ru-RU" dirty="0">
              <a:latin typeface="Arial" charset="0"/>
            </a:endParaRP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7391400" y="3124200"/>
            <a:ext cx="698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>
                <a:latin typeface="Arial" charset="0"/>
              </a:rPr>
              <a:t>Труд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4038600" y="1905000"/>
            <a:ext cx="180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latin typeface="Arial" charset="0"/>
              </a:rPr>
              <a:t>Развитие речи 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5791200" y="1295400"/>
            <a:ext cx="20310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smtClean="0">
                <a:latin typeface="Arial" charset="0"/>
              </a:rPr>
              <a:t>Художественное </a:t>
            </a:r>
          </a:p>
          <a:p>
            <a:r>
              <a:rPr lang="ru-RU" dirty="0" smtClean="0">
                <a:latin typeface="Arial" charset="0"/>
              </a:rPr>
              <a:t>творчество</a:t>
            </a:r>
            <a:endParaRPr lang="ru-RU" dirty="0">
              <a:latin typeface="Arial" charset="0"/>
            </a:endParaRP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152400" y="1219200"/>
            <a:ext cx="36655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>
                <a:latin typeface="Arial" charset="0"/>
              </a:rPr>
              <a:t>Формирование элементарных</a:t>
            </a:r>
          </a:p>
          <a:p>
            <a:r>
              <a:rPr lang="ru-RU" dirty="0">
                <a:latin typeface="Arial" charset="0"/>
              </a:rPr>
              <a:t> математических представлений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019800" y="4876800"/>
            <a:ext cx="27574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>
                <a:latin typeface="Arial" charset="0"/>
              </a:rPr>
              <a:t>Чтение художественной</a:t>
            </a:r>
          </a:p>
          <a:p>
            <a:r>
              <a:rPr lang="ru-RU" dirty="0">
                <a:latin typeface="Arial" charset="0"/>
              </a:rPr>
              <a:t>литературы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1143000" y="4419600"/>
            <a:ext cx="25031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smtClean="0">
                <a:latin typeface="Arial" charset="0"/>
              </a:rPr>
              <a:t>Укрепление здоровья</a:t>
            </a:r>
            <a:endParaRPr lang="ru-RU" dirty="0">
              <a:latin typeface="Arial" charset="0"/>
            </a:endParaRP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3200400" y="5791200"/>
            <a:ext cx="2720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latin typeface="Arial" charset="0"/>
              </a:rPr>
              <a:t>Физическое воспитание</a:t>
            </a:r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>
            <a:off x="2209800" y="1981200"/>
            <a:ext cx="990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>
            <a:off x="1371600" y="3048000"/>
            <a:ext cx="144780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 flipH="1">
            <a:off x="5867400" y="1905000"/>
            <a:ext cx="838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 flipH="1">
            <a:off x="4800600" y="2286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 flipH="1">
            <a:off x="6400800" y="3352800"/>
            <a:ext cx="1066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15" name="Line 23"/>
          <p:cNvSpPr>
            <a:spLocks noChangeShapeType="1"/>
          </p:cNvSpPr>
          <p:nvPr/>
        </p:nvSpPr>
        <p:spPr bwMode="auto">
          <a:xfrm flipH="1">
            <a:off x="1905000" y="38862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16" name="Line 24"/>
          <p:cNvSpPr>
            <a:spLocks noChangeShapeType="1"/>
          </p:cNvSpPr>
          <p:nvPr/>
        </p:nvSpPr>
        <p:spPr bwMode="auto">
          <a:xfrm>
            <a:off x="4572000" y="42672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17" name="Line 25"/>
          <p:cNvSpPr>
            <a:spLocks noChangeShapeType="1"/>
          </p:cNvSpPr>
          <p:nvPr/>
        </p:nvSpPr>
        <p:spPr bwMode="auto">
          <a:xfrm>
            <a:off x="6096000" y="4038600"/>
            <a:ext cx="685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/>
      <p:bldP spid="8202" grpId="0"/>
      <p:bldP spid="8203" grpId="0"/>
      <p:bldP spid="8204" grpId="0"/>
      <p:bldP spid="8205" grpId="0"/>
      <p:bldP spid="8206" grpId="0"/>
      <p:bldP spid="8207" grpId="0"/>
      <p:bldP spid="8208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550</Words>
  <Application>Microsoft Office PowerPoint</Application>
  <PresentationFormat>Экран (4:3)</PresentationFormat>
  <Paragraphs>94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Начальная</vt:lpstr>
      <vt:lpstr>Экспериментирование   в детском саду</vt:lpstr>
      <vt:lpstr>Слайд 2</vt:lpstr>
      <vt:lpstr>Слайд 3</vt:lpstr>
      <vt:lpstr>Слайд 4</vt:lpstr>
      <vt:lpstr>Дошкольники – прирожденные исследователи. </vt:lpstr>
      <vt:lpstr>Цель и задачи экспериментирования:</vt:lpstr>
      <vt:lpstr>Слайд 7</vt:lpstr>
      <vt:lpstr>Слайд 8</vt:lpstr>
      <vt:lpstr>Слайд 9</vt:lpstr>
      <vt:lpstr>Структара проведения эксперимента:</vt:lpstr>
      <vt:lpstr>            В старшей и подготовительной к школе группах можно проводить  занятия, полностью   посвященные   решению экспериментальных задач, </vt:lpstr>
      <vt:lpstr>Основным оборудованием в мини-лаборатории являются:  </vt:lpstr>
      <vt:lpstr>Слайд 13</vt:lpstr>
      <vt:lpstr>Опыт «Сухой из воды»</vt:lpstr>
      <vt:lpstr>Экспериментирование с растениями</vt:lpstr>
      <vt:lpstr>Слайд 16</vt:lpstr>
      <vt:lpstr>    То, что я услышал, я забыл.      То, что я увидел, я помню.      То, что я сделал, я знаю.</vt:lpstr>
      <vt:lpstr>Слайд 18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Экспериментирование   в детском саду</dc:title>
  <dc:creator>Valued Acer Customer</dc:creator>
  <cp:lastModifiedBy>Valued Acer Customer</cp:lastModifiedBy>
  <cp:revision>12</cp:revision>
  <dcterms:created xsi:type="dcterms:W3CDTF">2013-04-05T15:31:38Z</dcterms:created>
  <dcterms:modified xsi:type="dcterms:W3CDTF">2013-04-05T16:41:52Z</dcterms:modified>
</cp:coreProperties>
</file>