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0" r:id="rId8"/>
    <p:sldId id="261" r:id="rId9"/>
    <p:sldId id="262" r:id="rId10"/>
    <p:sldId id="272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CC"/>
    <a:srgbClr val="FF0066"/>
    <a:srgbClr val="FFCC00"/>
    <a:srgbClr val="CC3300"/>
    <a:srgbClr val="008000"/>
    <a:srgbClr val="800000"/>
    <a:srgbClr val="0066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496944" cy="6120680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sz="1200" dirty="0" smtClean="0"/>
              <a:t>Муниципальное бюджетное дошкольное образовательное учреждение г. Астрахани «Детский сад </a:t>
            </a:r>
            <a:r>
              <a:rPr lang="ru-RU" sz="1200" dirty="0" err="1" smtClean="0"/>
              <a:t>общеразвивающего</a:t>
            </a:r>
            <a:r>
              <a:rPr lang="ru-RU" sz="1200" dirty="0" smtClean="0"/>
              <a:t> вида с приоритетным осуществлением деятельности</a:t>
            </a:r>
            <a:br>
              <a:rPr lang="ru-RU" sz="1200" dirty="0" smtClean="0"/>
            </a:br>
            <a:r>
              <a:rPr lang="ru-RU" sz="1200" dirty="0" smtClean="0"/>
              <a:t>по художественно - эстетическому развитию детей № 29»</a:t>
            </a:r>
            <a:br>
              <a:rPr lang="ru-RU" sz="1200" dirty="0" smtClean="0"/>
            </a:br>
            <a:r>
              <a:rPr lang="ru-RU" sz="1200" dirty="0" smtClean="0"/>
              <a:t>414024, г. Астрахань, улица Боевая 72 в, т. 30-04-09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sz="3200" i="1" dirty="0" smtClean="0">
                <a:solidFill>
                  <a:srgbClr val="FF0000"/>
                </a:solidFill>
              </a:rPr>
              <a:t>Дидактические игры </a:t>
            </a:r>
            <a:br>
              <a:rPr lang="ru-RU" sz="3200" i="1" dirty="0" smtClean="0">
                <a:solidFill>
                  <a:srgbClr val="FF0000"/>
                </a:solidFill>
              </a:rPr>
            </a:br>
            <a:r>
              <a:rPr lang="ru-RU" sz="3200" i="1" dirty="0" smtClean="0">
                <a:solidFill>
                  <a:srgbClr val="FF0000"/>
                </a:solidFill>
              </a:rPr>
              <a:t>своими руками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sz="1400" i="1" dirty="0" smtClean="0">
                <a:solidFill>
                  <a:srgbClr val="FF0000"/>
                </a:solidFill>
              </a:rPr>
              <a:t>автор – составитель:</a:t>
            </a:r>
            <a:br>
              <a:rPr lang="ru-RU" sz="1400" i="1" dirty="0" smtClean="0">
                <a:solidFill>
                  <a:srgbClr val="FF0000"/>
                </a:solidFill>
              </a:rPr>
            </a:br>
            <a:r>
              <a:rPr lang="ru-RU" sz="1400" i="1" dirty="0" smtClean="0">
                <a:solidFill>
                  <a:srgbClr val="FF0000"/>
                </a:solidFill>
              </a:rPr>
              <a:t> Языкова Ольга </a:t>
            </a:r>
            <a:r>
              <a:rPr lang="ru-RU" sz="1400" i="1" dirty="0" err="1" smtClean="0">
                <a:solidFill>
                  <a:srgbClr val="FF0000"/>
                </a:solidFill>
              </a:rPr>
              <a:t>юрьевна</a:t>
            </a:r>
            <a:r>
              <a:rPr lang="ru-RU" sz="1400" i="1" dirty="0" smtClean="0">
                <a:solidFill>
                  <a:srgbClr val="FF0000"/>
                </a:solidFill>
              </a:rPr>
              <a:t> </a:t>
            </a:r>
            <a:br>
              <a:rPr lang="ru-RU" sz="1400" i="1" dirty="0" smtClean="0">
                <a:solidFill>
                  <a:srgbClr val="FF0000"/>
                </a:solidFill>
              </a:rPr>
            </a:br>
            <a:r>
              <a:rPr lang="ru-RU" sz="1400" i="1" dirty="0" smtClean="0">
                <a:solidFill>
                  <a:srgbClr val="FF0000"/>
                </a:solidFill>
              </a:rPr>
              <a:t>Воспитатель</a:t>
            </a:r>
            <a:br>
              <a:rPr lang="ru-RU" sz="1400" i="1" dirty="0" smtClean="0">
                <a:solidFill>
                  <a:srgbClr val="FF0000"/>
                </a:solidFill>
              </a:rPr>
            </a:br>
            <a:r>
              <a:rPr lang="ru-RU" sz="1400" i="1" dirty="0" smtClean="0">
                <a:solidFill>
                  <a:srgbClr val="FF0000"/>
                </a:solidFill>
              </a:rPr>
              <a:t>первой квалификации </a:t>
            </a:r>
            <a:br>
              <a:rPr lang="ru-RU" sz="1400" i="1" dirty="0" smtClean="0">
                <a:solidFill>
                  <a:srgbClr val="FF0000"/>
                </a:solidFill>
              </a:rPr>
            </a:br>
            <a:r>
              <a:rPr lang="ru-RU" sz="1400" i="1" dirty="0" err="1" smtClean="0">
                <a:solidFill>
                  <a:srgbClr val="FF0000"/>
                </a:solidFill>
              </a:rPr>
              <a:t>МбДОУ</a:t>
            </a:r>
            <a:r>
              <a:rPr lang="ru-RU" sz="1400" i="1" dirty="0" smtClean="0">
                <a:solidFill>
                  <a:srgbClr val="FF0000"/>
                </a:solidFill>
              </a:rPr>
              <a:t> №29</a:t>
            </a:r>
            <a:br>
              <a:rPr lang="ru-RU" sz="1400" i="1" dirty="0" smtClean="0">
                <a:solidFill>
                  <a:srgbClr val="FF0000"/>
                </a:solidFill>
              </a:rPr>
            </a:br>
            <a:r>
              <a:rPr lang="ru-RU" sz="1400" i="1" dirty="0" smtClean="0">
                <a:solidFill>
                  <a:srgbClr val="FF0000"/>
                </a:solidFill>
              </a:rPr>
              <a:t/>
            </a:r>
            <a:br>
              <a:rPr lang="ru-RU" sz="1400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 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i="1" dirty="0" smtClean="0"/>
              <a:t>   </a:t>
            </a:r>
            <a:r>
              <a:rPr lang="ru-RU" sz="4000" i="1" dirty="0" smtClean="0">
                <a:solidFill>
                  <a:srgbClr val="6600CC"/>
                </a:solidFill>
              </a:rPr>
              <a:t>Вы хотите, чтобы ваши дети были способными и талантливыми? </a:t>
            </a:r>
          </a:p>
          <a:p>
            <a:pPr algn="ctr">
              <a:buNone/>
            </a:pPr>
            <a:r>
              <a:rPr lang="ru-RU" sz="4000" i="1" dirty="0" smtClean="0">
                <a:solidFill>
                  <a:srgbClr val="6600CC"/>
                </a:solidFill>
              </a:rPr>
              <a:t>Тогда помогите им сделать первые шаги по ступенькам творчества, но… не опаздывайте и, помогая… думайте сами!</a:t>
            </a:r>
            <a:endParaRPr lang="ru-RU" sz="4000" i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7239000" cy="576304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Презентация является авторской разработкой.</a:t>
            </a:r>
          </a:p>
          <a:p>
            <a:pPr algn="ctr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Игры, представленные в презентации, придуманы и изготовлены автором.</a:t>
            </a:r>
          </a:p>
          <a:p>
            <a:pPr algn="ctr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г. Астрахань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2012г.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560840" cy="4752528"/>
          </a:xfrm>
        </p:spPr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7030A0"/>
                </a:solidFill>
              </a:rPr>
              <a:t>Игра –это огромное светлое окно, через которое в духовный мир ребёнка вливается живительный поток представлений, понятий об окружающем мире. </a:t>
            </a:r>
            <a:br>
              <a:rPr lang="ru-RU" sz="2800" i="1" dirty="0" smtClean="0">
                <a:solidFill>
                  <a:srgbClr val="7030A0"/>
                </a:solidFill>
              </a:rPr>
            </a:br>
            <a:r>
              <a:rPr lang="ru-RU" sz="2800" i="1" dirty="0" smtClean="0">
                <a:solidFill>
                  <a:srgbClr val="7030A0"/>
                </a:solidFill>
              </a:rPr>
              <a:t>Игра – это искра, </a:t>
            </a:r>
            <a:br>
              <a:rPr lang="ru-RU" sz="2800" i="1" dirty="0" smtClean="0">
                <a:solidFill>
                  <a:srgbClr val="7030A0"/>
                </a:solidFill>
              </a:rPr>
            </a:br>
            <a:r>
              <a:rPr lang="ru-RU" sz="2800" i="1" dirty="0" smtClean="0">
                <a:solidFill>
                  <a:srgbClr val="7030A0"/>
                </a:solidFill>
              </a:rPr>
              <a:t>зажигающая огонёк пытливости и любознательности.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i="1" dirty="0" smtClean="0">
                <a:solidFill>
                  <a:srgbClr val="7030A0"/>
                </a:solidFill>
              </a:rPr>
              <a:t>В.А. Сухомлинский</a:t>
            </a:r>
            <a:endParaRPr lang="ru-RU" sz="32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48672"/>
          </a:xfrm>
        </p:spPr>
        <p:txBody>
          <a:bodyPr/>
          <a:lstStyle/>
          <a:p>
            <a:pPr algn="ctr">
              <a:buNone/>
            </a:pPr>
            <a:r>
              <a:rPr lang="ru-RU" sz="2400" i="1" dirty="0" smtClean="0">
                <a:solidFill>
                  <a:srgbClr val="00B050"/>
                </a:solidFill>
              </a:rPr>
              <a:t>Находчивость, сообразительность и смекалка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rgbClr val="00B050"/>
                </a:solidFill>
              </a:rPr>
              <a:t> достигают высшего напряжения 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rgbClr val="00B050"/>
                </a:solidFill>
              </a:rPr>
              <a:t>и получают тренировку именно тогда,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rgbClr val="00B050"/>
                </a:solidFill>
              </a:rPr>
              <a:t> когда мысль захвачена стремлением 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rgbClr val="00B050"/>
                </a:solidFill>
              </a:rPr>
              <a:t>самостоятельно решить предложенную задачу...</a:t>
            </a:r>
          </a:p>
          <a:p>
            <a:pPr algn="r">
              <a:buNone/>
            </a:pPr>
            <a:r>
              <a:rPr lang="ru-RU" sz="1600" dirty="0" smtClean="0">
                <a:solidFill>
                  <a:srgbClr val="00B050"/>
                </a:solidFill>
              </a:rPr>
              <a:t>Б.А. </a:t>
            </a:r>
            <a:r>
              <a:rPr lang="ru-RU" sz="1600" dirty="0" err="1" smtClean="0">
                <a:solidFill>
                  <a:srgbClr val="00B050"/>
                </a:solidFill>
              </a:rPr>
              <a:t>Кордемский</a:t>
            </a:r>
            <a:r>
              <a:rPr lang="ru-RU" sz="1600" dirty="0" smtClean="0">
                <a:solidFill>
                  <a:srgbClr val="00B050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G:\МАМА Оля\ФОТО\Дид игры\DSCF0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3648404" cy="273630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Picture 3" descr="G:\МАМА Оля\ФОТО\Дид игры\DSCF0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435" y="3573016"/>
            <a:ext cx="3852628" cy="283807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МАМА Оля\ФОТО\Дид игры\DSCF0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3679764"/>
            <a:ext cx="3960440" cy="293558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179512" y="764704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Особое место среди математических развлечений занимают игры на составление плоскостных изображений предметов, животных, птиц, домов, кораблей из специальных наборов геометрических фигур.</a:t>
            </a:r>
            <a:endParaRPr lang="ru-RU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G:\МАМА Оля\ФОТО\Дид игры\DSCF0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0648"/>
            <a:ext cx="3672408" cy="275430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4283969" y="422108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00CC"/>
                </a:solidFill>
              </a:rPr>
              <a:t>Игры на воссоздание </a:t>
            </a:r>
          </a:p>
          <a:p>
            <a:pPr algn="ctr"/>
            <a:r>
              <a:rPr lang="ru-RU" i="1" dirty="0" smtClean="0">
                <a:solidFill>
                  <a:srgbClr val="0000CC"/>
                </a:solidFill>
              </a:rPr>
              <a:t>фигур – силуэтов из специальных наборов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4048" y="4005064"/>
            <a:ext cx="27363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800000"/>
                </a:solidFill>
              </a:rPr>
              <a:t>Настольная игра</a:t>
            </a:r>
          </a:p>
          <a:p>
            <a:pPr algn="ctr"/>
            <a:r>
              <a:rPr lang="ru-RU" sz="2000" i="1" dirty="0" smtClean="0">
                <a:solidFill>
                  <a:srgbClr val="800000"/>
                </a:solidFill>
              </a:rPr>
              <a:t>«Астраханский заповедник»</a:t>
            </a:r>
          </a:p>
          <a:p>
            <a:pPr algn="ctr"/>
            <a:endParaRPr lang="ru-RU" sz="1600" u="sng" dirty="0" smtClean="0">
              <a:solidFill>
                <a:srgbClr val="800000"/>
              </a:solidFill>
            </a:endParaRPr>
          </a:p>
          <a:p>
            <a:pPr algn="ctr"/>
            <a:r>
              <a:rPr lang="ru-RU" sz="1600" u="sng" dirty="0" smtClean="0">
                <a:solidFill>
                  <a:srgbClr val="800000"/>
                </a:solidFill>
              </a:rPr>
              <a:t>Цель:</a:t>
            </a:r>
            <a:r>
              <a:rPr lang="ru-RU" sz="1600" dirty="0" smtClean="0">
                <a:solidFill>
                  <a:srgbClr val="800000"/>
                </a:solidFill>
              </a:rPr>
              <a:t> составить целое изображение из частей.</a:t>
            </a:r>
            <a:endParaRPr lang="ru-RU" sz="1600" dirty="0">
              <a:solidFill>
                <a:srgbClr val="800000"/>
              </a:solidFill>
            </a:endParaRPr>
          </a:p>
        </p:txBody>
      </p:sp>
      <p:pic>
        <p:nvPicPr>
          <p:cNvPr id="4" name="Picture 3" descr="G:\МАМА Оля\ФОТО\Дид игры\DSCF0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3888432" cy="291632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" name="Picture 2" descr="G:\МАМА Оля\ФОТО\Дид игры\100_FUJI\DSCF0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2656"/>
            <a:ext cx="3816424" cy="286231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179512" y="620688"/>
            <a:ext cx="302433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6600"/>
                </a:solidFill>
              </a:rPr>
              <a:t>«Листочек, </a:t>
            </a:r>
          </a:p>
          <a:p>
            <a:pPr algn="ctr"/>
            <a:r>
              <a:rPr lang="ru-RU" sz="2000" i="1" dirty="0" smtClean="0">
                <a:solidFill>
                  <a:srgbClr val="006600"/>
                </a:solidFill>
              </a:rPr>
              <a:t>найди своё дерево»</a:t>
            </a:r>
          </a:p>
          <a:p>
            <a:endParaRPr lang="ru-RU" sz="1600" i="1" dirty="0" smtClean="0">
              <a:solidFill>
                <a:srgbClr val="006600"/>
              </a:solidFill>
            </a:endParaRPr>
          </a:p>
          <a:p>
            <a:r>
              <a:rPr lang="ru-RU" sz="1600" u="sng" dirty="0" smtClean="0">
                <a:solidFill>
                  <a:srgbClr val="006600"/>
                </a:solidFill>
              </a:rPr>
              <a:t>Цель:</a:t>
            </a:r>
            <a:r>
              <a:rPr lang="ru-RU" sz="1600" dirty="0" smtClean="0">
                <a:solidFill>
                  <a:srgbClr val="006600"/>
                </a:solidFill>
              </a:rPr>
              <a:t> закрепление названий деревьев; словообразование из существительного в прилагательное; ориентировка в пространстве.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МАМА Оля\ФОТО\Дид игры\100_FUJI\DSCF0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6632"/>
            <a:ext cx="2862319" cy="381642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539552" y="260648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</a:rPr>
              <a:t>Игра малой подвижности  «Карусель»</a:t>
            </a:r>
          </a:p>
          <a:p>
            <a:pPr algn="ctr"/>
            <a:endParaRPr lang="ru-RU" sz="16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908720"/>
            <a:ext cx="4104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u="sng" dirty="0" smtClean="0">
                <a:solidFill>
                  <a:srgbClr val="006600"/>
                </a:solidFill>
              </a:rPr>
              <a:t>Цель:</a:t>
            </a:r>
            <a:r>
              <a:rPr lang="ru-RU" sz="1600" dirty="0" smtClean="0">
                <a:solidFill>
                  <a:srgbClr val="006600"/>
                </a:solidFill>
              </a:rPr>
              <a:t> закрепление знаний о достопримечательностях </a:t>
            </a:r>
          </a:p>
          <a:p>
            <a:pPr algn="ctr"/>
            <a:r>
              <a:rPr lang="ru-RU" sz="1600" dirty="0" smtClean="0">
                <a:solidFill>
                  <a:srgbClr val="006600"/>
                </a:solidFill>
              </a:rPr>
              <a:t>г. Астрахани;</a:t>
            </a:r>
          </a:p>
          <a:p>
            <a:pPr algn="ctr"/>
            <a:r>
              <a:rPr lang="ru-RU" sz="1600" dirty="0" smtClean="0">
                <a:solidFill>
                  <a:srgbClr val="006600"/>
                </a:solidFill>
              </a:rPr>
              <a:t> ориентировка в пространстве по отношению к себе. 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204865"/>
            <a:ext cx="3600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latin typeface="Comic Sans MS" pitchFamily="66" charset="0"/>
              </a:rPr>
              <a:t>Еле, еле, еле, еле</a:t>
            </a:r>
          </a:p>
          <a:p>
            <a:pPr algn="ctr"/>
            <a:r>
              <a:rPr lang="ru-RU" sz="1600" dirty="0" smtClean="0">
                <a:solidFill>
                  <a:srgbClr val="7030A0"/>
                </a:solidFill>
                <a:latin typeface="Comic Sans MS" pitchFamily="66" charset="0"/>
              </a:rPr>
              <a:t>Завертелись карусели.</a:t>
            </a:r>
          </a:p>
          <a:p>
            <a:pPr algn="ctr"/>
            <a:r>
              <a:rPr lang="ru-RU" sz="1600" dirty="0" smtClean="0">
                <a:solidFill>
                  <a:srgbClr val="7030A0"/>
                </a:solidFill>
                <a:latin typeface="Comic Sans MS" pitchFamily="66" charset="0"/>
              </a:rPr>
              <a:t>А потом, потом, потом</a:t>
            </a:r>
          </a:p>
          <a:p>
            <a:pPr algn="ctr"/>
            <a:r>
              <a:rPr lang="ru-RU" sz="1600" dirty="0" smtClean="0">
                <a:solidFill>
                  <a:srgbClr val="7030A0"/>
                </a:solidFill>
                <a:latin typeface="Comic Sans MS" pitchFamily="66" charset="0"/>
              </a:rPr>
              <a:t>Всё бегом, бегом, бегом.</a:t>
            </a:r>
          </a:p>
          <a:p>
            <a:pPr algn="ctr"/>
            <a:r>
              <a:rPr lang="ru-RU" sz="1600" dirty="0" smtClean="0">
                <a:solidFill>
                  <a:srgbClr val="7030A0"/>
                </a:solidFill>
                <a:latin typeface="Comic Sans MS" pitchFamily="66" charset="0"/>
              </a:rPr>
              <a:t>Тише, тише не спешите, </a:t>
            </a:r>
          </a:p>
          <a:p>
            <a:pPr algn="ctr"/>
            <a:r>
              <a:rPr lang="ru-RU" sz="1600" dirty="0" smtClean="0">
                <a:solidFill>
                  <a:srgbClr val="7030A0"/>
                </a:solidFill>
                <a:latin typeface="Comic Sans MS" pitchFamily="66" charset="0"/>
              </a:rPr>
              <a:t>Карусель остановите!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10" name="Picture 4" descr="G:\МАМА Оля\ФОТО\Дид игры\DSCF0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3552395" cy="266429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3923928" y="4221088"/>
            <a:ext cx="39604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800000"/>
                </a:solidFill>
              </a:rPr>
              <a:t>«Найди </a:t>
            </a:r>
            <a:r>
              <a:rPr lang="ru-RU" sz="2000" i="1" dirty="0" smtClean="0">
                <a:solidFill>
                  <a:srgbClr val="800000"/>
                </a:solidFill>
              </a:rPr>
              <a:t>пару с ленточками»</a:t>
            </a:r>
            <a:endParaRPr lang="ru-RU" sz="2000" i="1" dirty="0" smtClean="0">
              <a:solidFill>
                <a:srgbClr val="800000"/>
              </a:solidFill>
            </a:endParaRPr>
          </a:p>
          <a:p>
            <a:endParaRPr lang="ru-RU" sz="1600" dirty="0" smtClean="0">
              <a:solidFill>
                <a:srgbClr val="800000"/>
              </a:solidFill>
            </a:endParaRPr>
          </a:p>
          <a:p>
            <a:r>
              <a:rPr lang="ru-RU" sz="1600" u="sng" dirty="0" smtClean="0">
                <a:solidFill>
                  <a:srgbClr val="800000"/>
                </a:solidFill>
              </a:rPr>
              <a:t>Цель:</a:t>
            </a:r>
            <a:r>
              <a:rPr lang="ru-RU" sz="1600" dirty="0" smtClean="0">
                <a:solidFill>
                  <a:srgbClr val="800000"/>
                </a:solidFill>
              </a:rPr>
              <a:t> закрепление знаний цветов и оттенков; умение двигаться не наталкиваясь друг на друга и ориентироваться в пространстве. Игра хорошо подходит для проведения физкультурных минуток. </a:t>
            </a:r>
            <a:endParaRPr lang="ru-RU" sz="16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МАМА Оля\ФОТО\Дид игры\DSCF07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312368" cy="248427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4067944" y="116632"/>
            <a:ext cx="4032448" cy="2736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C3300"/>
                </a:solidFill>
              </a:rPr>
              <a:t>Представляю вашему вниманию игру </a:t>
            </a:r>
            <a:r>
              <a:rPr lang="ru-RU" sz="1400" i="1" dirty="0" smtClean="0">
                <a:solidFill>
                  <a:srgbClr val="CC3300"/>
                </a:solidFill>
              </a:rPr>
              <a:t>«Логические квадраты»</a:t>
            </a:r>
            <a:r>
              <a:rPr lang="ru-RU" sz="1400" dirty="0" smtClean="0">
                <a:solidFill>
                  <a:srgbClr val="CC3300"/>
                </a:solidFill>
              </a:rPr>
              <a:t>. Собирая детские головоломки, ребёнок развивает логику, наглядно – образное мышление, комбинаторные способности, целостное восприятие, произвольность действий, воображение . Эта игра предоставит возможность сочетать приятное с полезным. К тому же вы не только получите удовольствие от этой игры – головоломки, но и успешно потренируете свои серые клеточки!</a:t>
            </a:r>
            <a:endParaRPr lang="ru-RU" sz="1400" dirty="0">
              <a:solidFill>
                <a:srgbClr val="CC3300"/>
              </a:solidFill>
            </a:endParaRPr>
          </a:p>
        </p:txBody>
      </p:sp>
      <p:pic>
        <p:nvPicPr>
          <p:cNvPr id="3075" name="Picture 3" descr="G:\МАМА Оля\ФОТО\Дид игры\DSCF07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996952"/>
            <a:ext cx="4560506" cy="342038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МАМА Оля\ФОТО\Дид игры\DSCF07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76673"/>
            <a:ext cx="3528391" cy="260194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099" name="Picture 3" descr="G:\МАМА Оля\ФОТО\Дид игры\DSCF0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3105344" cy="414045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323528" y="83671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«Весёлые матрёшки»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3861048"/>
            <a:ext cx="403244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FF0066"/>
                </a:solidFill>
              </a:rPr>
              <a:t>Цель:</a:t>
            </a:r>
            <a:r>
              <a:rPr lang="ru-RU" dirty="0" smtClean="0">
                <a:solidFill>
                  <a:srgbClr val="FF0066"/>
                </a:solidFill>
              </a:rPr>
              <a:t> знакомить детей с разными видами народной росписи (гжель, хохлома, палех, </a:t>
            </a:r>
            <a:r>
              <a:rPr lang="ru-RU" dirty="0" err="1" smtClean="0">
                <a:solidFill>
                  <a:srgbClr val="FF0066"/>
                </a:solidFill>
              </a:rPr>
              <a:t>жостово</a:t>
            </a:r>
            <a:r>
              <a:rPr lang="ru-RU" dirty="0" smtClean="0">
                <a:solidFill>
                  <a:srgbClr val="FF0066"/>
                </a:solidFill>
              </a:rPr>
              <a:t>, </a:t>
            </a:r>
            <a:r>
              <a:rPr lang="ru-RU" dirty="0" err="1" smtClean="0">
                <a:solidFill>
                  <a:srgbClr val="FF0066"/>
                </a:solidFill>
              </a:rPr>
              <a:t>полохов-майдан</a:t>
            </a:r>
            <a:r>
              <a:rPr lang="ru-RU" dirty="0" smtClean="0">
                <a:solidFill>
                  <a:srgbClr val="FF0066"/>
                </a:solidFill>
              </a:rPr>
              <a:t>); учить составлять целое изображение из частей; развивать зрительное восприятие, художественный вкус, мелкую моторику. </a:t>
            </a: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МАМА Оля\ФОТО\Дид игры\DSCF07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0648"/>
            <a:ext cx="2842891" cy="379052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098" name="Picture 2" descr="G:\МАМА Оля\ФОТО\Дид игры\100_FUJI\DSCF0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8"/>
            <a:ext cx="3006334" cy="400844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395536" y="548680"/>
            <a:ext cx="39604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70C0"/>
                </a:solidFill>
              </a:rPr>
              <a:t>«Дымковская Радуга»</a:t>
            </a:r>
          </a:p>
          <a:p>
            <a:pPr algn="ctr"/>
            <a:endParaRPr lang="ru-RU" sz="2000" i="1" dirty="0" smtClean="0">
              <a:solidFill>
                <a:srgbClr val="0070C0"/>
              </a:solidFill>
            </a:endParaRPr>
          </a:p>
          <a:p>
            <a:pPr algn="ctr"/>
            <a:endParaRPr lang="ru-RU" sz="2000" i="1" dirty="0" smtClean="0">
              <a:solidFill>
                <a:srgbClr val="0070C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124744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Каждый</a:t>
            </a:r>
            <a:r>
              <a:rPr lang="ru-RU" dirty="0" smtClean="0">
                <a:solidFill>
                  <a:srgbClr val="008000"/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охотник</a:t>
            </a:r>
            <a:r>
              <a:rPr lang="ru-RU" dirty="0" smtClean="0">
                <a:solidFill>
                  <a:srgbClr val="008000"/>
                </a:solidFill>
              </a:rPr>
              <a:t> </a:t>
            </a:r>
            <a:r>
              <a:rPr lang="ru-RU" dirty="0" smtClean="0">
                <a:solidFill>
                  <a:srgbClr val="FFCC00"/>
                </a:solidFill>
              </a:rPr>
              <a:t>желает</a:t>
            </a:r>
            <a:r>
              <a:rPr lang="ru-RU" dirty="0" smtClean="0">
                <a:solidFill>
                  <a:srgbClr val="008000"/>
                </a:solidFill>
              </a:rPr>
              <a:t> знать </a:t>
            </a:r>
            <a:r>
              <a:rPr lang="ru-RU" dirty="0" smtClean="0">
                <a:solidFill>
                  <a:srgbClr val="00B0F0"/>
                </a:solidFill>
              </a:rPr>
              <a:t>где</a:t>
            </a:r>
            <a:r>
              <a:rPr lang="ru-RU" dirty="0" smtClean="0">
                <a:solidFill>
                  <a:srgbClr val="008000"/>
                </a:solidFill>
              </a:rPr>
              <a:t> </a:t>
            </a:r>
            <a:r>
              <a:rPr lang="ru-RU" dirty="0" smtClean="0">
                <a:solidFill>
                  <a:srgbClr val="0000CC"/>
                </a:solidFill>
              </a:rPr>
              <a:t>сидит</a:t>
            </a:r>
            <a:r>
              <a:rPr lang="ru-RU" dirty="0" smtClean="0">
                <a:solidFill>
                  <a:srgbClr val="00800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фазан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912" y="4365104"/>
            <a:ext cx="4032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solidFill>
                  <a:srgbClr val="0000CC"/>
                </a:solidFill>
              </a:rPr>
              <a:t>Цель:</a:t>
            </a:r>
            <a:r>
              <a:rPr lang="ru-RU" sz="1600" dirty="0" smtClean="0">
                <a:solidFill>
                  <a:srgbClr val="0000CC"/>
                </a:solidFill>
              </a:rPr>
              <a:t> знакомить детей с дымковской игрушкой; учить составлять целое изображение из частей; закреплять знание цветов радуги; развивать внимание и комбинаторные способности.</a:t>
            </a:r>
            <a:endParaRPr lang="ru-RU" sz="16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286</TotalTime>
  <Words>411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   Муниципальное бюджетное дошкольное образовательное учреждение г. Астрахани «Детский сад общеразвивающего вида с приоритетным осуществлением деятельности по художественно - эстетическому развитию детей № 29» 414024, г. Астрахань, улица Боевая 72 в, т. 30-04-09  Дидактические игры  своими руками  автор – составитель:  Языкова Ольга юрьевна  Воспитатель первой квалификации  МбДОУ №29   </vt:lpstr>
      <vt:lpstr>Игра –это огромное светлое окно, через которое в духовный мир ребёнка вливается живительный поток представлений, понятий об окружающем мире.  Игра – это искра,  зажигающая огонёк пытливости и любознательности.  В.А. Сухомлинский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 своими руками</dc:title>
  <dc:creator>a1b2</dc:creator>
  <cp:lastModifiedBy>Языковы</cp:lastModifiedBy>
  <cp:revision>40</cp:revision>
  <dcterms:created xsi:type="dcterms:W3CDTF">2012-03-12T16:04:15Z</dcterms:created>
  <dcterms:modified xsi:type="dcterms:W3CDTF">2012-04-30T12:07:08Z</dcterms:modified>
</cp:coreProperties>
</file>