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92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7F689-1A75-4F2D-A386-556355011EF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B0646-E6B1-4461-918F-30C50C43D657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11C3859E-6634-44AF-95F2-0A77F35643E4}" type="parTrans" cxnId="{F3D9158D-9FFA-44A9-845C-8F03300BEE10}">
      <dgm:prSet/>
      <dgm:spPr/>
      <dgm:t>
        <a:bodyPr/>
        <a:lstStyle/>
        <a:p>
          <a:endParaRPr lang="ru-RU"/>
        </a:p>
      </dgm:t>
    </dgm:pt>
    <dgm:pt modelId="{ACC5144D-A761-4320-BF30-22BF104421B5}" type="sibTrans" cxnId="{F3D9158D-9FFA-44A9-845C-8F03300BEE10}">
      <dgm:prSet/>
      <dgm:spPr/>
      <dgm:t>
        <a:bodyPr/>
        <a:lstStyle/>
        <a:p>
          <a:endParaRPr lang="ru-RU"/>
        </a:p>
      </dgm:t>
    </dgm:pt>
    <dgm:pt modelId="{38FF9BFD-9182-4A7A-9B46-0085298D8761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EDF3689D-2624-4844-A02F-0EF41E44F767}" type="parTrans" cxnId="{CA181A5B-4D42-4235-A01C-297532BC9863}">
      <dgm:prSet/>
      <dgm:spPr/>
      <dgm:t>
        <a:bodyPr/>
        <a:lstStyle/>
        <a:p>
          <a:endParaRPr lang="ru-RU"/>
        </a:p>
      </dgm:t>
    </dgm:pt>
    <dgm:pt modelId="{275EA98C-F213-445E-AFF1-9C1F5F2D2654}" type="sibTrans" cxnId="{CA181A5B-4D42-4235-A01C-297532BC9863}">
      <dgm:prSet/>
      <dgm:spPr/>
      <dgm:t>
        <a:bodyPr/>
        <a:lstStyle/>
        <a:p>
          <a:endParaRPr lang="ru-RU"/>
        </a:p>
      </dgm:t>
    </dgm:pt>
    <dgm:pt modelId="{C1D64B8A-0818-4BDE-B029-807B80D5FF75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социум</a:t>
          </a:r>
          <a:endParaRPr lang="ru-RU" dirty="0"/>
        </a:p>
      </dgm:t>
    </dgm:pt>
    <dgm:pt modelId="{D3BB6F86-E70F-4512-B9D2-0D5FDDD4E04B}" type="parTrans" cxnId="{88362E2A-62ED-4C72-84DB-0812ED91A33E}">
      <dgm:prSet/>
      <dgm:spPr/>
      <dgm:t>
        <a:bodyPr/>
        <a:lstStyle/>
        <a:p>
          <a:endParaRPr lang="ru-RU"/>
        </a:p>
      </dgm:t>
    </dgm:pt>
    <dgm:pt modelId="{57F736A3-9BA8-4066-AA29-0ED1C61BD546}" type="sibTrans" cxnId="{88362E2A-62ED-4C72-84DB-0812ED91A33E}">
      <dgm:prSet/>
      <dgm:spPr/>
      <dgm:t>
        <a:bodyPr/>
        <a:lstStyle/>
        <a:p>
          <a:endParaRPr lang="ru-RU"/>
        </a:p>
      </dgm:t>
    </dgm:pt>
    <dgm:pt modelId="{57DF373E-CDB6-4AC5-9BD7-DDC748E86795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DAE536E0-0AB5-4C55-9318-05E432B56374}" type="parTrans" cxnId="{600C3C48-9708-4A77-85CA-F2E8965AD863}">
      <dgm:prSet/>
      <dgm:spPr/>
      <dgm:t>
        <a:bodyPr/>
        <a:lstStyle/>
        <a:p>
          <a:endParaRPr lang="ru-RU"/>
        </a:p>
      </dgm:t>
    </dgm:pt>
    <dgm:pt modelId="{24E899D7-5066-41B4-B423-C0DCEC33B4CD}" type="sibTrans" cxnId="{600C3C48-9708-4A77-85CA-F2E8965AD863}">
      <dgm:prSet/>
      <dgm:spPr/>
      <dgm:t>
        <a:bodyPr/>
        <a:lstStyle/>
        <a:p>
          <a:endParaRPr lang="ru-RU"/>
        </a:p>
      </dgm:t>
    </dgm:pt>
    <dgm:pt modelId="{6FC9EB24-F128-479F-9DE6-95EB7981B4DE}" type="pres">
      <dgm:prSet presAssocID="{7327F689-1A75-4F2D-A386-556355011EF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15439F-43DB-4DDA-A24A-1DE6CCA88DAD}" type="pres">
      <dgm:prSet presAssocID="{607B0646-E6B1-4461-918F-30C50C43D657}" presName="circ1" presStyleLbl="vennNode1" presStyleIdx="0" presStyleCnt="4"/>
      <dgm:spPr/>
      <dgm:t>
        <a:bodyPr/>
        <a:lstStyle/>
        <a:p>
          <a:endParaRPr lang="ru-RU"/>
        </a:p>
      </dgm:t>
    </dgm:pt>
    <dgm:pt modelId="{9F6E4C52-435C-4B45-86BA-BD750A5589B0}" type="pres">
      <dgm:prSet presAssocID="{607B0646-E6B1-4461-918F-30C50C43D6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A89E8-1E30-4B3D-9CF7-725DC88A9E3D}" type="pres">
      <dgm:prSet presAssocID="{38FF9BFD-9182-4A7A-9B46-0085298D8761}" presName="circ2" presStyleLbl="vennNode1" presStyleIdx="1" presStyleCnt="4" custLinFactNeighborX="244" custLinFactNeighborY="1923"/>
      <dgm:spPr/>
      <dgm:t>
        <a:bodyPr/>
        <a:lstStyle/>
        <a:p>
          <a:endParaRPr lang="ru-RU"/>
        </a:p>
      </dgm:t>
    </dgm:pt>
    <dgm:pt modelId="{9C857E6E-A389-41EF-9985-57A850035E11}" type="pres">
      <dgm:prSet presAssocID="{38FF9BFD-9182-4A7A-9B46-0085298D87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1D5B8-6BB6-47A8-8B5C-CC55CE74941C}" type="pres">
      <dgm:prSet presAssocID="{C1D64B8A-0818-4BDE-B029-807B80D5FF75}" presName="circ3" presStyleLbl="vennNode1" presStyleIdx="2" presStyleCnt="4"/>
      <dgm:spPr/>
      <dgm:t>
        <a:bodyPr/>
        <a:lstStyle/>
        <a:p>
          <a:endParaRPr lang="ru-RU"/>
        </a:p>
      </dgm:t>
    </dgm:pt>
    <dgm:pt modelId="{2E178BB8-1132-4B39-BFCE-4CBFEA453055}" type="pres">
      <dgm:prSet presAssocID="{C1D64B8A-0818-4BDE-B029-807B80D5FF7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D6875-5C5C-4CB2-9872-C9C1A15EE1D0}" type="pres">
      <dgm:prSet presAssocID="{57DF373E-CDB6-4AC5-9BD7-DDC748E86795}" presName="circ4" presStyleLbl="vennNode1" presStyleIdx="3" presStyleCnt="4"/>
      <dgm:spPr/>
      <dgm:t>
        <a:bodyPr/>
        <a:lstStyle/>
        <a:p>
          <a:endParaRPr lang="ru-RU"/>
        </a:p>
      </dgm:t>
    </dgm:pt>
    <dgm:pt modelId="{46042992-E937-4AFF-95EF-5711B116C1A5}" type="pres">
      <dgm:prSet presAssocID="{57DF373E-CDB6-4AC5-9BD7-DDC748E8679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27DC96-6B48-42F8-9EAA-528BA17BE3C5}" type="presOf" srcId="{C1D64B8A-0818-4BDE-B029-807B80D5FF75}" destId="{2E178BB8-1132-4B39-BFCE-4CBFEA453055}" srcOrd="1" destOrd="0" presId="urn:microsoft.com/office/officeart/2005/8/layout/venn1"/>
    <dgm:cxn modelId="{600C3C48-9708-4A77-85CA-F2E8965AD863}" srcId="{7327F689-1A75-4F2D-A386-556355011EF3}" destId="{57DF373E-CDB6-4AC5-9BD7-DDC748E86795}" srcOrd="3" destOrd="0" parTransId="{DAE536E0-0AB5-4C55-9318-05E432B56374}" sibTransId="{24E899D7-5066-41B4-B423-C0DCEC33B4CD}"/>
    <dgm:cxn modelId="{F3D9158D-9FFA-44A9-845C-8F03300BEE10}" srcId="{7327F689-1A75-4F2D-A386-556355011EF3}" destId="{607B0646-E6B1-4461-918F-30C50C43D657}" srcOrd="0" destOrd="0" parTransId="{11C3859E-6634-44AF-95F2-0A77F35643E4}" sibTransId="{ACC5144D-A761-4320-BF30-22BF104421B5}"/>
    <dgm:cxn modelId="{2428B826-5EDF-4422-B2C3-7A4E649465AB}" type="presOf" srcId="{607B0646-E6B1-4461-918F-30C50C43D657}" destId="{4B15439F-43DB-4DDA-A24A-1DE6CCA88DAD}" srcOrd="0" destOrd="0" presId="urn:microsoft.com/office/officeart/2005/8/layout/venn1"/>
    <dgm:cxn modelId="{182616E4-8471-434B-88AA-C8927C5EBB21}" type="presOf" srcId="{57DF373E-CDB6-4AC5-9BD7-DDC748E86795}" destId="{54DD6875-5C5C-4CB2-9872-C9C1A15EE1D0}" srcOrd="0" destOrd="0" presId="urn:microsoft.com/office/officeart/2005/8/layout/venn1"/>
    <dgm:cxn modelId="{F444E0FB-749F-4B7A-ABDE-869EFC0C3044}" type="presOf" srcId="{7327F689-1A75-4F2D-A386-556355011EF3}" destId="{6FC9EB24-F128-479F-9DE6-95EB7981B4DE}" srcOrd="0" destOrd="0" presId="urn:microsoft.com/office/officeart/2005/8/layout/venn1"/>
    <dgm:cxn modelId="{AB96637C-7D54-474E-8D85-F114B5EB3FB2}" type="presOf" srcId="{38FF9BFD-9182-4A7A-9B46-0085298D8761}" destId="{3EDA89E8-1E30-4B3D-9CF7-725DC88A9E3D}" srcOrd="0" destOrd="0" presId="urn:microsoft.com/office/officeart/2005/8/layout/venn1"/>
    <dgm:cxn modelId="{1592F70D-3B7E-47A7-85EB-1E9113720E05}" type="presOf" srcId="{38FF9BFD-9182-4A7A-9B46-0085298D8761}" destId="{9C857E6E-A389-41EF-9985-57A850035E11}" srcOrd="1" destOrd="0" presId="urn:microsoft.com/office/officeart/2005/8/layout/venn1"/>
    <dgm:cxn modelId="{88362E2A-62ED-4C72-84DB-0812ED91A33E}" srcId="{7327F689-1A75-4F2D-A386-556355011EF3}" destId="{C1D64B8A-0818-4BDE-B029-807B80D5FF75}" srcOrd="2" destOrd="0" parTransId="{D3BB6F86-E70F-4512-B9D2-0D5FDDD4E04B}" sibTransId="{57F736A3-9BA8-4066-AA29-0ED1C61BD546}"/>
    <dgm:cxn modelId="{CA181A5B-4D42-4235-A01C-297532BC9863}" srcId="{7327F689-1A75-4F2D-A386-556355011EF3}" destId="{38FF9BFD-9182-4A7A-9B46-0085298D8761}" srcOrd="1" destOrd="0" parTransId="{EDF3689D-2624-4844-A02F-0EF41E44F767}" sibTransId="{275EA98C-F213-445E-AFF1-9C1F5F2D2654}"/>
    <dgm:cxn modelId="{8372A786-562B-4CFF-9712-F4998883F0F9}" type="presOf" srcId="{607B0646-E6B1-4461-918F-30C50C43D657}" destId="{9F6E4C52-435C-4B45-86BA-BD750A5589B0}" srcOrd="1" destOrd="0" presId="urn:microsoft.com/office/officeart/2005/8/layout/venn1"/>
    <dgm:cxn modelId="{652DF043-B240-4DEC-A304-6057E0241AEC}" type="presOf" srcId="{C1D64B8A-0818-4BDE-B029-807B80D5FF75}" destId="{DD31D5B8-6BB6-47A8-8B5C-CC55CE74941C}" srcOrd="0" destOrd="0" presId="urn:microsoft.com/office/officeart/2005/8/layout/venn1"/>
    <dgm:cxn modelId="{4D072183-DF0E-4108-A522-89405D87D4AD}" type="presOf" srcId="{57DF373E-CDB6-4AC5-9BD7-DDC748E86795}" destId="{46042992-E937-4AFF-95EF-5711B116C1A5}" srcOrd="1" destOrd="0" presId="urn:microsoft.com/office/officeart/2005/8/layout/venn1"/>
    <dgm:cxn modelId="{D6A00D2B-983D-459A-849D-5D61CF7A8080}" type="presParOf" srcId="{6FC9EB24-F128-479F-9DE6-95EB7981B4DE}" destId="{4B15439F-43DB-4DDA-A24A-1DE6CCA88DAD}" srcOrd="0" destOrd="0" presId="urn:microsoft.com/office/officeart/2005/8/layout/venn1"/>
    <dgm:cxn modelId="{9A112848-D700-4218-AA29-3E169019F547}" type="presParOf" srcId="{6FC9EB24-F128-479F-9DE6-95EB7981B4DE}" destId="{9F6E4C52-435C-4B45-86BA-BD750A5589B0}" srcOrd="1" destOrd="0" presId="urn:microsoft.com/office/officeart/2005/8/layout/venn1"/>
    <dgm:cxn modelId="{6EE8802A-DFA0-48C1-AEFC-401E108CB663}" type="presParOf" srcId="{6FC9EB24-F128-479F-9DE6-95EB7981B4DE}" destId="{3EDA89E8-1E30-4B3D-9CF7-725DC88A9E3D}" srcOrd="2" destOrd="0" presId="urn:microsoft.com/office/officeart/2005/8/layout/venn1"/>
    <dgm:cxn modelId="{C7957E1B-6293-48A4-AFFA-5952F5316DCA}" type="presParOf" srcId="{6FC9EB24-F128-479F-9DE6-95EB7981B4DE}" destId="{9C857E6E-A389-41EF-9985-57A850035E11}" srcOrd="3" destOrd="0" presId="urn:microsoft.com/office/officeart/2005/8/layout/venn1"/>
    <dgm:cxn modelId="{A522F46A-3334-44AD-AD6A-94D6A1787DAF}" type="presParOf" srcId="{6FC9EB24-F128-479F-9DE6-95EB7981B4DE}" destId="{DD31D5B8-6BB6-47A8-8B5C-CC55CE74941C}" srcOrd="4" destOrd="0" presId="urn:microsoft.com/office/officeart/2005/8/layout/venn1"/>
    <dgm:cxn modelId="{A0D08255-E0CB-45A3-999D-16FD167F2A74}" type="presParOf" srcId="{6FC9EB24-F128-479F-9DE6-95EB7981B4DE}" destId="{2E178BB8-1132-4B39-BFCE-4CBFEA453055}" srcOrd="5" destOrd="0" presId="urn:microsoft.com/office/officeart/2005/8/layout/venn1"/>
    <dgm:cxn modelId="{B5E2F9C0-6ABB-4853-9446-AE82898CE7BE}" type="presParOf" srcId="{6FC9EB24-F128-479F-9DE6-95EB7981B4DE}" destId="{54DD6875-5C5C-4CB2-9872-C9C1A15EE1D0}" srcOrd="6" destOrd="0" presId="urn:microsoft.com/office/officeart/2005/8/layout/venn1"/>
    <dgm:cxn modelId="{18AC1931-6060-4023-B30D-CB4DFCED6076}" type="presParOf" srcId="{6FC9EB24-F128-479F-9DE6-95EB7981B4DE}" destId="{46042992-E937-4AFF-95EF-5711B116C1A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5439F-43DB-4DDA-A24A-1DE6CCA88DAD}">
      <dsp:nvSpPr>
        <dsp:cNvPr id="0" name=""/>
        <dsp:cNvSpPr/>
      </dsp:nvSpPr>
      <dsp:spPr>
        <a:xfrm>
          <a:off x="768554" y="159060"/>
          <a:ext cx="1665201" cy="1665201"/>
        </a:xfrm>
        <a:prstGeom prst="ellipse">
          <a:avLst/>
        </a:prstGeom>
        <a:solidFill>
          <a:schemeClr val="accent6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дети</a:t>
          </a:r>
          <a:endParaRPr lang="ru-RU" sz="1000" kern="1200" dirty="0"/>
        </a:p>
      </dsp:txBody>
      <dsp:txXfrm>
        <a:off x="960693" y="383221"/>
        <a:ext cx="1280924" cy="528381"/>
      </dsp:txXfrm>
    </dsp:sp>
    <dsp:sp modelId="{3EDA89E8-1E30-4B3D-9CF7-725DC88A9E3D}">
      <dsp:nvSpPr>
        <dsp:cNvPr id="0" name=""/>
        <dsp:cNvSpPr/>
      </dsp:nvSpPr>
      <dsp:spPr>
        <a:xfrm>
          <a:off x="1509148" y="927613"/>
          <a:ext cx="1665201" cy="16652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педагоги</a:t>
          </a:r>
          <a:endParaRPr lang="ru-RU" sz="1000" kern="1200" dirty="0"/>
        </a:p>
      </dsp:txBody>
      <dsp:txXfrm>
        <a:off x="2405795" y="1119751"/>
        <a:ext cx="640462" cy="1280924"/>
      </dsp:txXfrm>
    </dsp:sp>
    <dsp:sp modelId="{DD31D5B8-6BB6-47A8-8B5C-CC55CE74941C}">
      <dsp:nvSpPr>
        <dsp:cNvPr id="0" name=""/>
        <dsp:cNvSpPr/>
      </dsp:nvSpPr>
      <dsp:spPr>
        <a:xfrm>
          <a:off x="768554" y="1632122"/>
          <a:ext cx="1665201" cy="1665201"/>
        </a:xfrm>
        <a:prstGeom prst="ellipse">
          <a:avLst/>
        </a:prstGeom>
        <a:gradFill rotWithShape="1">
          <a:gsLst>
            <a:gs pos="0">
              <a:schemeClr val="accent6">
                <a:tint val="70000"/>
                <a:lumMod val="110000"/>
              </a:schemeClr>
            </a:gs>
            <a:gs pos="100000">
              <a:schemeClr val="accent6">
                <a:tint val="90000"/>
              </a:schemeClr>
            </a:gs>
          </a:gsLst>
          <a:lin ang="5400000" scaled="1"/>
        </a:grad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социум</a:t>
          </a:r>
          <a:endParaRPr lang="ru-RU" sz="1000" kern="1200" dirty="0"/>
        </a:p>
      </dsp:txBody>
      <dsp:txXfrm>
        <a:off x="960693" y="2544781"/>
        <a:ext cx="1280924" cy="528381"/>
      </dsp:txXfrm>
    </dsp:sp>
    <dsp:sp modelId="{54DD6875-5C5C-4CB2-9872-C9C1A15EE1D0}">
      <dsp:nvSpPr>
        <dsp:cNvPr id="0" name=""/>
        <dsp:cNvSpPr/>
      </dsp:nvSpPr>
      <dsp:spPr>
        <a:xfrm>
          <a:off x="32023" y="895591"/>
          <a:ext cx="1665201" cy="1665201"/>
        </a:xfrm>
        <a:prstGeom prst="ellipse">
          <a:avLst/>
        </a:prstGeom>
        <a:solidFill>
          <a:schemeClr val="accent5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родители</a:t>
          </a:r>
          <a:endParaRPr lang="ru-RU" sz="1000" kern="1200" dirty="0"/>
        </a:p>
      </dsp:txBody>
      <dsp:txXfrm>
        <a:off x="160115" y="1087730"/>
        <a:ext cx="640462" cy="1280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yt-dom.ucoz.ru/_ph/11/2/425824347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46087"/>
            <a:ext cx="5760640" cy="1185861"/>
          </a:xfrm>
        </p:spPr>
        <p:txBody>
          <a:bodyPr/>
          <a:lstStyle/>
          <a:p>
            <a:pPr algn="ctr"/>
            <a:r>
              <a:rPr lang="ru-RU" sz="3200" dirty="0" smtClean="0"/>
              <a:t>«Арктика – Антарктика»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9441" y="1631949"/>
            <a:ext cx="3706575" cy="4461347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/>
              <a:t>Проектная </a:t>
            </a:r>
            <a:r>
              <a:rPr lang="ru-RU" sz="1600" b="1" dirty="0" smtClean="0"/>
              <a:t>деятельность в группах старшего дошкольного возраста.</a:t>
            </a:r>
          </a:p>
          <a:p>
            <a:endParaRPr lang="ru-RU" sz="1600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171575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Идея проведения проектной деятельности в рамках недели «Зимних игр и забав» родилась в 2011 году, когда погодные условия </a:t>
            </a:r>
            <a:r>
              <a:rPr lang="ru-RU" sz="1600" dirty="0">
                <a:latin typeface="Times New Roman"/>
                <a:ea typeface="Times New Roman"/>
              </a:rPr>
              <a:t>не </a:t>
            </a:r>
            <a:r>
              <a:rPr lang="ru-RU" sz="1600" dirty="0" smtClean="0">
                <a:latin typeface="Times New Roman"/>
                <a:ea typeface="Times New Roman"/>
              </a:rPr>
              <a:t>позволяли </a:t>
            </a:r>
            <a:r>
              <a:rPr lang="ru-RU" sz="1600" dirty="0">
                <a:latin typeface="Times New Roman"/>
                <a:ea typeface="Times New Roman"/>
              </a:rPr>
              <a:t>проводит прогулки в группах младшего и среднего дошкольного возраста и </a:t>
            </a:r>
            <a:r>
              <a:rPr lang="ru-RU" sz="1600" dirty="0" smtClean="0">
                <a:latin typeface="Times New Roman"/>
                <a:ea typeface="Times New Roman"/>
              </a:rPr>
              <a:t>сократили </a:t>
            </a:r>
            <a:r>
              <a:rPr lang="ru-RU" sz="1600" dirty="0">
                <a:latin typeface="Times New Roman"/>
                <a:ea typeface="Times New Roman"/>
              </a:rPr>
              <a:t>продолжительность прогулок у старших </a:t>
            </a:r>
            <a:r>
              <a:rPr lang="ru-RU" sz="1600" dirty="0" smtClean="0">
                <a:latin typeface="Times New Roman"/>
                <a:ea typeface="Times New Roman"/>
              </a:rPr>
              <a:t>дошкольников. Тема проекта имела событийный характер возникновения, событие определило и содержание тематической недели.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448917" cy="183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-main-pic" descr="Картинка 73 из 7127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52936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539207" cy="151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1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Участники проекта</a:t>
            </a:r>
            <a:endParaRPr lang="ru-RU" dirty="0">
              <a:latin typeface="Cambr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01143"/>
              </p:ext>
            </p:extLst>
          </p:nvPr>
        </p:nvGraphicFramePr>
        <p:xfrm>
          <a:off x="1009650" y="1700809"/>
          <a:ext cx="320231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99992" y="1484784"/>
            <a:ext cx="3816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Сергей </a:t>
            </a:r>
            <a:r>
              <a:rPr lang="ru-RU" sz="1400" b="1" dirty="0" err="1" smtClean="0"/>
              <a:t>Караев</a:t>
            </a:r>
            <a:r>
              <a:rPr lang="ru-RU" sz="1400" b="1" dirty="0" smtClean="0"/>
              <a:t>-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специалист </a:t>
            </a:r>
            <a:r>
              <a:rPr lang="en-US" sz="1400" dirty="0" smtClean="0"/>
              <a:t>I-</a:t>
            </a:r>
            <a:r>
              <a:rPr lang="ru-RU" sz="1400" dirty="0" smtClean="0"/>
              <a:t>ого класса. Государственный центральный </a:t>
            </a:r>
            <a:r>
              <a:rPr lang="ru-RU" sz="1400" dirty="0" err="1" smtClean="0"/>
              <a:t>аэромобильный</a:t>
            </a:r>
            <a:r>
              <a:rPr lang="ru-RU" sz="1400" dirty="0" smtClean="0"/>
              <a:t> спасательный отряд МЧС России «</a:t>
            </a:r>
            <a:r>
              <a:rPr lang="ru-RU" sz="1400" dirty="0" err="1" smtClean="0"/>
              <a:t>Центроспас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464301" cy="260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1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«Давайте мы как будто…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378979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Cambria" pitchFamily="18" charset="0"/>
              </a:rPr>
              <a:t>научно-исследовательская экспедиция на Полюс!» </a:t>
            </a:r>
          </a:p>
          <a:p>
            <a:pPr marL="0" indent="0">
              <a:buNone/>
            </a:pPr>
            <a:endParaRPr lang="ru-RU" sz="28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dirty="0" smtClean="0"/>
              <a:t>	Такими словами «заводится» в группах старшего дошкольного возраста большая игра «Полярная экспедиция», частью которой и будет проект: в старшей группе «Северный полюс», а в подготовительной – «Арктика».</a:t>
            </a:r>
          </a:p>
          <a:p>
            <a:pPr marL="0" indent="0">
              <a:buNone/>
            </a:pPr>
            <a:r>
              <a:rPr lang="ru-RU" dirty="0" smtClean="0"/>
              <a:t>Основная задача проекта – собрать информацию и подготовить доклад для выступления на международной конференции полярников.</a:t>
            </a:r>
          </a:p>
          <a:p>
            <a:pPr marL="0" indent="0">
              <a:buNone/>
            </a:pPr>
            <a:r>
              <a:rPr lang="ru-RU" dirty="0" smtClean="0"/>
              <a:t>Итоговое мероприятие – организованная образовательная деятельность «К</a:t>
            </a:r>
            <a:r>
              <a:rPr lang="ru-RU" dirty="0" smtClean="0">
                <a:solidFill>
                  <a:prstClr val="white"/>
                </a:solidFill>
              </a:rPr>
              <a:t>онференции полярников»: </a:t>
            </a:r>
            <a:r>
              <a:rPr lang="ru-RU" dirty="0" smtClean="0"/>
              <a:t>презентация проектов.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792088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Планирование тематической недели</a:t>
            </a:r>
            <a:endParaRPr lang="ru-RU" dirty="0">
              <a:latin typeface="Cambr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953311"/>
              </p:ext>
            </p:extLst>
          </p:nvPr>
        </p:nvGraphicFramePr>
        <p:xfrm>
          <a:off x="683568" y="1268760"/>
          <a:ext cx="7272808" cy="5305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362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1-я половина дня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2-я половина дня</a:t>
                      </a:r>
                    </a:p>
                  </a:txBody>
                  <a:tcPr marL="68580" marR="68580" marT="0" marB="0"/>
                </a:tc>
              </a:tr>
              <a:tr h="64584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понедельник</a:t>
                      </a:r>
                    </a:p>
                    <a:p>
                      <a:pPr algn="ctr"/>
                      <a:r>
                        <a:rPr lang="ru-RU" sz="1800" b="1" i="1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  <a:ea typeface="Times New Roman"/>
                        </a:rPr>
                        <a:t>«Здравствуй полюс!»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8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Организованная образовательная деятельность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u="none" dirty="0" smtClean="0">
                          <a:effectLst/>
                          <a:latin typeface="Times New Roman"/>
                          <a:ea typeface="Times New Roman"/>
                        </a:rPr>
                        <a:t>Просмотр частного видеофильма про Антарктиду, изучение глобуса и карт Земли, фотографий с Южного</a:t>
                      </a:r>
                      <a:r>
                        <a:rPr lang="ru-RU" sz="1200" u="none" baseline="0" dirty="0" smtClean="0">
                          <a:effectLst/>
                          <a:latin typeface="Times New Roman"/>
                          <a:ea typeface="Times New Roman"/>
                        </a:rPr>
                        <a:t> и Северного полюсов Земли.</a:t>
                      </a:r>
                      <a:endParaRPr lang="ru-RU" sz="1200" u="none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На прогулке: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Игра - «Ледокол»: выбирается ведущий, который прокладывает дорогу по не тронутому снегу. Другие игроки идут за ним строго по его следам.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Сюжетно-ролевая игра «Полярники»: дети лепят из снега постройки. Материалы: ведра, лопатки, веточки, палочки.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Проект:</a:t>
                      </a: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этап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Флаг экспедиции» на прогулке в 1 половине дня воспитатель мотивирует детей на создание флага.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Самостоятельная игровая деятельность детей на прогулке.</a:t>
                      </a:r>
                    </a:p>
                    <a:p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Подвижная игра: «Тюлени и Пингвины»- выбираются ведущие 2-3 игрока – тюлени, остальные пингвины, определяется территория игры. Цель «тюленей» переловить пингвинов.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«Белые медведи»- выбираются ведущие пара – медведи, остальные рыбы, определяется территория игры. Цель «медведей» переловить рыбу.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Проект: </a:t>
                      </a: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2-3 этап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Флаг экспедиции» -создание флага. В подготовительной группе при создании флага используются символы/ в старшей нет таких требований. Материалы: ткань, краски, самоклеющаяся бумага.</a:t>
                      </a:r>
                    </a:p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Творческий труд на прогулке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«Ледяной эксперимент»: Детям предлагается залить воду в формочки и полить водой дорожку. Воспитатели проводят беседу о том, что вода станет к утру льдом. Спросить: что может растопить лед? Где льда много? Каких дети знают животных Севера? Почему они белой окраски?...</a:t>
                      </a:r>
                    </a:p>
                    <a:p>
                      <a:r>
                        <a:rPr lang="ru-RU" sz="12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Проект: </a:t>
                      </a: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 этап воспитатель мотивирует детей собрать информацию о животных полюса.</a:t>
                      </a:r>
                      <a:endParaRPr lang="ru-RU" sz="12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72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Планирование тематической недели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068414"/>
              </p:ext>
            </p:extLst>
          </p:nvPr>
        </p:nvGraphicFramePr>
        <p:xfrm>
          <a:off x="1009650" y="1806575"/>
          <a:ext cx="71247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/>
                <a:gridCol w="356235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1-я половина дня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2-я половина дня</a:t>
                      </a:r>
                    </a:p>
                  </a:txBody>
                  <a:tcPr marL="68580" marR="68580" marT="0" marB="0"/>
                </a:tc>
              </a:tr>
              <a:tr h="6035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в т о р н и к </a:t>
                      </a:r>
                    </a:p>
                    <a:p>
                      <a:pPr algn="ctr"/>
                      <a:r>
                        <a:rPr lang="ru-RU" sz="1800" b="1" i="1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  <a:ea typeface="Times New Roman"/>
                        </a:rPr>
                        <a:t>«Вода - снег - лед»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1 этап мотивационный.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познавательная деятельность «Животные Арктики/ Антарктиды» - просмотр видеофильмов. Цель: развивать познавательную активность. </a:t>
                      </a:r>
                    </a:p>
                    <a:p>
                      <a:r>
                        <a:rPr lang="ru-RU" sz="12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На прогулке: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Наблюдение - «Полярная экспедиция приступила к работе»: дети рассматривают ледяные фигурки, украшают ими площадку; с помощью снегомера дети измеряют, сравнивают глубину снега в разных местах. Сравнивают сугробы, где они расположены, воспитатель беседует о важности снежного покрова для растений. Раскапывают сугроб, рассматривают слои снега, их свойства.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подготовительной группе продолжается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ведение календаря погоды. Оформляют результаты наблюдений за снежным покровом, делают  рисунки, отражающие детские представления о важности снега для растений.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На прогулке: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Лыжные гонки, игра в хоккей, самостоятельная деятельность.</a:t>
                      </a: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приобщать  детей  к традициям большого спорта, продолжать формировать знания о зимних видах спорта.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26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52392" y="0"/>
            <a:ext cx="27623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Планирование тематической недели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010845"/>
              </p:ext>
            </p:extLst>
          </p:nvPr>
        </p:nvGraphicFramePr>
        <p:xfrm>
          <a:off x="1043608" y="1844824"/>
          <a:ext cx="71247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/>
                <a:gridCol w="356235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1-я половина дня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2-я половина дня</a:t>
                      </a: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 р е д а</a:t>
                      </a:r>
                      <a:endParaRPr lang="ru-RU" sz="1800" b="1" i="1" dirty="0" smtClean="0">
                        <a:solidFill>
                          <a:srgbClr val="33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1800" b="1" i="1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  <a:ea typeface="Times New Roman"/>
                        </a:rPr>
                        <a:t>«Зимняя олимпиада»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1745">
                <a:tc>
                  <a:txBody>
                    <a:bodyPr/>
                    <a:lstStyle/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Спортивный досуг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«Зимняя олимпиада»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Эстафета: дети делятся на две команды. 1 «Поймай рыбку», 2 «Оленьи упряжки», 3 «Кто быстрее оденется», 4 «Попади снежком в корзину», 5 «По следам зайца». </a:t>
                      </a: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 продолжать  укреплять здоровье детей, развивать быстроту, ловкость, силу, точность, выносливость.</a:t>
                      </a:r>
                    </a:p>
                    <a:p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Воспитывать  в детях настойчивость, упорство, чувство, товарищества и умение побеждать и проигрывать.</a:t>
                      </a:r>
                    </a:p>
                    <a:p>
                      <a:endParaRPr lang="ru-RU" sz="120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этап сбор и анализ информации, ее оформление - самостоятельная работа в книжном уголке.</a:t>
                      </a:r>
                      <a:endParaRPr lang="ru-RU" sz="1200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На прогулке</a:t>
                      </a:r>
                      <a:r>
                        <a:rPr lang="ru-RU" sz="1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выход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улицу Медведева </a:t>
                      </a:r>
                    </a:p>
                    <a:p>
                      <a:r>
                        <a:rPr lang="ru-RU" sz="12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забора снега с берега реки и с </a:t>
                      </a:r>
                    </a:p>
                    <a:p>
                      <a:r>
                        <a:rPr lang="ru-RU" sz="12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дороги -проведение 1-ого этапа эксперимента.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Самостоятельная игровая деятельность детей</a:t>
                      </a:r>
                      <a:endParaRPr lang="ru-RU" sz="12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81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Планирование тематической недели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847671"/>
              </p:ext>
            </p:extLst>
          </p:nvPr>
        </p:nvGraphicFramePr>
        <p:xfrm>
          <a:off x="1009650" y="1806575"/>
          <a:ext cx="71247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/>
                <a:gridCol w="356235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1-я половина дня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2-я половина дня</a:t>
                      </a: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ч е т в е р г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800" b="1" i="1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  <a:ea typeface="Times New Roman"/>
                        </a:rPr>
                        <a:t>Сказки севера»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Организованная</a:t>
                      </a:r>
                      <a:r>
                        <a:rPr lang="ru-RU" sz="12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образовательная деятельность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«Берегите воду!» в старшей группе детям рассказывают сказку «Про черный снег» и помогают сравнить талую воду от снега с дороги и с берега речки. В подготовительной группе детям предлагается также сравнить воду, оформить результаты эксперимента в таблице и придумать очистительное сооружение или фильтр для воды.  Художественное творчество – нарисовать экологический знак  по данной теме. Цель: экологическое образование, воспитание внимательного и бережного отношения к природе.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прогулке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Трудовая деятельность: уборка снега с прогулочной площадки, ремонт и коррекция построек из снега; самостоятельная игровая деятельность детей.</a:t>
                      </a:r>
                    </a:p>
                    <a:p>
                      <a:endParaRPr lang="ru-RU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Старшая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группа: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«Зимовье зверей» - настольный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театр под руководством воспитателя.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Подготовительная группа: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«Двенадцать месяцев» - активное слушание, затем ребятам по желанию предлагается нарисовать иллюстрацию к сказке. Оформляется выставка по сказке в уголке самостоятельной ИЗО -деятельности.</a:t>
                      </a:r>
                    </a:p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прогулке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самостоятельная игровая деятельность детей.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 мультипликационного фильма «Умка» (избранные серии),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Пингвиненок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Ло-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(просмотр по 15 мин в день),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47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Планирование тематической недели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3002"/>
              </p:ext>
            </p:extLst>
          </p:nvPr>
        </p:nvGraphicFramePr>
        <p:xfrm>
          <a:off x="1009650" y="1806575"/>
          <a:ext cx="7124700" cy="430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/>
                <a:gridCol w="3562350"/>
              </a:tblGrid>
              <a:tr h="326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1-я половина дня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2-я половина дня</a:t>
                      </a:r>
                    </a:p>
                  </a:txBody>
                  <a:tcPr marL="68580" marR="68580" marT="0" marB="0"/>
                </a:tc>
              </a:tr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п я т н и ц а</a:t>
                      </a:r>
                      <a:endParaRPr lang="ru-RU" sz="1800" b="1" i="1" dirty="0" smtClean="0">
                        <a:solidFill>
                          <a:srgbClr val="33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1800" b="1" i="1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  <a:ea typeface="Times New Roman"/>
                        </a:rPr>
                        <a:t>«Международная конференция»</a:t>
                      </a:r>
                      <a:endParaRPr lang="ru-RU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7399">
                <a:tc>
                  <a:txBody>
                    <a:bodyPr/>
                    <a:lstStyle/>
                    <a:p>
                      <a:r>
                        <a:rPr lang="ru-RU" sz="12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Организованная</a:t>
                      </a:r>
                      <a:r>
                        <a:rPr lang="ru-RU" sz="12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образовательная деятельность </a:t>
                      </a:r>
                    </a:p>
                    <a:p>
                      <a:r>
                        <a:rPr lang="ru-RU" sz="12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гр. – «Пингвины», подготовительная гр. – «Белые медведи»: конструирование из бумаги. Поделки дарятся детям – участникам «конференции» вечером.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прогулке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Трудовая деятельность: уборка снега с прогулочной площадки, ремонт и коррекция построек из снега;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самостоятельная игровая деятельность детей.</a:t>
                      </a:r>
                    </a:p>
                    <a:p>
                      <a:endParaRPr lang="ru-RU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Проектная деятельность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3 этап отчетный: «Международная встреча полярников» - деловая игра. Дети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подгот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 и ст. групп совместно представляют проекты своих полюсов; экспериментально показывается необходимость бережного отношения к планете Земля.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71575" algn="l"/>
                        </a:tabLst>
                        <a:defRPr/>
                      </a:pP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прогулке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самостоятельная игровая деятельность детей.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62489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944</TotalTime>
  <Words>976</Words>
  <Application>Microsoft Office PowerPoint</Application>
  <PresentationFormat>Экран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Winter</vt:lpstr>
      <vt:lpstr>«Арктика – Антарктика» </vt:lpstr>
      <vt:lpstr>Участники проекта</vt:lpstr>
      <vt:lpstr>«Давайте мы как будто…</vt:lpstr>
      <vt:lpstr>Планирование тематической недели</vt:lpstr>
      <vt:lpstr>Планирование тематической недели</vt:lpstr>
      <vt:lpstr>Планирование тематической недели</vt:lpstr>
      <vt:lpstr>Планирование тематической недели</vt:lpstr>
      <vt:lpstr>Планирование тематической недели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 «ЗИМНИХ ИГР И ЗАБАВ»</dc:title>
  <cp:lastModifiedBy>Светлана</cp:lastModifiedBy>
  <cp:revision>48</cp:revision>
  <dcterms:modified xsi:type="dcterms:W3CDTF">2013-04-01T12:16:05Z</dcterms:modified>
</cp:coreProperties>
</file>