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D391E-D9D7-4C3C-A027-05D94B0B30BE}" type="doc">
      <dgm:prSet loTypeId="urn:microsoft.com/office/officeart/2011/layout/HexagonRadial" loCatId="officeonline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B88D24-EFD2-4954-B950-8A977EFABA1C}">
      <dgm:prSet phldrT="[Текст]" custT="1"/>
      <dgm:spPr/>
      <dgm:t>
        <a:bodyPr/>
        <a:lstStyle/>
        <a:p>
          <a:r>
            <a:rPr lang="ru-RU" sz="2800" b="1" smtClean="0">
              <a:latin typeface="Batang" pitchFamily="18" charset="-127"/>
              <a:ea typeface="Batang" pitchFamily="18" charset="-127"/>
            </a:rPr>
            <a:t>ИГРА</a:t>
          </a:r>
          <a:endParaRPr lang="ru-RU" sz="2800" b="1" dirty="0">
            <a:latin typeface="Batang" pitchFamily="18" charset="-127"/>
            <a:ea typeface="Batang" pitchFamily="18" charset="-127"/>
          </a:endParaRPr>
        </a:p>
      </dgm:t>
    </dgm:pt>
    <dgm:pt modelId="{CC1F525E-83AF-48EA-94F6-A60D0303D47C}" type="parTrans" cxnId="{F067D424-C031-423C-B40B-760BA072D6C7}">
      <dgm:prSet/>
      <dgm:spPr/>
      <dgm:t>
        <a:bodyPr/>
        <a:lstStyle/>
        <a:p>
          <a:endParaRPr lang="ru-RU"/>
        </a:p>
      </dgm:t>
    </dgm:pt>
    <dgm:pt modelId="{AAC95301-2CF4-480F-86DD-B92A99A8742A}" type="sibTrans" cxnId="{F067D424-C031-423C-B40B-760BA072D6C7}">
      <dgm:prSet/>
      <dgm:spPr/>
      <dgm:t>
        <a:bodyPr/>
        <a:lstStyle/>
        <a:p>
          <a:endParaRPr lang="ru-RU"/>
        </a:p>
      </dgm:t>
    </dgm:pt>
    <dgm:pt modelId="{19AF4491-F6CE-4A35-AD7B-97F2E2EC3B5D}">
      <dgm:prSet phldrT="[Текст]" custT="1"/>
      <dgm:spPr/>
      <dgm:t>
        <a:bodyPr/>
        <a:lstStyle/>
        <a:p>
          <a:r>
            <a:rPr lang="ru-RU" sz="1400" dirty="0" smtClean="0"/>
            <a:t>Ведущий вид деятельности в дошкольном возрасте</a:t>
          </a:r>
          <a:endParaRPr lang="ru-RU" sz="1400" dirty="0"/>
        </a:p>
      </dgm:t>
    </dgm:pt>
    <dgm:pt modelId="{B170C2B0-85E1-459A-B8D6-69E47C20CA1A}" type="parTrans" cxnId="{485DA33F-E5AA-4146-91D8-D376A60C4545}">
      <dgm:prSet/>
      <dgm:spPr/>
      <dgm:t>
        <a:bodyPr/>
        <a:lstStyle/>
        <a:p>
          <a:endParaRPr lang="ru-RU"/>
        </a:p>
      </dgm:t>
    </dgm:pt>
    <dgm:pt modelId="{01277B89-7E2A-4944-A49B-0ECCBF23C742}" type="sibTrans" cxnId="{485DA33F-E5AA-4146-91D8-D376A60C4545}">
      <dgm:prSet/>
      <dgm:spPr/>
      <dgm:t>
        <a:bodyPr/>
        <a:lstStyle/>
        <a:p>
          <a:endParaRPr lang="ru-RU"/>
        </a:p>
      </dgm:t>
    </dgm:pt>
    <dgm:pt modelId="{F26F0DB5-9450-4B35-94A7-F936F1CBCB38}">
      <dgm:prSet phldrT="[Текст]" custT="1"/>
      <dgm:spPr/>
      <dgm:t>
        <a:bodyPr/>
        <a:lstStyle/>
        <a:p>
          <a:r>
            <a:rPr lang="ru-RU" sz="1400" dirty="0" smtClean="0"/>
            <a:t>Форма отражения ребенком окружающей жизни</a:t>
          </a:r>
          <a:endParaRPr lang="ru-RU" sz="1400" dirty="0"/>
        </a:p>
      </dgm:t>
    </dgm:pt>
    <dgm:pt modelId="{B870A1A7-A23A-4737-84F9-82FE5006C083}" type="parTrans" cxnId="{AEF701D7-0A67-4281-8E6D-0D67604B6895}">
      <dgm:prSet/>
      <dgm:spPr/>
      <dgm:t>
        <a:bodyPr/>
        <a:lstStyle/>
        <a:p>
          <a:endParaRPr lang="ru-RU"/>
        </a:p>
      </dgm:t>
    </dgm:pt>
    <dgm:pt modelId="{32DBAA57-EC8F-4635-898B-9C47DEDEDC87}" type="sibTrans" cxnId="{AEF701D7-0A67-4281-8E6D-0D67604B6895}">
      <dgm:prSet/>
      <dgm:spPr/>
      <dgm:t>
        <a:bodyPr/>
        <a:lstStyle/>
        <a:p>
          <a:endParaRPr lang="ru-RU"/>
        </a:p>
      </dgm:t>
    </dgm:pt>
    <dgm:pt modelId="{5A65044F-862C-4E34-B9F4-FBA1EDE5A633}">
      <dgm:prSet phldrT="[Текст]" custT="1"/>
      <dgm:spPr/>
      <dgm:t>
        <a:bodyPr/>
        <a:lstStyle/>
        <a:p>
          <a:r>
            <a:rPr lang="ru-RU" sz="1400" dirty="0" smtClean="0"/>
            <a:t>Способствует развитию речи</a:t>
          </a:r>
          <a:endParaRPr lang="ru-RU" sz="1400" dirty="0"/>
        </a:p>
      </dgm:t>
    </dgm:pt>
    <dgm:pt modelId="{92CD04BF-E751-4193-8BDC-AE658BC5B1A8}" type="parTrans" cxnId="{1D5EECE7-D50D-47C7-AD63-ADF79A71898F}">
      <dgm:prSet/>
      <dgm:spPr/>
      <dgm:t>
        <a:bodyPr/>
        <a:lstStyle/>
        <a:p>
          <a:endParaRPr lang="ru-RU"/>
        </a:p>
      </dgm:t>
    </dgm:pt>
    <dgm:pt modelId="{FE98E9C5-6B04-4AF0-B140-C029FA6D0AB6}" type="sibTrans" cxnId="{1D5EECE7-D50D-47C7-AD63-ADF79A71898F}">
      <dgm:prSet/>
      <dgm:spPr/>
      <dgm:t>
        <a:bodyPr/>
        <a:lstStyle/>
        <a:p>
          <a:endParaRPr lang="ru-RU"/>
        </a:p>
      </dgm:t>
    </dgm:pt>
    <dgm:pt modelId="{91B95175-5B8F-418E-97E8-BDC83C3A9693}">
      <dgm:prSet phldrT="[Текст]" custT="1"/>
      <dgm:spPr/>
      <dgm:t>
        <a:bodyPr/>
        <a:lstStyle/>
        <a:p>
          <a:r>
            <a:rPr lang="ru-RU" sz="1400" dirty="0" smtClean="0"/>
            <a:t>Дает возможность решать проблемы, принимать решения</a:t>
          </a:r>
          <a:endParaRPr lang="ru-RU" sz="1400" dirty="0"/>
        </a:p>
      </dgm:t>
    </dgm:pt>
    <dgm:pt modelId="{CE3E2857-BFE2-4563-8AA2-814D7510F028}" type="parTrans" cxnId="{2A7090CA-C144-43C6-8E9D-78FF5F10470B}">
      <dgm:prSet/>
      <dgm:spPr/>
      <dgm:t>
        <a:bodyPr/>
        <a:lstStyle/>
        <a:p>
          <a:endParaRPr lang="ru-RU"/>
        </a:p>
      </dgm:t>
    </dgm:pt>
    <dgm:pt modelId="{EC7EE04B-7678-4D94-AE81-FDFFE7F606E4}" type="sibTrans" cxnId="{2A7090CA-C144-43C6-8E9D-78FF5F10470B}">
      <dgm:prSet/>
      <dgm:spPr/>
      <dgm:t>
        <a:bodyPr/>
        <a:lstStyle/>
        <a:p>
          <a:endParaRPr lang="ru-RU"/>
        </a:p>
      </dgm:t>
    </dgm:pt>
    <dgm:pt modelId="{165A46B7-9212-4438-8B74-BD4240B02118}">
      <dgm:prSet phldrT="[Текст]"/>
      <dgm:spPr/>
      <dgm:t>
        <a:bodyPr/>
        <a:lstStyle/>
        <a:p>
          <a:r>
            <a:rPr lang="ru-RU" dirty="0" smtClean="0"/>
            <a:t>Учит выражать свои мысли</a:t>
          </a:r>
          <a:endParaRPr lang="ru-RU" dirty="0"/>
        </a:p>
      </dgm:t>
    </dgm:pt>
    <dgm:pt modelId="{AC3A27A5-2AC3-4F42-8FAB-B961A994E8F7}" type="parTrans" cxnId="{8DF1B2DB-18D8-456E-AD47-5DF9933293D5}">
      <dgm:prSet/>
      <dgm:spPr/>
      <dgm:t>
        <a:bodyPr/>
        <a:lstStyle/>
        <a:p>
          <a:endParaRPr lang="ru-RU"/>
        </a:p>
      </dgm:t>
    </dgm:pt>
    <dgm:pt modelId="{96E95845-CB48-4294-8BB3-1BB2508D01C0}" type="sibTrans" cxnId="{8DF1B2DB-18D8-456E-AD47-5DF9933293D5}">
      <dgm:prSet/>
      <dgm:spPr/>
      <dgm:t>
        <a:bodyPr/>
        <a:lstStyle/>
        <a:p>
          <a:endParaRPr lang="ru-RU"/>
        </a:p>
      </dgm:t>
    </dgm:pt>
    <dgm:pt modelId="{1D480AA9-EE50-4007-97F4-9C5812A0E289}">
      <dgm:prSet phldrT="[Текст]" custT="1"/>
      <dgm:spPr/>
      <dgm:t>
        <a:bodyPr/>
        <a:lstStyle/>
        <a:p>
          <a:r>
            <a:rPr lang="ru-RU" sz="1400" dirty="0" smtClean="0"/>
            <a:t>Является потребностью растущего организма, воспитывает самостоятельность</a:t>
          </a:r>
          <a:endParaRPr lang="ru-RU" sz="1400" dirty="0"/>
        </a:p>
      </dgm:t>
    </dgm:pt>
    <dgm:pt modelId="{F5C9E4E1-ECE9-451E-847A-1109E36181E6}" type="parTrans" cxnId="{E41FF1BF-7B4B-4E41-AD8F-5A868ACC8F1F}">
      <dgm:prSet/>
      <dgm:spPr/>
      <dgm:t>
        <a:bodyPr/>
        <a:lstStyle/>
        <a:p>
          <a:endParaRPr lang="ru-RU"/>
        </a:p>
      </dgm:t>
    </dgm:pt>
    <dgm:pt modelId="{3E05806C-B925-4967-8E3B-474AA88E77B9}" type="sibTrans" cxnId="{E41FF1BF-7B4B-4E41-AD8F-5A868ACC8F1F}">
      <dgm:prSet/>
      <dgm:spPr/>
      <dgm:t>
        <a:bodyPr/>
        <a:lstStyle/>
        <a:p>
          <a:endParaRPr lang="ru-RU"/>
        </a:p>
      </dgm:t>
    </dgm:pt>
    <dgm:pt modelId="{5C9F5DF2-3A19-418B-BB7A-6ECF3B88126F}" type="pres">
      <dgm:prSet presAssocID="{1C0D391E-D9D7-4C3C-A027-05D94B0B30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1B2BC5-51A5-4689-A75A-21381EAAB52E}" type="pres">
      <dgm:prSet presAssocID="{FBB88D24-EFD2-4954-B950-8A977EFABA1C}" presName="Parent" presStyleLbl="node0" presStyleIdx="0" presStyleCnt="1" custScaleX="138254" custScaleY="231856" custLinFactNeighborX="5859" custLinFactNeighborY="-146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D61AD78-BF6F-4190-AEE8-23B1132E46DC}" type="pres">
      <dgm:prSet presAssocID="{19AF4491-F6CE-4A35-AD7B-97F2E2EC3B5D}" presName="Accent1" presStyleCnt="0"/>
      <dgm:spPr/>
    </dgm:pt>
    <dgm:pt modelId="{650F0886-66C7-41EB-9E96-F04A252B6DA7}" type="pres">
      <dgm:prSet presAssocID="{19AF4491-F6CE-4A35-AD7B-97F2E2EC3B5D}" presName="Accent" presStyleLbl="bgShp" presStyleIdx="0" presStyleCnt="6"/>
      <dgm:spPr/>
    </dgm:pt>
    <dgm:pt modelId="{8E233AB0-8559-47B1-8E20-DB7C07853DA4}" type="pres">
      <dgm:prSet presAssocID="{19AF4491-F6CE-4A35-AD7B-97F2E2EC3B5D}" presName="Child1" presStyleLbl="node1" presStyleIdx="0" presStyleCnt="6" custScaleX="125231" custScaleY="110118" custLinFactNeighborX="4879" custLinFactNeighborY="2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D889B-9820-49D2-A2C7-B11C39DE6AC5}" type="pres">
      <dgm:prSet presAssocID="{F26F0DB5-9450-4B35-94A7-F936F1CBCB38}" presName="Accent2" presStyleCnt="0"/>
      <dgm:spPr/>
    </dgm:pt>
    <dgm:pt modelId="{9D584ADD-E045-4040-8B62-CD3A1EF8E991}" type="pres">
      <dgm:prSet presAssocID="{F26F0DB5-9450-4B35-94A7-F936F1CBCB38}" presName="Accent" presStyleLbl="bgShp" presStyleIdx="1" presStyleCnt="6"/>
      <dgm:spPr/>
    </dgm:pt>
    <dgm:pt modelId="{44CFAB1A-C5C6-4DE4-9CEB-6C67C1996026}" type="pres">
      <dgm:prSet presAssocID="{F26F0DB5-9450-4B35-94A7-F936F1CBCB38}" presName="Child2" presStyleLbl="node1" presStyleIdx="1" presStyleCnt="6" custScaleX="116865" custScaleY="13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A690A-E777-4531-BB46-78835EC886AB}" type="pres">
      <dgm:prSet presAssocID="{5A65044F-862C-4E34-B9F4-FBA1EDE5A633}" presName="Accent3" presStyleCnt="0"/>
      <dgm:spPr/>
    </dgm:pt>
    <dgm:pt modelId="{44C4A791-7B4E-4E91-BFBA-168988C57AB4}" type="pres">
      <dgm:prSet presAssocID="{5A65044F-862C-4E34-B9F4-FBA1EDE5A633}" presName="Accent" presStyleLbl="bgShp" presStyleIdx="2" presStyleCnt="6"/>
      <dgm:spPr/>
    </dgm:pt>
    <dgm:pt modelId="{1A780F7F-62DC-4971-8463-7625C1A53A33}" type="pres">
      <dgm:prSet presAssocID="{5A65044F-862C-4E34-B9F4-FBA1EDE5A633}" presName="Child3" presStyleLbl="node1" presStyleIdx="2" presStyleCnt="6" custScaleX="131667" custScaleY="132093" custLinFactNeighborX="6102" custLinFactNeighborY="3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63F1-5AAA-4D31-83BC-2E931F099334}" type="pres">
      <dgm:prSet presAssocID="{91B95175-5B8F-418E-97E8-BDC83C3A9693}" presName="Accent4" presStyleCnt="0"/>
      <dgm:spPr/>
    </dgm:pt>
    <dgm:pt modelId="{459CA776-B064-4192-BB86-35204E81100A}" type="pres">
      <dgm:prSet presAssocID="{91B95175-5B8F-418E-97E8-BDC83C3A9693}" presName="Accent" presStyleLbl="bgShp" presStyleIdx="3" presStyleCnt="6"/>
      <dgm:spPr/>
    </dgm:pt>
    <dgm:pt modelId="{A61EA9E3-32F5-499F-86E1-799DF7A93C6F}" type="pres">
      <dgm:prSet presAssocID="{91B95175-5B8F-418E-97E8-BDC83C3A9693}" presName="Child4" presStyleLbl="node1" presStyleIdx="3" presStyleCnt="6" custScaleX="122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6CBC-12F7-41A3-9B38-DD43983DA90B}" type="pres">
      <dgm:prSet presAssocID="{165A46B7-9212-4438-8B74-BD4240B02118}" presName="Accent5" presStyleCnt="0"/>
      <dgm:spPr/>
    </dgm:pt>
    <dgm:pt modelId="{A5EC24A0-3E7F-492B-AE00-80462199DD39}" type="pres">
      <dgm:prSet presAssocID="{165A46B7-9212-4438-8B74-BD4240B02118}" presName="Accent" presStyleLbl="bgShp" presStyleIdx="4" presStyleCnt="6"/>
      <dgm:spPr/>
    </dgm:pt>
    <dgm:pt modelId="{F71E1F96-6C66-46A8-82EC-3219577335E8}" type="pres">
      <dgm:prSet presAssocID="{165A46B7-9212-4438-8B74-BD4240B02118}" presName="Child5" presStyleLbl="node1" presStyleIdx="4" presStyleCnt="6" custScaleX="122992" custScaleY="131956" custLinFactNeighborX="-3025" custLinFactNeighborY="5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07EED-3E03-450C-9397-DDEA179BEB27}" type="pres">
      <dgm:prSet presAssocID="{1D480AA9-EE50-4007-97F4-9C5812A0E289}" presName="Accent6" presStyleCnt="0"/>
      <dgm:spPr/>
    </dgm:pt>
    <dgm:pt modelId="{F90DD4A2-306F-4269-8C72-14C550585848}" type="pres">
      <dgm:prSet presAssocID="{1D480AA9-EE50-4007-97F4-9C5812A0E289}" presName="Accent" presStyleLbl="bgShp" presStyleIdx="5" presStyleCnt="6"/>
      <dgm:spPr/>
    </dgm:pt>
    <dgm:pt modelId="{2954B839-750A-4C9C-B686-4273C4B0A0AF}" type="pres">
      <dgm:prSet presAssocID="{1D480AA9-EE50-4007-97F4-9C5812A0E289}" presName="Child6" presStyleLbl="node1" presStyleIdx="5" presStyleCnt="6" custScaleX="126397" custScaleY="131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12466-DD6B-4373-8DDE-260582F5FD7C}" type="presOf" srcId="{FBB88D24-EFD2-4954-B950-8A977EFABA1C}" destId="{421B2BC5-51A5-4689-A75A-21381EAAB52E}" srcOrd="0" destOrd="0" presId="urn:microsoft.com/office/officeart/2011/layout/HexagonRadial"/>
    <dgm:cxn modelId="{AC77736B-88AD-4C23-ADD5-D9F4D4945715}" type="presOf" srcId="{91B95175-5B8F-418E-97E8-BDC83C3A9693}" destId="{A61EA9E3-32F5-499F-86E1-799DF7A93C6F}" srcOrd="0" destOrd="0" presId="urn:microsoft.com/office/officeart/2011/layout/HexagonRadial"/>
    <dgm:cxn modelId="{E41FF1BF-7B4B-4E41-AD8F-5A868ACC8F1F}" srcId="{FBB88D24-EFD2-4954-B950-8A977EFABA1C}" destId="{1D480AA9-EE50-4007-97F4-9C5812A0E289}" srcOrd="5" destOrd="0" parTransId="{F5C9E4E1-ECE9-451E-847A-1109E36181E6}" sibTransId="{3E05806C-B925-4967-8E3B-474AA88E77B9}"/>
    <dgm:cxn modelId="{CE7254FF-7165-4593-B503-F5401D37FDB4}" type="presOf" srcId="{F26F0DB5-9450-4B35-94A7-F936F1CBCB38}" destId="{44CFAB1A-C5C6-4DE4-9CEB-6C67C1996026}" srcOrd="0" destOrd="0" presId="urn:microsoft.com/office/officeart/2011/layout/HexagonRadial"/>
    <dgm:cxn modelId="{485DA33F-E5AA-4146-91D8-D376A60C4545}" srcId="{FBB88D24-EFD2-4954-B950-8A977EFABA1C}" destId="{19AF4491-F6CE-4A35-AD7B-97F2E2EC3B5D}" srcOrd="0" destOrd="0" parTransId="{B170C2B0-85E1-459A-B8D6-69E47C20CA1A}" sibTransId="{01277B89-7E2A-4944-A49B-0ECCBF23C742}"/>
    <dgm:cxn modelId="{A2057914-ECA4-41BD-9F91-559C9702609E}" type="presOf" srcId="{5A65044F-862C-4E34-B9F4-FBA1EDE5A633}" destId="{1A780F7F-62DC-4971-8463-7625C1A53A33}" srcOrd="0" destOrd="0" presId="urn:microsoft.com/office/officeart/2011/layout/HexagonRadial"/>
    <dgm:cxn modelId="{F067D424-C031-423C-B40B-760BA072D6C7}" srcId="{1C0D391E-D9D7-4C3C-A027-05D94B0B30BE}" destId="{FBB88D24-EFD2-4954-B950-8A977EFABA1C}" srcOrd="0" destOrd="0" parTransId="{CC1F525E-83AF-48EA-94F6-A60D0303D47C}" sibTransId="{AAC95301-2CF4-480F-86DD-B92A99A8742A}"/>
    <dgm:cxn modelId="{6FDE93F0-5B97-40B5-B934-0F21B05A0306}" type="presOf" srcId="{19AF4491-F6CE-4A35-AD7B-97F2E2EC3B5D}" destId="{8E233AB0-8559-47B1-8E20-DB7C07853DA4}" srcOrd="0" destOrd="0" presId="urn:microsoft.com/office/officeart/2011/layout/HexagonRadial"/>
    <dgm:cxn modelId="{8DF1B2DB-18D8-456E-AD47-5DF9933293D5}" srcId="{FBB88D24-EFD2-4954-B950-8A977EFABA1C}" destId="{165A46B7-9212-4438-8B74-BD4240B02118}" srcOrd="4" destOrd="0" parTransId="{AC3A27A5-2AC3-4F42-8FAB-B961A994E8F7}" sibTransId="{96E95845-CB48-4294-8BB3-1BB2508D01C0}"/>
    <dgm:cxn modelId="{2A7090CA-C144-43C6-8E9D-78FF5F10470B}" srcId="{FBB88D24-EFD2-4954-B950-8A977EFABA1C}" destId="{91B95175-5B8F-418E-97E8-BDC83C3A9693}" srcOrd="3" destOrd="0" parTransId="{CE3E2857-BFE2-4563-8AA2-814D7510F028}" sibTransId="{EC7EE04B-7678-4D94-AE81-FDFFE7F606E4}"/>
    <dgm:cxn modelId="{1D5EECE7-D50D-47C7-AD63-ADF79A71898F}" srcId="{FBB88D24-EFD2-4954-B950-8A977EFABA1C}" destId="{5A65044F-862C-4E34-B9F4-FBA1EDE5A633}" srcOrd="2" destOrd="0" parTransId="{92CD04BF-E751-4193-8BDC-AE658BC5B1A8}" sibTransId="{FE98E9C5-6B04-4AF0-B140-C029FA6D0AB6}"/>
    <dgm:cxn modelId="{AEF701D7-0A67-4281-8E6D-0D67604B6895}" srcId="{FBB88D24-EFD2-4954-B950-8A977EFABA1C}" destId="{F26F0DB5-9450-4B35-94A7-F936F1CBCB38}" srcOrd="1" destOrd="0" parTransId="{B870A1A7-A23A-4737-84F9-82FE5006C083}" sibTransId="{32DBAA57-EC8F-4635-898B-9C47DEDEDC87}"/>
    <dgm:cxn modelId="{222773B7-DEBF-45A8-A88C-6E8387583B1C}" type="presOf" srcId="{1C0D391E-D9D7-4C3C-A027-05D94B0B30BE}" destId="{5C9F5DF2-3A19-418B-BB7A-6ECF3B88126F}" srcOrd="0" destOrd="0" presId="urn:microsoft.com/office/officeart/2011/layout/HexagonRadial"/>
    <dgm:cxn modelId="{DAF9DF2F-5508-4584-8F7F-DBBD1FC9E04F}" type="presOf" srcId="{1D480AA9-EE50-4007-97F4-9C5812A0E289}" destId="{2954B839-750A-4C9C-B686-4273C4B0A0AF}" srcOrd="0" destOrd="0" presId="urn:microsoft.com/office/officeart/2011/layout/HexagonRadial"/>
    <dgm:cxn modelId="{1269DDA1-6745-4FA8-98F7-DF1C1F2F82DA}" type="presOf" srcId="{165A46B7-9212-4438-8B74-BD4240B02118}" destId="{F71E1F96-6C66-46A8-82EC-3219577335E8}" srcOrd="0" destOrd="0" presId="urn:microsoft.com/office/officeart/2011/layout/HexagonRadial"/>
    <dgm:cxn modelId="{8BF0B47A-F99F-4894-B5B0-DDC826B83369}" type="presParOf" srcId="{5C9F5DF2-3A19-418B-BB7A-6ECF3B88126F}" destId="{421B2BC5-51A5-4689-A75A-21381EAAB52E}" srcOrd="0" destOrd="0" presId="urn:microsoft.com/office/officeart/2011/layout/HexagonRadial"/>
    <dgm:cxn modelId="{89B64509-395B-433E-99EF-F486836D2E69}" type="presParOf" srcId="{5C9F5DF2-3A19-418B-BB7A-6ECF3B88126F}" destId="{1D61AD78-BF6F-4190-AEE8-23B1132E46DC}" srcOrd="1" destOrd="0" presId="urn:microsoft.com/office/officeart/2011/layout/HexagonRadial"/>
    <dgm:cxn modelId="{E2152C3C-2DF4-4D3E-AC74-C30E520D4FE6}" type="presParOf" srcId="{1D61AD78-BF6F-4190-AEE8-23B1132E46DC}" destId="{650F0886-66C7-41EB-9E96-F04A252B6DA7}" srcOrd="0" destOrd="0" presId="urn:microsoft.com/office/officeart/2011/layout/HexagonRadial"/>
    <dgm:cxn modelId="{93004C57-EB6F-4CB4-A252-B82340C56DE4}" type="presParOf" srcId="{5C9F5DF2-3A19-418B-BB7A-6ECF3B88126F}" destId="{8E233AB0-8559-47B1-8E20-DB7C07853DA4}" srcOrd="2" destOrd="0" presId="urn:microsoft.com/office/officeart/2011/layout/HexagonRadial"/>
    <dgm:cxn modelId="{B07F7D49-360B-4108-8A63-1D353BCD4D50}" type="presParOf" srcId="{5C9F5DF2-3A19-418B-BB7A-6ECF3B88126F}" destId="{49CD889B-9820-49D2-A2C7-B11C39DE6AC5}" srcOrd="3" destOrd="0" presId="urn:microsoft.com/office/officeart/2011/layout/HexagonRadial"/>
    <dgm:cxn modelId="{8FA698EE-AF79-4A31-9244-89964E120461}" type="presParOf" srcId="{49CD889B-9820-49D2-A2C7-B11C39DE6AC5}" destId="{9D584ADD-E045-4040-8B62-CD3A1EF8E991}" srcOrd="0" destOrd="0" presId="urn:microsoft.com/office/officeart/2011/layout/HexagonRadial"/>
    <dgm:cxn modelId="{5B350583-B8E2-4ECD-A637-8B0D34F0E183}" type="presParOf" srcId="{5C9F5DF2-3A19-418B-BB7A-6ECF3B88126F}" destId="{44CFAB1A-C5C6-4DE4-9CEB-6C67C1996026}" srcOrd="4" destOrd="0" presId="urn:microsoft.com/office/officeart/2011/layout/HexagonRadial"/>
    <dgm:cxn modelId="{4ADD638A-64B7-4A15-ABA4-782272564810}" type="presParOf" srcId="{5C9F5DF2-3A19-418B-BB7A-6ECF3B88126F}" destId="{D83A690A-E777-4531-BB46-78835EC886AB}" srcOrd="5" destOrd="0" presId="urn:microsoft.com/office/officeart/2011/layout/HexagonRadial"/>
    <dgm:cxn modelId="{70A1466D-AE7B-42A8-9D31-6FD7D80A54B3}" type="presParOf" srcId="{D83A690A-E777-4531-BB46-78835EC886AB}" destId="{44C4A791-7B4E-4E91-BFBA-168988C57AB4}" srcOrd="0" destOrd="0" presId="urn:microsoft.com/office/officeart/2011/layout/HexagonRadial"/>
    <dgm:cxn modelId="{2F0A44CF-6D04-4BF7-B2B0-5318D766F51D}" type="presParOf" srcId="{5C9F5DF2-3A19-418B-BB7A-6ECF3B88126F}" destId="{1A780F7F-62DC-4971-8463-7625C1A53A33}" srcOrd="6" destOrd="0" presId="urn:microsoft.com/office/officeart/2011/layout/HexagonRadial"/>
    <dgm:cxn modelId="{EEC2F693-544D-4B8D-A528-D9D340B26F7C}" type="presParOf" srcId="{5C9F5DF2-3A19-418B-BB7A-6ECF3B88126F}" destId="{2C3663F1-5AAA-4D31-83BC-2E931F099334}" srcOrd="7" destOrd="0" presId="urn:microsoft.com/office/officeart/2011/layout/HexagonRadial"/>
    <dgm:cxn modelId="{973C0612-C5AC-4C50-9360-E861A358ADC5}" type="presParOf" srcId="{2C3663F1-5AAA-4D31-83BC-2E931F099334}" destId="{459CA776-B064-4192-BB86-35204E81100A}" srcOrd="0" destOrd="0" presId="urn:microsoft.com/office/officeart/2011/layout/HexagonRadial"/>
    <dgm:cxn modelId="{14178223-409C-4483-A6B5-5BE7B876C211}" type="presParOf" srcId="{5C9F5DF2-3A19-418B-BB7A-6ECF3B88126F}" destId="{A61EA9E3-32F5-499F-86E1-799DF7A93C6F}" srcOrd="8" destOrd="0" presId="urn:microsoft.com/office/officeart/2011/layout/HexagonRadial"/>
    <dgm:cxn modelId="{BB113713-2038-4847-B8F6-6D0555EF1B4F}" type="presParOf" srcId="{5C9F5DF2-3A19-418B-BB7A-6ECF3B88126F}" destId="{4AA86CBC-12F7-41A3-9B38-DD43983DA90B}" srcOrd="9" destOrd="0" presId="urn:microsoft.com/office/officeart/2011/layout/HexagonRadial"/>
    <dgm:cxn modelId="{051D482E-0DE8-4653-A0F9-8EEC4258AA94}" type="presParOf" srcId="{4AA86CBC-12F7-41A3-9B38-DD43983DA90B}" destId="{A5EC24A0-3E7F-492B-AE00-80462199DD39}" srcOrd="0" destOrd="0" presId="urn:microsoft.com/office/officeart/2011/layout/HexagonRadial"/>
    <dgm:cxn modelId="{C70609AD-2A22-49EC-935D-1B205F05F37F}" type="presParOf" srcId="{5C9F5DF2-3A19-418B-BB7A-6ECF3B88126F}" destId="{F71E1F96-6C66-46A8-82EC-3219577335E8}" srcOrd="10" destOrd="0" presId="urn:microsoft.com/office/officeart/2011/layout/HexagonRadial"/>
    <dgm:cxn modelId="{63448D4E-1F98-46DB-B429-38A6B56DBDC0}" type="presParOf" srcId="{5C9F5DF2-3A19-418B-BB7A-6ECF3B88126F}" destId="{83E07EED-3E03-450C-9397-DDEA179BEB27}" srcOrd="11" destOrd="0" presId="urn:microsoft.com/office/officeart/2011/layout/HexagonRadial"/>
    <dgm:cxn modelId="{606A7DF9-B4FC-46FC-AD42-B599BB83697D}" type="presParOf" srcId="{83E07EED-3E03-450C-9397-DDEA179BEB27}" destId="{F90DD4A2-306F-4269-8C72-14C550585848}" srcOrd="0" destOrd="0" presId="urn:microsoft.com/office/officeart/2011/layout/HexagonRadial"/>
    <dgm:cxn modelId="{2E15DD07-3439-4157-BDFE-AF6F2777117C}" type="presParOf" srcId="{5C9F5DF2-3A19-418B-BB7A-6ECF3B88126F}" destId="{2954B839-750A-4C9C-B686-4273C4B0A0AF}" srcOrd="12" destOrd="0" presId="urn:microsoft.com/office/officeart/2011/layout/HexagonRadial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E78-B356-4681-A0C1-B9209BD650A8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CF8D-AE88-41C0-8A26-DEE982936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52BD-8E2C-464D-8CE5-BFCFE63C5BC8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1158-A69C-48AA-BC79-64B4878A3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5294-909B-4477-B4DD-92EC6AECD39A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5C72-E71E-4B41-B8DD-A3770D2A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357E-ECCF-4377-8FE2-B67D5C0E3DC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142C-4865-4011-BE71-FEC7E7556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510A-78EE-4068-A7CF-03874A326A65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C53D-CF5F-48A9-A336-AC4CC8F40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5F25-7C29-492E-A4B6-2EA5A5A87880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1AD9-FB98-43BF-AB82-07DAA840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8B61-75D9-4941-AE2C-EF0FA1E295DF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F54D-F595-4AB9-BDAF-5CA8B7B0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E865-0BBC-4B73-A0FB-3E87CE4BB42B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C130-9FEB-4348-BAFA-5BE059E44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FEC0-839D-4923-A484-59A2B37D94AF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D187-7E13-43EF-9443-E048A72A7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DEFC-CBC4-43DF-9447-DA5187EB6F2B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2CDF-D08E-4CF6-952A-91780882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92BD-FEA2-4C47-BAF1-AEC199A6CDE5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E22F-2E04-4896-8E34-AD7322E3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72057-0D51-434B-8D62-6382285BF78B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8D95C-197A-424E-89A3-E7560D774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5538"/>
            <a:ext cx="6400800" cy="202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сюжетно-ролевой игры «Салон красоты «Стиль»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762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Старший дошкольный возраст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052513"/>
            <a:ext cx="64008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Заключительный </a:t>
            </a:r>
            <a:r>
              <a:rPr lang="ru-RU" sz="2800" b="1" i="1" dirty="0" smtClean="0">
                <a:solidFill>
                  <a:srgbClr val="FF0000"/>
                </a:solidFill>
              </a:rPr>
              <a:t> этап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31913" y="3500438"/>
          <a:ext cx="6400800" cy="2133600"/>
        </p:xfrm>
        <a:graphic>
          <a:graphicData uri="http://schemas.openxmlformats.org/drawingml/2006/table">
            <a:tbl>
              <a:tblPr/>
              <a:tblGrid>
                <a:gridCol w="981075"/>
                <a:gridCol w="2259012"/>
                <a:gridCol w="1481138"/>
                <a:gridCol w="1679575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62" marR="467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Принимают участие в обсуждении проведенной игры. Оценивают умение играть вместе.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62" marR="467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Принимают участие в обсуждении проведенной игры. Оценивают результаты речевой деятельности во время игры.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62" marR="467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игры.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игровых и речевых умений.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62" marR="467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913" y="2924175"/>
          <a:ext cx="6408737" cy="576263"/>
        </p:xfrm>
        <a:graphic>
          <a:graphicData uri="http://schemas.openxmlformats.org/drawingml/2006/table">
            <a:tbl>
              <a:tblPr/>
              <a:tblGrid>
                <a:gridCol w="982662"/>
                <a:gridCol w="2266950"/>
                <a:gridCol w="1474788"/>
                <a:gridCol w="168433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Процесс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35" marR="46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Совместная 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педагога и детей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35" marR="46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Совместная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деятельность           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педагога и детей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35" marR="46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педагога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35" marR="46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0072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7416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2540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/>
            <a:r>
              <a:rPr lang="ru-RU" sz="1600" cap="none" smtClean="0"/>
              <a:t>НАД ПРОЕКТОМ РАБОТАЛИ: </a:t>
            </a:r>
            <a:br>
              <a:rPr lang="ru-RU" sz="1600" cap="none" smtClean="0"/>
            </a:br>
            <a:r>
              <a:rPr lang="ru-RU" sz="1600" cap="none" smtClean="0"/>
              <a:t>ВОСПИТАТЕЛИ СТАРШЕЙ ГРУППЫ «РОСИНКА» </a:t>
            </a:r>
            <a:br>
              <a:rPr lang="ru-RU" sz="1600" cap="none" smtClean="0"/>
            </a:br>
            <a:r>
              <a:rPr lang="ru-RU" sz="1600" cap="none" smtClean="0"/>
              <a:t/>
            </a:r>
            <a:br>
              <a:rPr lang="ru-RU" sz="1600" cap="none" smtClean="0"/>
            </a:br>
            <a:r>
              <a:rPr lang="ru-RU" sz="1600" cap="none" smtClean="0"/>
              <a:t>АБРАМОВА ОЛЬГА СЕРГЕЕВНА</a:t>
            </a:r>
            <a:br>
              <a:rPr lang="ru-RU" sz="1600" cap="none" smtClean="0"/>
            </a:br>
            <a:r>
              <a:rPr lang="ru-RU" sz="1600" cap="none" smtClean="0"/>
              <a:t>МИННИШЕВА ЛИДИЯ АЛЕКСАНДРОВНА;</a:t>
            </a:r>
            <a:br>
              <a:rPr lang="ru-RU" sz="1600" cap="none" smtClean="0"/>
            </a:br>
            <a:r>
              <a:rPr lang="ru-RU" sz="1600" cap="none" smtClean="0"/>
              <a:t>ДЕТИ И РОДИТЕЛИ</a:t>
            </a:r>
            <a:br>
              <a:rPr lang="ru-RU" sz="1600" cap="none" smtClean="0"/>
            </a:br>
            <a:r>
              <a:rPr lang="ru-RU" sz="1600" cap="none" smtClean="0"/>
              <a:t/>
            </a:r>
            <a:br>
              <a:rPr lang="ru-RU" sz="1600" cap="none" smtClean="0"/>
            </a:br>
            <a:r>
              <a:rPr lang="ru-RU" sz="1600" cap="none" smtClean="0"/>
              <a:t>март 2012 </a:t>
            </a:r>
            <a:endParaRPr lang="ru-RU" sz="2800" cap="none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1268413"/>
            <a:ext cx="6248400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>Муниципальное бюджетное дошкольное образовательное учреждение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>Детский сад № 16 комбинированного вида «Якорек»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Описание проекта</a:t>
            </a:r>
            <a:endParaRPr lang="ru-RU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92500"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Вид проекта – игровой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Продолжительность проекта – краткосрочный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Участники проекта – 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дети старшего дошкольного возраста, воспитатели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6400800" cy="1333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Актуальность проекта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27813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“Без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любознательности.”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ea typeface="Batang" pitchFamily="18" charset="-127"/>
            </a:endParaRPr>
          </a:p>
          <a:p>
            <a:pPr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В.А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. Сухомлинский.</a:t>
            </a:r>
            <a:br>
              <a:rPr lang="ru-RU" sz="2600" dirty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</a:br>
            <a:r>
              <a:rPr lang="ru-RU" sz="2400" b="1" dirty="0">
                <a:latin typeface="Batang" pitchFamily="18" charset="-127"/>
                <a:ea typeface="Batang" pitchFamily="18" charset="-127"/>
              </a:rPr>
              <a:t>	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331640" y="980728"/>
          <a:ext cx="64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513"/>
            <a:ext cx="6400800" cy="4752975"/>
          </a:xfrm>
        </p:spPr>
        <p:txBody>
          <a:bodyPr rtlCol="0">
            <a:noAutofit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«Игра –основной и главный вид деятельности ребенка, претерпевающий значительные изменения по мере его роста и развития»,</a:t>
            </a:r>
          </a:p>
          <a:p>
            <a:pPr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К.Д</a:t>
            </a:r>
            <a:r>
              <a:rPr lang="ru-RU" sz="1400" b="1" dirty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. Ушинский, </a:t>
            </a:r>
            <a:r>
              <a:rPr lang="ru-RU" sz="1400" dirty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- </a:t>
            </a:r>
            <a:endParaRPr lang="ru-RU" sz="1400" dirty="0" smtClean="0">
              <a:solidFill>
                <a:srgbClr val="7030A0"/>
              </a:solidFill>
              <a:latin typeface="Times New Roman"/>
              <a:ea typeface="Times New Roman"/>
              <a:cs typeface="Simplified Arabic Fixed" pitchFamily="49" charset="-78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 </a:t>
            </a:r>
          </a:p>
          <a:p>
            <a:pPr marL="285750" indent="-285750" algn="just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 Игра есть путь к познанию мира, в котором они живут и который призваны изменить                                                                                             </a:t>
            </a: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М. Горький 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  Игра – источник развития, она создает зону ближайшего развития, т.е. определяет развитие ребенка, утверждал</a:t>
            </a:r>
          </a:p>
          <a:p>
            <a:pPr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Л.С. Выготский</a:t>
            </a: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 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С развитием ведущей деятельности в психике ребенка происходят главнейшие изменения, развиваются психические процессы, способствующие переходу ребенка на более высокую ступень развития</a:t>
            </a:r>
          </a:p>
          <a:p>
            <a:pPr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Д.Б.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Эльконин</a:t>
            </a: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Times New Roman"/>
                <a:cs typeface="Simplified Arabic Fixed" pitchFamily="49" charset="-78"/>
              </a:rPr>
              <a:t> 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1400" dirty="0">
              <a:solidFill>
                <a:srgbClr val="7030A0"/>
              </a:solidFill>
              <a:cs typeface="Simplified Arabic Fixed" pitchFamily="49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052513"/>
            <a:ext cx="7129463" cy="1504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ОЖИДАЕМЫЕ      РЕЗУЛЬТАТЫ: </a:t>
            </a:r>
            <a:r>
              <a:rPr lang="ru-RU" sz="2900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>
            <a:noAutofit/>
          </a:bodyPr>
          <a:lstStyle/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Обогащение и расширение словарного запаса; </a:t>
            </a:r>
          </a:p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Развитие диалогической и монологической речи; </a:t>
            </a:r>
          </a:p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Совершенствование и расширение игровых умений детей; </a:t>
            </a:r>
          </a:p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Появление умения налаживать и регулировать контакты в совместной игре: договариваться, мириться, убеждать, действовать; </a:t>
            </a:r>
          </a:p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Получение знаний о специалистах, работающих в салоне; </a:t>
            </a:r>
          </a:p>
          <a:p>
            <a:pPr marL="342900" indent="-342900" algn="ctr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Ролевое общение.</a:t>
            </a:r>
            <a:r>
              <a:rPr lang="ru-RU" b="1" smtClean="0">
                <a:solidFill>
                  <a:srgbClr val="9D1E2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smtClean="0">
              <a:solidFill>
                <a:srgbClr val="9D1E2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052513"/>
            <a:ext cx="6618287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C00CC"/>
                </a:solidFill>
              </a:rPr>
              <a:t>План – схема </a:t>
            </a:r>
            <a:r>
              <a:rPr lang="ru-RU" sz="1600" b="1" dirty="0" smtClean="0">
                <a:solidFill>
                  <a:srgbClr val="CC00CC"/>
                </a:solidFill>
              </a:rPr>
              <a:t>конспекта</a:t>
            </a:r>
            <a:r>
              <a:rPr lang="ru-RU" sz="1600" dirty="0" smtClean="0">
                <a:solidFill>
                  <a:srgbClr val="CC00CC"/>
                </a:solidFill>
              </a:rPr>
              <a:t>                                                             </a:t>
            </a:r>
            <a:r>
              <a:rPr lang="ru-RU" sz="1600" b="1" dirty="0">
                <a:solidFill>
                  <a:srgbClr val="CC00CC"/>
                </a:solidFill>
              </a:rPr>
              <a:t>сюжетно- ролевой игры «Салон красоты  «Стиль».</a:t>
            </a:r>
            <a:r>
              <a:rPr lang="ru-RU" sz="1600" dirty="0">
                <a:solidFill>
                  <a:srgbClr val="CC00CC"/>
                </a:solidFill>
              </a:rPr>
              <a:t/>
            </a:r>
            <a:br>
              <a:rPr lang="ru-RU" sz="1600" dirty="0">
                <a:solidFill>
                  <a:srgbClr val="CC00CC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575"/>
            <a:ext cx="6400800" cy="4392613"/>
          </a:xfrm>
        </p:spPr>
        <p:txBody>
          <a:bodyPr rtlCol="0">
            <a:normAutofit fontScale="32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                                        </a:t>
            </a:r>
            <a:r>
              <a:rPr lang="ru-RU" dirty="0"/>
              <a:t> 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002060"/>
                </a:solidFill>
              </a:rPr>
              <a:t>ЦЕЛЬ:</a:t>
            </a:r>
            <a:r>
              <a:rPr lang="ru-RU" sz="3100" dirty="0">
                <a:solidFill>
                  <a:srgbClr val="002060"/>
                </a:solidFill>
              </a:rPr>
              <a:t> формировать у детей умение играть в сюжетно-ролевую игру «Салон красоты».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>
                <a:solidFill>
                  <a:srgbClr val="002060"/>
                </a:solidFill>
              </a:rPr>
              <a:t> 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b="1" dirty="0">
                <a:solidFill>
                  <a:srgbClr val="002060"/>
                </a:solidFill>
              </a:rPr>
              <a:t>ЗАДАЧИ:</a:t>
            </a:r>
            <a:endParaRPr lang="ru-RU" sz="3100" dirty="0">
              <a:solidFill>
                <a:srgbClr val="002060"/>
              </a:solidFill>
            </a:endParaRP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учить детей распределять роли, подготавливать необходимые условия;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способствовать установлению в игре ролевого взаимодействия и усвоению ролевых взаимоотношений;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развивать сюжет на основе знаний, полученных ранее;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способствовать укреплению устойчивых детских игровых объединений;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закрепить знания детей о работе салона красоты;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обогащать и расширять словарь детей;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учить спокойно, в вежливой форме высказывать несогласие с предложениями сверстников, их действиями;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обогатить словарный запас; 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2060"/>
                </a:solidFill>
              </a:rPr>
              <a:t>совершенствовать речевое общение детей в игровой деятельности.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4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9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6400800" cy="1073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b="1" dirty="0">
                <a:solidFill>
                  <a:srgbClr val="00B0F0"/>
                </a:solidFill>
              </a:rPr>
              <a:t>Этапы игровой деятельности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625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1600" b="1" dirty="0" smtClean="0"/>
              <a:t>Подготовительный: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dirty="0"/>
              <a:t>Обрисовка сюжетной </a:t>
            </a:r>
            <a:r>
              <a:rPr lang="ru-RU" sz="1700" dirty="0" smtClean="0"/>
              <a:t>канвы: показ мод, </a:t>
            </a:r>
            <a:r>
              <a:rPr lang="ru-RU" sz="1700" dirty="0"/>
              <a:t>и</a:t>
            </a:r>
            <a:r>
              <a:rPr lang="ru-RU" sz="1700" dirty="0" smtClean="0"/>
              <a:t>зучение </a:t>
            </a:r>
            <a:r>
              <a:rPr lang="ru-RU" sz="1900" dirty="0" smtClean="0"/>
              <a:t>литературы</a:t>
            </a:r>
            <a:r>
              <a:rPr lang="ru-RU" sz="2100" dirty="0" smtClean="0"/>
              <a:t>, </a:t>
            </a:r>
            <a:r>
              <a:rPr lang="ru-RU" sz="1600" dirty="0" smtClean="0"/>
              <a:t>создание условий для </a:t>
            </a:r>
            <a:r>
              <a:rPr lang="ru-RU" sz="1600" dirty="0"/>
              <a:t>развития у детей речевого общения с взрослыми и сверстниками </a:t>
            </a:r>
            <a:endParaRPr lang="ru-RU" sz="16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1600" dirty="0"/>
              <a:t>Организационная </a:t>
            </a:r>
            <a:r>
              <a:rPr lang="ru-RU" sz="1600" dirty="0" smtClean="0"/>
              <a:t> работа: </a:t>
            </a:r>
            <a:r>
              <a:rPr lang="ru-RU" sz="1600" i="1" dirty="0" smtClean="0"/>
              <a:t>Занятие </a:t>
            </a:r>
            <a:r>
              <a:rPr lang="ru-RU" sz="1600" i="1" dirty="0"/>
              <a:t>на тему:</a:t>
            </a:r>
            <a:r>
              <a:rPr lang="ru-RU" sz="1600" dirty="0"/>
              <a:t> «Предметы ухода за телом</a:t>
            </a:r>
            <a:r>
              <a:rPr lang="ru-RU" sz="1600" dirty="0" smtClean="0"/>
              <a:t>».</a:t>
            </a:r>
            <a:r>
              <a:rPr lang="ru-RU" sz="1600" dirty="0"/>
              <a:t> Разработка конспекта игры «Салон красоты».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600" i="1" dirty="0"/>
              <a:t>Дидактические игры:</a:t>
            </a:r>
            <a:r>
              <a:rPr lang="ru-RU" sz="1600" dirty="0"/>
              <a:t> «Четвертый лишний», «Наоборот», «Кто больше запомнил», «Говорит гусь Коле», «Чего нет</a:t>
            </a:r>
            <a:r>
              <a:rPr lang="ru-RU" sz="1600" dirty="0" smtClean="0"/>
              <a:t>?».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600" dirty="0"/>
              <a:t>Работа </a:t>
            </a:r>
            <a:r>
              <a:rPr lang="ru-RU" sz="1600" dirty="0" smtClean="0"/>
              <a:t>с </a:t>
            </a:r>
            <a:r>
              <a:rPr lang="ru-RU" sz="1600" dirty="0"/>
              <a:t>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887788"/>
          </a:xfrm>
        </p:spPr>
        <p:txBody>
          <a:bodyPr rtlCol="0">
            <a:normAutofit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Систематизация информации: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Организация </a:t>
            </a:r>
            <a:r>
              <a:rPr lang="ru-RU" sz="1400" dirty="0">
                <a:solidFill>
                  <a:srgbClr val="0070C0"/>
                </a:solidFill>
              </a:rPr>
              <a:t>игрового пространства салона. Принятие на себя роли. Обсуждение содержания игры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70C0"/>
                </a:solidFill>
              </a:rPr>
              <a:t>Обеспечение руководства.</a:t>
            </a:r>
            <a:r>
              <a:rPr lang="ru-RU" sz="1400" dirty="0">
                <a:solidFill>
                  <a:srgbClr val="0070C0"/>
                </a:solidFill>
              </a:rPr>
              <a:t> Распределение ролей. Взятие на себя второстепенной роли. Обсуждение содержания игры. Руководство организацией игрового пространства.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Игровая деятельность: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Игра. Соблюдение правил, выполнение взятых на себя ролей. Взаимосвязь с партнером. Изменение ролевого действия в ходе игры.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Выступает как создатель проблемно-игровых ситуаций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443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Constantia</vt:lpstr>
      <vt:lpstr>Arial</vt:lpstr>
      <vt:lpstr>Wingdings</vt:lpstr>
      <vt:lpstr>Calibri</vt:lpstr>
      <vt:lpstr>Garamond</vt:lpstr>
      <vt:lpstr>Batang</vt:lpstr>
      <vt:lpstr>Times New Roman</vt:lpstr>
      <vt:lpstr>Simplified Arabic Fixed</vt:lpstr>
      <vt:lpstr>Symbol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ПРОЕКТ  СЮЖЕТНО-РОЛЕВОЙ ИГРЫ «САЛОН КРАСОТЫ «СТИЛЬ»</vt:lpstr>
      <vt:lpstr>ОПИСАНИЕ ПРОЕКТА</vt:lpstr>
      <vt:lpstr>АКТУАЛЬНОСТЬ ПРОЕКТА</vt:lpstr>
      <vt:lpstr>Слайд 4</vt:lpstr>
      <vt:lpstr>Слайд 5</vt:lpstr>
      <vt:lpstr>      ОЖИДАЕМЫЕ      РЕЗУЛЬТАТЫ:  </vt:lpstr>
      <vt:lpstr>ПЛАН – СХЕМА КОНСПЕКТА                                                             СЮЖЕТНО- РОЛЕВОЙ ИГРЫ «САЛОН КРАСОТЫ  «СТИЛЬ».   </vt:lpstr>
      <vt:lpstr> ЭТАПЫ ИГРОВОЙ ДЕЯТЕЛЬНОСТИ</vt:lpstr>
      <vt:lpstr> ОСНОВНОЙ ЭТАП  </vt:lpstr>
      <vt:lpstr> ЗАКЛЮЧИТЕЛЬНЫЙ  ЭТАП</vt:lpstr>
      <vt:lpstr>Слайд 11</vt:lpstr>
      <vt:lpstr>Слайд 12</vt:lpstr>
      <vt:lpstr>НАД ПРОЕКТОМ РАБОТАЛИ:  ВОСПИТАТЕЛИ СТАРШЕЙ ГРУППЫ «РОСИНКА»   АБРАМОВА ОЛЬГА СЕРГЕЕВНА МИННИШЕВА ЛИДИЯ АЛЕКСАНДРОВНА; ДЕТИ И РОДИТЕЛИ  март 2012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сюжетно-ролевой игры «Салон красоты «Стиль»</dc:title>
  <dc:creator>Пользователь</dc:creator>
  <cp:lastModifiedBy>Admin</cp:lastModifiedBy>
  <cp:revision>12</cp:revision>
  <dcterms:created xsi:type="dcterms:W3CDTF">2012-02-10T11:40:12Z</dcterms:created>
  <dcterms:modified xsi:type="dcterms:W3CDTF">2012-03-12T22:06:07Z</dcterms:modified>
</cp:coreProperties>
</file>