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B1C25-4EEE-444D-842A-2697683222FC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18C66-2E91-4144-9E4D-E9964384F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124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052736"/>
            <a:ext cx="6984776" cy="4464496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ru-RU" dirty="0" smtClean="0"/>
              <a:t>К</a:t>
            </a:r>
            <a:r>
              <a:rPr lang="tt-RU" dirty="0" smtClean="0"/>
              <a:t>үчмә кошлар</a:t>
            </a:r>
            <a:br>
              <a:rPr lang="tt-RU" dirty="0" smtClean="0"/>
            </a:br>
            <a:r>
              <a:rPr lang="tt-RU" sz="3200" dirty="0" smtClean="0"/>
              <a:t>максаты.</a:t>
            </a:r>
            <a:r>
              <a:rPr lang="tt-RU" dirty="0" smtClean="0"/>
              <a:t/>
            </a:r>
            <a:br>
              <a:rPr lang="tt-RU" dirty="0" smtClean="0"/>
            </a:br>
            <a:r>
              <a:rPr lang="tt-RU" sz="2000" dirty="0" smtClean="0"/>
              <a:t>1.балаларда кошларга карата  сакчыл караш,</a:t>
            </a:r>
            <a:br>
              <a:rPr lang="tt-RU" sz="2000" dirty="0" smtClean="0"/>
            </a:br>
            <a:r>
              <a:rPr lang="tt-RU" sz="2000" dirty="0" smtClean="0"/>
              <a:t>мәрхәмәтлелек сыйфатлары тәрбияләү</a:t>
            </a:r>
            <a:br>
              <a:rPr lang="tt-RU" sz="2000" dirty="0" smtClean="0"/>
            </a:br>
            <a:r>
              <a:rPr lang="tt-RU" sz="2000" dirty="0" smtClean="0"/>
              <a:t>2.балаларның күзәтүчәнлекләрен, кызыксыну-</a:t>
            </a:r>
            <a:br>
              <a:rPr lang="tt-RU" sz="2000" dirty="0" smtClean="0"/>
            </a:br>
            <a:r>
              <a:rPr lang="tt-RU" sz="2000" dirty="0" smtClean="0"/>
              <a:t>чанлыкларын,чагыштыра белү күнекмәләрен</a:t>
            </a:r>
            <a:br>
              <a:rPr lang="tt-RU" sz="2000" dirty="0" smtClean="0"/>
            </a:br>
            <a:r>
              <a:rPr lang="tt-RU" sz="2000" dirty="0" smtClean="0"/>
              <a:t>үстерү.</a:t>
            </a:r>
            <a:br>
              <a:rPr lang="tt-RU" sz="2000" dirty="0" smtClean="0"/>
            </a:br>
            <a:r>
              <a:rPr lang="tt-RU" sz="2000" dirty="0" smtClean="0"/>
              <a:t>3.балаларның күчмә кошлар, аларның үзенчә-</a:t>
            </a:r>
            <a:br>
              <a:rPr lang="tt-RU" sz="2000" dirty="0" smtClean="0"/>
            </a:br>
            <a:r>
              <a:rPr lang="tt-RU" sz="2000" dirty="0" smtClean="0"/>
              <a:t>лекле яклары  турындагы белемнәрен камил-</a:t>
            </a:r>
            <a:br>
              <a:rPr lang="tt-RU" sz="2000" dirty="0" smtClean="0"/>
            </a:br>
            <a:r>
              <a:rPr lang="tt-RU" sz="2000" dirty="0" smtClean="0"/>
              <a:t>ләштерү.</a:t>
            </a:r>
            <a:r>
              <a:rPr lang="tt-RU" dirty="0"/>
              <a:t/>
            </a:r>
            <a:br>
              <a:rPr lang="tt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020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ворец ц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442" y="315086"/>
            <a:ext cx="7920880" cy="495544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2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714348" y="5214950"/>
            <a:ext cx="730680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8800" b="1" dirty="0" smtClean="0">
                <a:ln w="19050">
                  <a:solidFill>
                    <a:srgbClr val="666666">
                      <a:tint val="1000"/>
                    </a:srgbClr>
                  </a:solidFill>
                  <a:prstDash val="solid"/>
                </a:ln>
                <a:solidFill>
                  <a:srgbClr val="9C007F"/>
                </a:solidFill>
                <a:effectLst>
                  <a:glow rad="228600">
                    <a:srgbClr val="005BD3">
                      <a:satMod val="175000"/>
                      <a:alpha val="40000"/>
                    </a:srgb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СЫЕРЧЫК</a:t>
            </a:r>
            <a:endParaRPr lang="ru-RU" sz="8800" b="1" dirty="0">
              <a:ln w="19050">
                <a:solidFill>
                  <a:srgbClr val="666666">
                    <a:tint val="1000"/>
                  </a:srgbClr>
                </a:solidFill>
                <a:prstDash val="solid"/>
              </a:ln>
              <a:solidFill>
                <a:srgbClr val="9C007F"/>
              </a:solidFill>
              <a:effectLst>
                <a:glow rad="228600">
                  <a:srgbClr val="005BD3">
                    <a:satMod val="175000"/>
                    <a:alpha val="40000"/>
                  </a:srgb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442" y="3861048"/>
            <a:ext cx="4392550" cy="122413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>
                <a:solidFill>
                  <a:srgbClr val="00B0F0"/>
                </a:solidFill>
              </a:rPr>
              <a:t/>
            </a:r>
            <a:br>
              <a:rPr lang="ru-RU" sz="2400" dirty="0">
                <a:solidFill>
                  <a:srgbClr val="00B0F0"/>
                </a:solidFill>
              </a:rPr>
            </a:br>
            <a:r>
              <a:rPr lang="ru-RU" sz="2400" dirty="0" smtClean="0">
                <a:solidFill>
                  <a:srgbClr val="00B0F0"/>
                </a:solidFill>
              </a:rPr>
              <a:t/>
            </a:r>
            <a:br>
              <a:rPr lang="ru-RU" sz="2400" dirty="0" smtClean="0">
                <a:solidFill>
                  <a:srgbClr val="00B0F0"/>
                </a:solidFill>
              </a:rPr>
            </a:br>
            <a:r>
              <a:rPr lang="ru-RU" sz="2400" dirty="0">
                <a:solidFill>
                  <a:srgbClr val="00B0F0"/>
                </a:solidFill>
              </a:rPr>
              <a:t/>
            </a:r>
            <a:br>
              <a:rPr lang="ru-RU" sz="2400" dirty="0">
                <a:solidFill>
                  <a:srgbClr val="00B0F0"/>
                </a:solidFill>
              </a:rPr>
            </a:br>
            <a:r>
              <a:rPr lang="ru-RU" sz="2400" dirty="0" smtClean="0">
                <a:solidFill>
                  <a:srgbClr val="00B0F0"/>
                </a:solidFill>
              </a:rPr>
              <a:t/>
            </a:r>
            <a:br>
              <a:rPr lang="ru-RU" sz="2400" dirty="0" smtClean="0">
                <a:solidFill>
                  <a:srgbClr val="00B0F0"/>
                </a:solidFill>
              </a:rPr>
            </a:br>
            <a:r>
              <a:rPr lang="ru-RU" sz="2400" dirty="0">
                <a:solidFill>
                  <a:srgbClr val="00B0F0"/>
                </a:solidFill>
              </a:rPr>
              <a:t/>
            </a:r>
            <a:br>
              <a:rPr lang="ru-RU" sz="2400" dirty="0">
                <a:solidFill>
                  <a:srgbClr val="00B0F0"/>
                </a:solidFill>
              </a:rPr>
            </a:br>
            <a:r>
              <a:rPr lang="ru-RU" sz="2400" dirty="0" smtClean="0">
                <a:solidFill>
                  <a:srgbClr val="00B0F0"/>
                </a:solidFill>
              </a:rPr>
              <a:t/>
            </a:r>
            <a:br>
              <a:rPr lang="ru-RU" sz="2400" dirty="0" smtClean="0">
                <a:solidFill>
                  <a:srgbClr val="00B0F0"/>
                </a:solidFill>
              </a:rPr>
            </a:br>
            <a:r>
              <a:rPr lang="ru-RU" sz="2400" dirty="0">
                <a:solidFill>
                  <a:srgbClr val="00B0F0"/>
                </a:solidFill>
              </a:rPr>
              <a:t/>
            </a:r>
            <a:br>
              <a:rPr lang="ru-RU" sz="2400" dirty="0">
                <a:solidFill>
                  <a:srgbClr val="00B0F0"/>
                </a:solidFill>
              </a:rPr>
            </a:br>
            <a:r>
              <a:rPr lang="ru-RU" sz="2400" dirty="0" smtClean="0">
                <a:solidFill>
                  <a:srgbClr val="00B0F0"/>
                </a:solidFill>
              </a:rPr>
              <a:t/>
            </a:r>
            <a:br>
              <a:rPr lang="ru-RU" sz="2400" dirty="0" smtClean="0">
                <a:solidFill>
                  <a:srgbClr val="00B0F0"/>
                </a:solidFill>
              </a:rPr>
            </a:br>
            <a:r>
              <a:rPr lang="ru-RU" sz="2400" dirty="0">
                <a:solidFill>
                  <a:srgbClr val="00B0F0"/>
                </a:solidFill>
              </a:rPr>
              <a:t/>
            </a:r>
            <a:br>
              <a:rPr lang="ru-RU" sz="2400" dirty="0">
                <a:solidFill>
                  <a:srgbClr val="00B0F0"/>
                </a:solidFill>
              </a:rPr>
            </a:br>
            <a:r>
              <a:rPr lang="ru-RU" sz="2400" dirty="0" smtClean="0">
                <a:solidFill>
                  <a:srgbClr val="00B0F0"/>
                </a:solidFill>
              </a:rPr>
              <a:t/>
            </a:r>
            <a:br>
              <a:rPr lang="ru-RU" sz="2400" dirty="0" smtClean="0">
                <a:solidFill>
                  <a:srgbClr val="00B0F0"/>
                </a:solidFill>
              </a:rPr>
            </a:br>
            <a:r>
              <a:rPr lang="ru-RU" sz="2400" dirty="0">
                <a:solidFill>
                  <a:srgbClr val="00B0F0"/>
                </a:solidFill>
              </a:rPr>
              <a:t/>
            </a:r>
            <a:br>
              <a:rPr lang="ru-RU" sz="2400" dirty="0">
                <a:solidFill>
                  <a:srgbClr val="00B0F0"/>
                </a:solidFill>
              </a:rPr>
            </a:br>
            <a:r>
              <a:rPr lang="ru-RU" sz="2400" dirty="0" err="1" smtClean="0">
                <a:solidFill>
                  <a:schemeClr val="tx1"/>
                </a:solidFill>
              </a:rPr>
              <a:t>Язын</a:t>
            </a:r>
            <a:r>
              <a:rPr lang="ru-RU" sz="2400" dirty="0" smtClean="0">
                <a:solidFill>
                  <a:schemeClr val="tx1"/>
                </a:solidFill>
              </a:rPr>
              <a:t> кил</a:t>
            </a:r>
            <a:r>
              <a:rPr lang="tt-RU" sz="2400" dirty="0" smtClean="0">
                <a:solidFill>
                  <a:schemeClr val="tx1"/>
                </a:solidFill>
              </a:rPr>
              <a:t>ә, көзен китә,</a:t>
            </a:r>
            <a:br>
              <a:rPr lang="tt-RU" sz="2400" dirty="0" smtClean="0">
                <a:solidFill>
                  <a:schemeClr val="tx1"/>
                </a:solidFill>
              </a:rPr>
            </a:br>
            <a:r>
              <a:rPr lang="tt-RU" sz="2400" dirty="0" smtClean="0">
                <a:solidFill>
                  <a:schemeClr val="tx1"/>
                </a:solidFill>
              </a:rPr>
              <a:t>оя ясасаң ,үз итә </a:t>
            </a:r>
            <a:r>
              <a:rPr lang="tt-RU" sz="2400" dirty="0" smtClean="0">
                <a:solidFill>
                  <a:srgbClr val="00B0F0"/>
                </a:solidFill>
              </a:rPr>
              <a:t/>
            </a:r>
            <a:br>
              <a:rPr lang="tt-RU" sz="2400" dirty="0" smtClean="0">
                <a:solidFill>
                  <a:srgbClr val="00B0F0"/>
                </a:solidFill>
              </a:rPr>
            </a:br>
            <a:r>
              <a:rPr lang="tt-RU" sz="2400" dirty="0" smtClean="0"/>
              <a:t/>
            </a:r>
            <a:br>
              <a:rPr lang="tt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6370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оловей.jpg"/>
          <p:cNvPicPr>
            <a:picLocks noChangeAspect="1"/>
          </p:cNvPicPr>
          <p:nvPr/>
        </p:nvPicPr>
        <p:blipFill>
          <a:blip r:embed="rId2" cstate="print"/>
          <a:srcRect l="8333" t="18750" r="18333" b="8750"/>
          <a:stretch>
            <a:fillRect/>
          </a:stretch>
        </p:blipFill>
        <p:spPr>
          <a:xfrm>
            <a:off x="251520" y="260648"/>
            <a:ext cx="7854804" cy="504629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2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857224" y="5143512"/>
            <a:ext cx="724910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8800" b="1" dirty="0" smtClean="0">
                <a:ln w="19050">
                  <a:solidFill>
                    <a:srgbClr val="666666">
                      <a:tint val="1000"/>
                    </a:srgbClr>
                  </a:solidFill>
                  <a:prstDash val="solid"/>
                </a:ln>
                <a:solidFill>
                  <a:srgbClr val="9C007F"/>
                </a:solidFill>
                <a:effectLst>
                  <a:glow rad="228600">
                    <a:srgbClr val="005BD3">
                      <a:satMod val="175000"/>
                      <a:alpha val="40000"/>
                    </a:srgb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САНДУГАЧ</a:t>
            </a:r>
            <a:endParaRPr lang="ru-RU" sz="8800" b="1" dirty="0">
              <a:ln w="19050">
                <a:solidFill>
                  <a:srgbClr val="666666">
                    <a:tint val="1000"/>
                  </a:srgbClr>
                </a:solidFill>
                <a:prstDash val="solid"/>
              </a:ln>
              <a:solidFill>
                <a:srgbClr val="9C007F"/>
              </a:solidFill>
              <a:effectLst>
                <a:glow rad="228600">
                  <a:srgbClr val="005BD3">
                    <a:satMod val="175000"/>
                    <a:alpha val="40000"/>
                  </a:srgb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23928" y="3645024"/>
            <a:ext cx="4182396" cy="1719064"/>
          </a:xfrm>
        </p:spPr>
        <p:txBody>
          <a:bodyPr>
            <a:normAutofit fontScale="90000"/>
          </a:bodyPr>
          <a:lstStyle/>
          <a:p>
            <a:r>
              <a:rPr lang="tt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 </a:t>
            </a:r>
            <a:r>
              <a:rPr lang="tt-RU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Ары килә чүт- чүт</a:t>
            </a:r>
            <a:br>
              <a:rPr lang="tt-RU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tt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бире </a:t>
            </a:r>
            <a:r>
              <a:rPr lang="tt-RU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килә чүт-чүт</a:t>
            </a:r>
            <a:br>
              <a:rPr lang="tt-RU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tt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төскә </a:t>
            </a:r>
            <a:r>
              <a:rPr lang="tt-RU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матур булмасада</a:t>
            </a:r>
            <a:br>
              <a:rPr lang="tt-RU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tt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сайравына </a:t>
            </a:r>
            <a:r>
              <a:rPr lang="tt-RU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тиңнәр юк</a:t>
            </a:r>
            <a:r>
              <a:rPr lang="tt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tt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endParaRPr lang="ru-RU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74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жаворонок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60648"/>
            <a:ext cx="7606628" cy="47149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2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1643042" y="5214950"/>
            <a:ext cx="528381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8800" b="1" dirty="0" smtClean="0">
                <a:ln w="19050">
                  <a:solidFill>
                    <a:srgbClr val="666666">
                      <a:tint val="1000"/>
                    </a:srgbClr>
                  </a:solidFill>
                  <a:prstDash val="solid"/>
                </a:ln>
                <a:solidFill>
                  <a:srgbClr val="9C007F"/>
                </a:solidFill>
                <a:effectLst>
                  <a:glow rad="228600">
                    <a:srgbClr val="005BD3">
                      <a:satMod val="175000"/>
                      <a:alpha val="40000"/>
                    </a:srgb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ТУРГАЙ</a:t>
            </a:r>
            <a:endParaRPr lang="ru-RU" sz="8800" b="1" dirty="0">
              <a:ln w="19050">
                <a:solidFill>
                  <a:srgbClr val="666666">
                    <a:tint val="1000"/>
                  </a:srgbClr>
                </a:solidFill>
                <a:prstDash val="solid"/>
              </a:ln>
              <a:solidFill>
                <a:srgbClr val="9C007F"/>
              </a:solidFill>
              <a:effectLst>
                <a:glow rad="228600">
                  <a:srgbClr val="005BD3">
                    <a:satMod val="175000"/>
                    <a:alpha val="40000"/>
                  </a:srgb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3573016"/>
            <a:ext cx="5328592" cy="1641934"/>
          </a:xfrm>
        </p:spPr>
        <p:txBody>
          <a:bodyPr>
            <a:normAutofit fontScale="90000"/>
          </a:bodyPr>
          <a:lstStyle/>
          <a:p>
            <a:r>
              <a:rPr lang="tt-RU" sz="2400" dirty="0" smtClean="0">
                <a:solidFill>
                  <a:srgbClr val="FF0000"/>
                </a:solidFill>
              </a:rPr>
              <a:t>Бер кошым бар: тынмый,</a:t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>агачта оя кормый.</a:t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>Өе – җирдә.</a:t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>Җыры күктә</a:t>
            </a:r>
            <a:br>
              <a:rPr lang="tt-RU" sz="2400" dirty="0" smtClean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82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асточка 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19" y="260648"/>
            <a:ext cx="8027511" cy="51845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2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571472" y="5214950"/>
            <a:ext cx="770755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8800" b="1" dirty="0" smtClean="0">
                <a:ln w="19050">
                  <a:solidFill>
                    <a:srgbClr val="666666">
                      <a:tint val="1000"/>
                    </a:srgbClr>
                  </a:solidFill>
                  <a:prstDash val="solid"/>
                </a:ln>
                <a:solidFill>
                  <a:srgbClr val="9C007F"/>
                </a:solidFill>
                <a:effectLst>
                  <a:glow rad="228600">
                    <a:srgbClr val="005BD3">
                      <a:satMod val="175000"/>
                      <a:alpha val="40000"/>
                    </a:srgb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КАРЛЫГАЧ</a:t>
            </a:r>
            <a:endParaRPr lang="ru-RU" sz="8800" b="1" dirty="0">
              <a:ln w="19050">
                <a:solidFill>
                  <a:srgbClr val="666666">
                    <a:tint val="1000"/>
                  </a:srgbClr>
                </a:solidFill>
                <a:prstDash val="solid"/>
              </a:ln>
              <a:solidFill>
                <a:srgbClr val="9C007F"/>
              </a:solidFill>
              <a:effectLst>
                <a:glow rad="228600">
                  <a:srgbClr val="005BD3">
                    <a:satMod val="175000"/>
                    <a:alpha val="40000"/>
                  </a:srgb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3573016"/>
            <a:ext cx="6840760" cy="1359024"/>
          </a:xfrm>
        </p:spPr>
        <p:txBody>
          <a:bodyPr>
            <a:normAutofit fontScale="90000"/>
          </a:bodyPr>
          <a:lstStyle/>
          <a:p>
            <a:r>
              <a:rPr lang="tt-RU" dirty="0" smtClean="0"/>
              <a:t/>
            </a:r>
            <a:br>
              <a:rPr lang="tt-RU" dirty="0" smtClean="0"/>
            </a:br>
            <a:r>
              <a:rPr lang="tt-RU" dirty="0"/>
              <a:t/>
            </a:r>
            <a:br>
              <a:rPr lang="tt-RU" dirty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/>
              <a:t/>
            </a:r>
            <a:br>
              <a:rPr lang="tt-RU" dirty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/>
              <a:t/>
            </a:r>
            <a:br>
              <a:rPr lang="tt-RU" dirty="0"/>
            </a:br>
            <a:r>
              <a:rPr lang="tt-RU" dirty="0" smtClean="0"/>
              <a:t>Кулы юк- балчык ташый</a:t>
            </a:r>
            <a:br>
              <a:rPr lang="tt-RU" dirty="0" smtClean="0"/>
            </a:br>
            <a:r>
              <a:rPr lang="tt-RU" dirty="0" smtClean="0"/>
              <a:t>балтасы юк –оя ясый.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616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irds_rus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88640"/>
            <a:ext cx="8145642" cy="55024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2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285852" y="5411450"/>
            <a:ext cx="5786478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АККОШ</a:t>
            </a:r>
            <a:endParaRPr lang="ru-RU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16016" y="332656"/>
            <a:ext cx="3347864" cy="1872208"/>
          </a:xfrm>
        </p:spPr>
        <p:txBody>
          <a:bodyPr>
            <a:normAutofit/>
          </a:bodyPr>
          <a:lstStyle/>
          <a:p>
            <a:r>
              <a:rPr lang="tt-RU" sz="1800" dirty="0" smtClean="0"/>
              <a:t>Күктә оча, суда йөзә,</a:t>
            </a:r>
            <a:br>
              <a:rPr lang="tt-RU" sz="1800" dirty="0" smtClean="0"/>
            </a:br>
            <a:r>
              <a:rPr lang="tt-RU" sz="1800" dirty="0" smtClean="0"/>
              <a:t>муены озын, горур  кош</a:t>
            </a:r>
            <a:br>
              <a:rPr lang="tt-RU" sz="1800" dirty="0" smtClean="0"/>
            </a:br>
            <a:r>
              <a:rPr lang="tt-RU" sz="1800" dirty="0" smtClean="0"/>
              <a:t>кара да була ул ак та</a:t>
            </a:r>
            <a:br>
              <a:rPr lang="tt-RU" sz="1800" dirty="0" smtClean="0"/>
            </a:br>
            <a:r>
              <a:rPr lang="tt-RU" sz="1800" dirty="0" smtClean="0"/>
              <a:t>исеме аның  (аккош)</a:t>
            </a:r>
            <a:br>
              <a:rPr lang="tt-RU" sz="1800" dirty="0" smtClean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6163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</TotalTime>
  <Words>26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           Күчмә кошлар максаты. 1.балаларда кошларга карата  сакчыл караш, мәрхәмәтлелек сыйфатлары тәрбияләү 2.балаларның күзәтүчәнлекләрен, кызыксыну- чанлыкларын,чагыштыра белү күнекмәләрен үстерү. 3.балаларның күчмә кошлар, аларның үзенчә- лекле яклары  турындагы белемнәрен камил- ләштерү. </vt:lpstr>
      <vt:lpstr>                                   Язын килә, көзен китә, оя ясасаң ,үз итә   </vt:lpstr>
      <vt:lpstr>. Ары килә чүт- чүт    бире килә чүт-чүт   төскә матур булмасада   сайравына тиңнәр юк </vt:lpstr>
      <vt:lpstr>Бер кошым бар: тынмый, агачта оя кормый. Өе – җирдә. Җыры күктә </vt:lpstr>
      <vt:lpstr>      Кулы юк- балчык ташый балтасы юк –оя ясый.</vt:lpstr>
      <vt:lpstr>Күктә оча, суда йөзә, муены озын, горур  кош кара да була ул ак та исеме аның  (аккош)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гульсум</dc:creator>
  <cp:lastModifiedBy>гульсум</cp:lastModifiedBy>
  <cp:revision>8</cp:revision>
  <dcterms:created xsi:type="dcterms:W3CDTF">2013-03-13T08:35:20Z</dcterms:created>
  <dcterms:modified xsi:type="dcterms:W3CDTF">2013-03-18T09:41:49Z</dcterms:modified>
</cp:coreProperties>
</file>