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71" r:id="rId8"/>
    <p:sldId id="272"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50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0" y="0"/>
            <a:ext cx="9144000" cy="6858001"/>
          </a:xfrm>
          <a:prstGeom prst="rect">
            <a:avLst/>
          </a:prstGeom>
          <a:noFill/>
          <a:ln w="9525">
            <a:noFill/>
            <a:miter lim="800000"/>
            <a:headEnd/>
            <a:tailEnd/>
          </a:ln>
        </p:spPr>
      </p:pic>
      <p:sp>
        <p:nvSpPr>
          <p:cNvPr id="2" name="Заголовок 1"/>
          <p:cNvSpPr>
            <a:spLocks noGrp="1"/>
          </p:cNvSpPr>
          <p:nvPr>
            <p:ph type="ctrTitle"/>
          </p:nvPr>
        </p:nvSpPr>
        <p:spPr>
          <a:xfrm>
            <a:off x="3419872" y="1340768"/>
            <a:ext cx="5328592" cy="3312368"/>
          </a:xfrm>
        </p:spPr>
        <p:txBody>
          <a:bodyPr>
            <a:normAutofit fontScale="90000"/>
          </a:bodyPr>
          <a:lstStyle/>
          <a:p>
            <a:r>
              <a:rPr lang="ru-RU" sz="6000" b="1" dirty="0" smtClean="0">
                <a:ln w="11430"/>
                <a:solidFill>
                  <a:srgbClr val="FF0000"/>
                </a:solidFill>
                <a:effectLst>
                  <a:glow rad="139700">
                    <a:schemeClr val="accent5">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
            </a:r>
            <a:br>
              <a:rPr lang="ru-RU" sz="6000" b="1" dirty="0" smtClean="0">
                <a:ln w="11430"/>
                <a:solidFill>
                  <a:srgbClr val="FF0000"/>
                </a:solidFill>
                <a:effectLst>
                  <a:glow rad="139700">
                    <a:schemeClr val="accent5">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br>
            <a:r>
              <a:rPr lang="ru-RU" sz="6000" b="1" dirty="0" smtClean="0">
                <a:ln w="11430"/>
                <a:solidFill>
                  <a:srgbClr val="FF0000"/>
                </a:solidFill>
                <a:effectLst>
                  <a:glow rad="228600">
                    <a:schemeClr val="accent3">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Адаптация ребенка </a:t>
            </a:r>
            <a:br>
              <a:rPr lang="ru-RU" sz="6000" b="1" dirty="0" smtClean="0">
                <a:ln w="11430"/>
                <a:solidFill>
                  <a:srgbClr val="FF0000"/>
                </a:solidFill>
                <a:effectLst>
                  <a:glow rad="228600">
                    <a:schemeClr val="accent3">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br>
            <a:r>
              <a:rPr lang="ru-RU" sz="6000" b="1" dirty="0" smtClean="0">
                <a:ln w="11430"/>
                <a:solidFill>
                  <a:srgbClr val="FF0000"/>
                </a:solidFill>
                <a:effectLst>
                  <a:glow rad="228600">
                    <a:schemeClr val="accent3">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к детскому саду</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1115616" y="260648"/>
            <a:ext cx="6400800" cy="936104"/>
          </a:xfrm>
        </p:spPr>
        <p:txBody>
          <a:bodyPr>
            <a:normAutofit/>
          </a:bodyPr>
          <a:lstStyle/>
          <a:p>
            <a:r>
              <a:rPr lang="ru-RU" sz="1600" b="1" dirty="0" smtClean="0">
                <a:solidFill>
                  <a:schemeClr val="tx1"/>
                </a:solidFill>
                <a:latin typeface="Times New Roman" pitchFamily="18" charset="0"/>
                <a:cs typeface="Times New Roman" pitchFamily="18" charset="0"/>
              </a:rPr>
              <a:t>Муниципальное бюджетное дошкольное образовательное учреждение детский сад комбинированного вида №4 муниципального образования Кавказский район город Кропоткин</a:t>
            </a:r>
            <a:endParaRPr lang="ru-RU" sz="16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6516216" y="5842337"/>
            <a:ext cx="2627784" cy="1015663"/>
          </a:xfrm>
          <a:prstGeom prst="rect">
            <a:avLst/>
          </a:prstGeom>
        </p:spPr>
        <p:txBody>
          <a:bodyPr wrap="square">
            <a:spAutoFit/>
          </a:bodyPr>
          <a:lstStyle/>
          <a:p>
            <a:pPr algn="r"/>
            <a:r>
              <a:rPr lang="ru-RU" sz="2000" b="1" dirty="0" smtClean="0">
                <a:latin typeface="Monotype Corsiva" pitchFamily="66" charset="0"/>
              </a:rPr>
              <a:t>Подготовил:  </a:t>
            </a:r>
          </a:p>
          <a:p>
            <a:pPr algn="r"/>
            <a:r>
              <a:rPr lang="ru-RU" sz="2000" b="1" dirty="0" smtClean="0">
                <a:latin typeface="Monotype Corsiva" pitchFamily="66" charset="0"/>
              </a:rPr>
              <a:t>педагог – психолог </a:t>
            </a:r>
            <a:r>
              <a:rPr lang="ru-RU" sz="2000" b="1" dirty="0" smtClean="0"/>
              <a:t>Лучко С.С.</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908720"/>
            <a:ext cx="8229600" cy="576064"/>
          </a:xfrm>
        </p:spPr>
        <p:txBody>
          <a:bodyPr>
            <a:normAutofit fontScale="90000"/>
          </a:bodyPr>
          <a:lstStyle/>
          <a:p>
            <a:r>
              <a:rPr lang="ru-RU" b="1" dirty="0" smtClean="0">
                <a:solidFill>
                  <a:srgbClr val="FF3300"/>
                </a:solidFill>
              </a:rPr>
              <a:t/>
            </a:r>
            <a:br>
              <a:rPr lang="ru-RU" b="1" dirty="0" smtClean="0">
                <a:solidFill>
                  <a:srgbClr val="FF3300"/>
                </a:solidFill>
              </a:rPr>
            </a:br>
            <a:r>
              <a:rPr lang="ru-RU" b="1" dirty="0" smtClean="0">
                <a:solidFill>
                  <a:srgbClr val="FF3300"/>
                </a:solidFill>
                <a:effectLst>
                  <a:glow rad="228600">
                    <a:schemeClr val="accent5">
                      <a:satMod val="175000"/>
                      <a:alpha val="40000"/>
                    </a:schemeClr>
                  </a:glow>
                </a:effectLst>
              </a:rPr>
              <a:t>Адаптация</a:t>
            </a:r>
            <a:br>
              <a:rPr lang="ru-RU" b="1" dirty="0" smtClean="0">
                <a:solidFill>
                  <a:srgbClr val="FF3300"/>
                </a:solidFill>
                <a:effectLst>
                  <a:glow rad="228600">
                    <a:schemeClr val="accent5">
                      <a:satMod val="175000"/>
                      <a:alpha val="40000"/>
                    </a:schemeClr>
                  </a:glow>
                </a:effectLst>
              </a:rPr>
            </a:br>
            <a:endParaRPr lang="ru-RU" dirty="0">
              <a:effectLst>
                <a:glow rad="228600">
                  <a:schemeClr val="accent5">
                    <a:satMod val="175000"/>
                    <a:alpha val="40000"/>
                  </a:schemeClr>
                </a:glow>
              </a:effectLst>
            </a:endParaRPr>
          </a:p>
        </p:txBody>
      </p:sp>
      <p:sp>
        <p:nvSpPr>
          <p:cNvPr id="3" name="Содержимое 2"/>
          <p:cNvSpPr>
            <a:spLocks noGrp="1"/>
          </p:cNvSpPr>
          <p:nvPr>
            <p:ph idx="1"/>
          </p:nvPr>
        </p:nvSpPr>
        <p:spPr>
          <a:xfrm>
            <a:off x="4211960" y="1772816"/>
            <a:ext cx="3816424" cy="4353347"/>
          </a:xfrm>
        </p:spPr>
        <p:txBody>
          <a:bodyPr/>
          <a:lstStyle/>
          <a:p>
            <a:pPr>
              <a:buNone/>
            </a:pPr>
            <a:r>
              <a:rPr lang="ru-RU" sz="2400" b="1" dirty="0" smtClean="0">
                <a:solidFill>
                  <a:schemeClr val="tx1">
                    <a:lumMod val="75000"/>
                    <a:lumOff val="25000"/>
                  </a:schemeClr>
                </a:solidFill>
                <a:latin typeface="Times New Roman" pitchFamily="18" charset="0"/>
                <a:cs typeface="Times New Roman" pitchFamily="18" charset="0"/>
              </a:rPr>
              <a:t>    - это приспособление организма к новой обстановке, а для ребенка детский садик, несомненно, является новым, еще неизвестным пространством, с новым окружением и новыми отношениями.</a:t>
            </a:r>
            <a:endParaRPr lang="ru-RU" sz="2400" dirty="0" smtClean="0">
              <a:solidFill>
                <a:schemeClr val="tx1">
                  <a:lumMod val="75000"/>
                  <a:lumOff val="25000"/>
                </a:schemeClr>
              </a:solidFill>
              <a:latin typeface="Times New Roman" pitchFamily="18" charset="0"/>
              <a:cs typeface="Times New Roman" pitchFamily="18" charset="0"/>
            </a:endParaRPr>
          </a:p>
          <a:p>
            <a:endParaRPr lang="ru-RU" dirty="0"/>
          </a:p>
        </p:txBody>
      </p:sp>
      <p:pic>
        <p:nvPicPr>
          <p:cNvPr id="7170"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11560" y="1916832"/>
            <a:ext cx="4237562"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0" y="-6530"/>
            <a:ext cx="9144000" cy="6871063"/>
          </a:xfrm>
          <a:prstGeom prst="rect">
            <a:avLst/>
          </a:prstGeom>
          <a:noFill/>
          <a:ln w="9525">
            <a:noFill/>
            <a:miter lim="800000"/>
            <a:headEnd/>
            <a:tailEnd/>
          </a:ln>
        </p:spPr>
      </p:pic>
      <p:sp>
        <p:nvSpPr>
          <p:cNvPr id="3" name="Содержимое 2"/>
          <p:cNvSpPr>
            <a:spLocks noGrp="1"/>
          </p:cNvSpPr>
          <p:nvPr>
            <p:ph idx="1"/>
          </p:nvPr>
        </p:nvSpPr>
        <p:spPr>
          <a:xfrm>
            <a:off x="0" y="116632"/>
            <a:ext cx="8229600" cy="6192688"/>
          </a:xfrm>
        </p:spPr>
        <p:txBody>
          <a:bodyPr>
            <a:normAutofit lnSpcReduction="10000"/>
          </a:bodyPr>
          <a:lstStyle/>
          <a:p>
            <a:pPr>
              <a:buNone/>
            </a:pPr>
            <a:r>
              <a:rPr lang="ru-RU" b="1" i="1" u="sng" dirty="0" smtClean="0">
                <a:latin typeface="Times New Roman" pitchFamily="18" charset="0"/>
                <a:cs typeface="Times New Roman" pitchFamily="18" charset="0"/>
              </a:rPr>
              <a:t>Цель адаптации :</a:t>
            </a:r>
            <a:r>
              <a:rPr lang="ru-RU" b="1" dirty="0" smtClean="0">
                <a:latin typeface="Times New Roman" pitchFamily="18" charset="0"/>
                <a:cs typeface="Times New Roman" pitchFamily="18" charset="0"/>
              </a:rPr>
              <a:t>создать благоприятные условия социальной адаптации ребенка к условиям дошкольного учреждения. </a:t>
            </a:r>
            <a:endParaRPr lang="ru-RU" sz="1800" b="1" dirty="0" smtClean="0">
              <a:latin typeface="Times New Roman" pitchFamily="18" charset="0"/>
              <a:cs typeface="Times New Roman" pitchFamily="18" charset="0"/>
            </a:endParaRPr>
          </a:p>
          <a:p>
            <a:pPr>
              <a:buNone/>
            </a:pPr>
            <a:r>
              <a:rPr lang="ru-RU" b="1" i="1" u="sng" dirty="0" smtClean="0">
                <a:latin typeface="Times New Roman" pitchFamily="18" charset="0"/>
                <a:cs typeface="Times New Roman" pitchFamily="18" charset="0"/>
              </a:rPr>
              <a:t>Задача: </a:t>
            </a:r>
            <a:r>
              <a:rPr lang="ru-RU" b="1" dirty="0" smtClean="0">
                <a:latin typeface="Times New Roman" pitchFamily="18" charset="0"/>
                <a:cs typeface="Times New Roman" pitchFamily="18" charset="0"/>
              </a:rPr>
              <a:t>разработать комплекс мер по повышению адаптационных возможностей детей раннего возраста. </a:t>
            </a:r>
            <a:endParaRPr lang="ru-RU" sz="1800" b="1" dirty="0" smtClean="0">
              <a:latin typeface="Times New Roman" pitchFamily="18" charset="0"/>
              <a:cs typeface="Times New Roman" pitchFamily="18" charset="0"/>
            </a:endParaRPr>
          </a:p>
          <a:p>
            <a:pPr>
              <a:buNone/>
            </a:pPr>
            <a:r>
              <a:rPr lang="ru-RU" b="1" i="1" u="sng" dirty="0" smtClean="0">
                <a:latin typeface="Times New Roman" pitchFamily="18" charset="0"/>
                <a:cs typeface="Times New Roman" pitchFamily="18" charset="0"/>
              </a:rPr>
              <a:t>Основой для хорошей адаптации</a:t>
            </a:r>
            <a:r>
              <a:rPr lang="ru-RU" sz="1800" b="1" i="1" u="sng"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служат благоприятные условия, соблюдение режима  дня, доброжелательные  взаимоотношения, гигиенические навыки, чистота, свежий воздух  и многое другое.</a:t>
            </a:r>
            <a:br>
              <a:rPr lang="ru-RU" b="1" dirty="0" smtClean="0">
                <a:latin typeface="Times New Roman" pitchFamily="18" charset="0"/>
                <a:cs typeface="Times New Roman" pitchFamily="18" charset="0"/>
              </a:rPr>
            </a:b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0" y="0"/>
            <a:ext cx="9144000" cy="6864263"/>
          </a:xfrm>
          <a:prstGeom prst="rect">
            <a:avLst/>
          </a:prstGeom>
          <a:noFill/>
          <a:ln w="9525">
            <a:noFill/>
            <a:miter lim="800000"/>
            <a:headEnd/>
            <a:tailEnd/>
          </a:ln>
        </p:spPr>
      </p:pic>
      <p:sp>
        <p:nvSpPr>
          <p:cNvPr id="2" name="Заголовок 1"/>
          <p:cNvSpPr>
            <a:spLocks noGrp="1"/>
          </p:cNvSpPr>
          <p:nvPr>
            <p:ph type="title"/>
          </p:nvPr>
        </p:nvSpPr>
        <p:spPr>
          <a:xfrm>
            <a:off x="395536" y="188640"/>
            <a:ext cx="8229600" cy="1143000"/>
          </a:xfrm>
        </p:spPr>
        <p:txBody>
          <a:bodyPr/>
          <a:lstStyle/>
          <a:p>
            <a:r>
              <a:rPr lang="ru-RU" b="1" i="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Степени адаптации</a:t>
            </a:r>
            <a:endParaRPr lang="ru-RU" b="1" i="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107504" y="1268760"/>
            <a:ext cx="8589640" cy="5256584"/>
          </a:xfrm>
        </p:spPr>
        <p:txBody>
          <a:bodyPr>
            <a:normAutofit/>
          </a:bodyPr>
          <a:lstStyle/>
          <a:p>
            <a:r>
              <a:rPr lang="ru-RU" sz="1800" b="1" i="1" u="sng" dirty="0" smtClean="0">
                <a:latin typeface="Times New Roman" pitchFamily="18" charset="0"/>
                <a:cs typeface="Times New Roman" pitchFamily="18" charset="0"/>
              </a:rPr>
              <a:t> ЛЕГКАЯ СТЕПЕНЬ АДАПТАЦИИ</a:t>
            </a:r>
          </a:p>
          <a:p>
            <a:pPr algn="just">
              <a:buNone/>
            </a:pPr>
            <a:r>
              <a:rPr lang="ru-RU" sz="1800" dirty="0" smtClean="0">
                <a:solidFill>
                  <a:schemeClr val="bg1"/>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Длится 10—15 дней, ребенок прибавляет в весе, адекватно ведет себя в коллективе, болеет не чаще обычного;</a:t>
            </a:r>
          </a:p>
          <a:p>
            <a:pPr algn="just">
              <a:buNone/>
            </a:pPr>
            <a:endParaRPr lang="ru-RU" sz="1800" b="1" dirty="0" smtClean="0">
              <a:latin typeface="Times New Roman" pitchFamily="18" charset="0"/>
              <a:cs typeface="Times New Roman" pitchFamily="18" charset="0"/>
            </a:endParaRPr>
          </a:p>
          <a:p>
            <a:r>
              <a:rPr lang="ru-RU" sz="1900" b="1" i="1" u="sng" dirty="0" smtClean="0">
                <a:latin typeface="Times New Roman" pitchFamily="18" charset="0"/>
                <a:cs typeface="Times New Roman" pitchFamily="18" charset="0"/>
              </a:rPr>
              <a:t>СРЕДНЯЯ СТЕПЕНЬ АДАПТАЦИИ</a:t>
            </a:r>
          </a:p>
          <a:p>
            <a:pPr>
              <a:buNone/>
            </a:pPr>
            <a:r>
              <a:rPr lang="ru-RU" sz="1900" dirty="0" smtClean="0">
                <a:latin typeface="Times New Roman" pitchFamily="18" charset="0"/>
                <a:cs typeface="Times New Roman" pitchFamily="18" charset="0"/>
              </a:rPr>
              <a:t>      длится примерно в течение месяца, при этом ребенок на короткое время теряет  в   весе, может наступить заболевание длительностью 5—7 дней, есть признаки психического стресса;</a:t>
            </a:r>
          </a:p>
          <a:p>
            <a:pPr>
              <a:buNone/>
            </a:pPr>
            <a:endParaRPr lang="ru-RU" sz="1900" b="1" dirty="0" smtClean="0">
              <a:latin typeface="Times New Roman" pitchFamily="18" charset="0"/>
              <a:cs typeface="Times New Roman" pitchFamily="18" charset="0"/>
            </a:endParaRPr>
          </a:p>
          <a:p>
            <a:pPr marL="514350" indent="-514350"/>
            <a:r>
              <a:rPr lang="ru-RU" sz="1800" b="1" i="1" u="sng" dirty="0" smtClean="0">
                <a:latin typeface="Times New Roman" pitchFamily="18" charset="0"/>
                <a:cs typeface="Times New Roman" pitchFamily="18" charset="0"/>
              </a:rPr>
              <a:t>ТЯЖЁЛАЯ СТЕПЕНЬ АДАПТАЦИИ</a:t>
            </a:r>
          </a:p>
          <a:p>
            <a:pPr marL="514350" indent="-514350">
              <a:buNone/>
            </a:pPr>
            <a:r>
              <a:rPr lang="ru-RU" sz="23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длится от 2 до 6 месяцев, ребенок часто болеет, ребёнок трудно преодолевает адаптационные процессы, теряет уже имеющиеся навыки, может наступить как физическое, так и психическое истощение организма.</a:t>
            </a:r>
            <a:endParaRPr lang="ru-RU" sz="1800" b="1"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srcRect/>
          <a:stretch>
            <a:fillRect/>
          </a:stretch>
        </p:blipFill>
        <p:spPr bwMode="auto">
          <a:xfrm>
            <a:off x="6763" y="-5080"/>
            <a:ext cx="9137237" cy="6863080"/>
          </a:xfrm>
          <a:prstGeom prst="rect">
            <a:avLst/>
          </a:prstGeom>
          <a:noFill/>
          <a:ln w="9525">
            <a:noFill/>
            <a:miter lim="800000"/>
            <a:headEnd/>
            <a:tailEnd/>
          </a:ln>
        </p:spPr>
      </p:pic>
      <p:sp>
        <p:nvSpPr>
          <p:cNvPr id="2" name="Заголовок 1"/>
          <p:cNvSpPr>
            <a:spLocks noGrp="1"/>
          </p:cNvSpPr>
          <p:nvPr>
            <p:ph type="title"/>
          </p:nvPr>
        </p:nvSpPr>
        <p:spPr>
          <a:xfrm>
            <a:off x="179512" y="116632"/>
            <a:ext cx="8784976" cy="108012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ru-RU"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Как сделать процесс адаптации к саду наиболее мягким?</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67544" y="1052736"/>
            <a:ext cx="8229600" cy="5662412"/>
          </a:xfrm>
        </p:spPr>
        <p:txBody>
          <a:bodyPr>
            <a:noAutofit/>
          </a:bodyPr>
          <a:lstStyle/>
          <a:p>
            <a:pPr algn="just"/>
            <a:r>
              <a:rPr lang="ru-RU" sz="1600" dirty="0" smtClean="0">
                <a:latin typeface="Times New Roman" pitchFamily="18" charset="0"/>
                <a:cs typeface="Times New Roman" pitchFamily="18" charset="0"/>
              </a:rPr>
              <a:t>Необходимо заранее познакомиться с условиями ДОУ и приблизить к ним условия воспитания в семье (режим дня, характер питания).</a:t>
            </a:r>
          </a:p>
          <a:p>
            <a:pPr algn="just"/>
            <a:r>
              <a:rPr lang="ru-RU" sz="1600" dirty="0" smtClean="0">
                <a:latin typeface="Times New Roman" pitchFamily="18" charset="0"/>
                <a:cs typeface="Times New Roman" pitchFamily="18" charset="0"/>
              </a:rPr>
              <a:t>Расскажите ребенку, что такое детский сад, зачем туда ходят дети, почему Вы хотите, чтобы малыш пошел в сад.</a:t>
            </a:r>
          </a:p>
          <a:p>
            <a:pPr algn="just"/>
            <a:r>
              <a:rPr lang="ru-RU" sz="1600" dirty="0" smtClean="0">
                <a:latin typeface="Times New Roman" pitchFamily="18" charset="0"/>
                <a:cs typeface="Times New Roman" pitchFamily="18" charset="0"/>
              </a:rPr>
              <a:t>Подробно расскажите ребенку о режиме детского сада: что, как и в какой последовательности он будет делать. Чем подробнее будет ваш рассказ, и чем чаще Вы будите его повторять, тем спокойнее и увереннее будет чувствовать себя ваш ребенок, когда пойдет в сад. Малышей пугает неизвестность. Когда ребенок видит, что ожидаемое событие происходит, как и было обещано, он чувствует себя увереннее. Спрашивайте у малыша, запомнил ли он, что он будет делать в саду после прогулки, куда он будет складывать свои вещи, кто ему будет помогать раздеваться, и что он будет делать после обеда..</a:t>
            </a:r>
          </a:p>
          <a:p>
            <a:pPr algn="just"/>
            <a:r>
              <a:rPr lang="ru-RU" sz="1600" dirty="0" smtClean="0">
                <a:latin typeface="Times New Roman" pitchFamily="18" charset="0"/>
                <a:cs typeface="Times New Roman" pitchFamily="18" charset="0"/>
              </a:rPr>
              <a:t>В детском саду малышей обычно пугает неизвестность. Когда ребенок видит, что ожидаемое событие происходит так, как было ему заранее “обещано”, - он чувствует себя увереннее.</a:t>
            </a:r>
          </a:p>
          <a:p>
            <a:pPr algn="just"/>
            <a:r>
              <a:rPr lang="ru-RU" sz="1600" dirty="0" smtClean="0">
                <a:latin typeface="Times New Roman" pitchFamily="18" charset="0"/>
                <a:cs typeface="Times New Roman" pitchFamily="18" charset="0"/>
              </a:rPr>
              <a:t>Формируем позитивный настрой  Настраивайте ребенка на мажорный лад. Внушайте ему, что это очень здорово, что он дорос до сада и стал таким большим. Когда вы идете мимо детского сада, с радостью напоминайте ребенку о том, как ему повезло - осенью он сможет сюда ходить. Рассказывайте родным и знакомым в присутствии малыша о своей удаче, говорите, что гордитесь своим ребенком, - ведь его приняли в детский сад. И через некоторое время ваш ребенок будет сам с гордостью говорить окружающим о том, что скоро он пойдет в детский сад.</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60648"/>
            <a:ext cx="8229600" cy="6480720"/>
          </a:xfrm>
        </p:spPr>
        <p:txBody>
          <a:bodyPr>
            <a:normAutofit/>
          </a:bodyPr>
          <a:lstStyle/>
          <a:p>
            <a:pPr algn="just"/>
            <a:r>
              <a:rPr lang="ru-RU" sz="1600" dirty="0" smtClean="0">
                <a:latin typeface="Times New Roman" pitchFamily="18" charset="0"/>
                <a:cs typeface="Times New Roman" pitchFamily="18" charset="0"/>
              </a:rPr>
              <a:t>Рассказываем о том, что ждет ребенка в детском саду.</a:t>
            </a:r>
          </a:p>
          <a:p>
            <a:pPr algn="just"/>
            <a:r>
              <a:rPr lang="ru-RU" sz="1600" dirty="0" smtClean="0">
                <a:latin typeface="Times New Roman" pitchFamily="18" charset="0"/>
                <a:cs typeface="Times New Roman" pitchFamily="18" charset="0"/>
              </a:rPr>
              <a:t>Честно говорим о возможных трудностях.</a:t>
            </a:r>
          </a:p>
          <a:p>
            <a:pPr algn="just"/>
            <a:r>
              <a:rPr lang="ru-RU" sz="1600" dirty="0" smtClean="0">
                <a:latin typeface="Times New Roman" pitchFamily="18" charset="0"/>
                <a:cs typeface="Times New Roman" pitchFamily="18" charset="0"/>
              </a:rPr>
              <a:t>Поговорите с ребенком о трудностях, которые могут возникнуть у него в детском саду. Обговорите, к кому в этом случае он сможет обратиться за помощью, и как он это сделает. Например: “Если ты захочешь пить, подойди к воспитателю и скажи: “Я хочу пить”, и воспитатель нальет тебе воды. Если захочешь в туалет, скажи об этом воспитателю”.</a:t>
            </a:r>
          </a:p>
          <a:p>
            <a:pPr algn="just"/>
            <a:r>
              <a:rPr lang="ru-RU" sz="1600" dirty="0" smtClean="0">
                <a:latin typeface="Times New Roman" pitchFamily="18" charset="0"/>
                <a:cs typeface="Times New Roman" pitchFamily="18" charset="0"/>
              </a:rPr>
              <a:t>Не создавайте у ребенка иллюзий, что все будет исполнено по его первому требованию и так, как он хочет. Объясните, что в группе будет много детей и иногда ему придется подождать своей очереди. Вы можете сказать малышу: “Воспитатель не сможет помочь одеться сразу всем детям, поэтому тебе придется немного подождать”.</a:t>
            </a:r>
          </a:p>
          <a:p>
            <a:pPr algn="just"/>
            <a:r>
              <a:rPr lang="ru-RU" sz="1600" dirty="0" smtClean="0">
                <a:latin typeface="Times New Roman" pitchFamily="18" charset="0"/>
                <a:cs typeface="Times New Roman" pitchFamily="18" charset="0"/>
              </a:rPr>
              <a:t>Первое время лучше не оставлять ребенка в детском саду на полный день.</a:t>
            </a:r>
          </a:p>
          <a:p>
            <a:pPr algn="just"/>
            <a:r>
              <a:rPr lang="ru-RU" sz="1600" dirty="0" smtClean="0">
                <a:latin typeface="Times New Roman" pitchFamily="18" charset="0"/>
                <a:cs typeface="Times New Roman" pitchFamily="18" charset="0"/>
              </a:rPr>
              <a:t>Важно научить ребенка общаться со сверстниками (поделиться игрушкой, поблагодарить). Научите малыша знакомиться с другими детьми, обращаться к ним по имени, просить, а не отнимать игрушки. Ребенок привыкнет к детскому саду тем быстрее, чем с большим количеством детей и взрослых он сможет построить отношения. Помогите ему в этом. Познакомьтесь с другими родителями и их детьми. Называйте других детей в присутствии вашего малыша по именам. Спрашивайте его дома о новых друзьях. Поощряйте обращения вашего ребенка за помощью и поддержкой к другим людям. Чем лучше будут ваши отношения с воспитателями, с другими родителями и их детьми, тем легче будет вашему ребенку.</a:t>
            </a:r>
          </a:p>
          <a:p>
            <a:pPr algn="just"/>
            <a:r>
              <a:rPr lang="ru-RU" sz="1600" dirty="0" smtClean="0">
                <a:latin typeface="Times New Roman" pitchFamily="18" charset="0"/>
                <a:cs typeface="Times New Roman" pitchFamily="18" charset="0"/>
              </a:rPr>
              <a:t>Уменьшайте нагрузку на нервную систему: на время прекратите походы в цирк, в театр, в гости и другие многолюдные и шумные места, сократите просмотр телепередач</a:t>
            </a:r>
            <a:endParaRPr lang="ru-RU"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srcRect/>
          <a:stretch>
            <a:fillRect/>
          </a:stretch>
        </p:blipFill>
        <p:spPr bwMode="auto">
          <a:xfrm>
            <a:off x="-16684" y="12470"/>
            <a:ext cx="9160684" cy="6845529"/>
          </a:xfrm>
          <a:prstGeom prst="rect">
            <a:avLst/>
          </a:prstGeom>
          <a:noFill/>
          <a:ln w="9525">
            <a:noFill/>
            <a:miter lim="800000"/>
            <a:headEnd/>
            <a:tailEnd/>
          </a:ln>
        </p:spPr>
      </p:pic>
      <p:sp>
        <p:nvSpPr>
          <p:cNvPr id="2" name="Заголовок 1"/>
          <p:cNvSpPr>
            <a:spLocks noGrp="1"/>
          </p:cNvSpPr>
          <p:nvPr>
            <p:ph type="title"/>
          </p:nvPr>
        </p:nvSpPr>
        <p:spPr>
          <a:xfrm>
            <a:off x="467544" y="116632"/>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Обучайте ребенка дома всем необходимым навыкам самообслуживания.</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611560" y="1196752"/>
            <a:ext cx="8229600" cy="5112568"/>
          </a:xfrm>
        </p:spPr>
        <p:txBody>
          <a:bodyPr>
            <a:normAutofit/>
          </a:bodyPr>
          <a:lstStyle/>
          <a:p>
            <a:pPr algn="just"/>
            <a:r>
              <a:rPr lang="ru-RU" sz="1600" dirty="0" smtClean="0">
                <a:latin typeface="Times New Roman" pitchFamily="18" charset="0"/>
                <a:cs typeface="Times New Roman" pitchFamily="18" charset="0"/>
              </a:rPr>
              <a:t>Введите режимные моменты детского сада в домашний режим дня .</a:t>
            </a:r>
          </a:p>
          <a:p>
            <a:pPr algn="just"/>
            <a:r>
              <a:rPr lang="ru-RU" sz="1600" dirty="0" smtClean="0">
                <a:latin typeface="Times New Roman" pitchFamily="18" charset="0"/>
                <a:cs typeface="Times New Roman" pitchFamily="18" charset="0"/>
              </a:rPr>
              <a:t>Забирайте первое время пораньше домой, создайте спокойный, бесконфликтный климат для него в семье.</a:t>
            </a:r>
          </a:p>
          <a:p>
            <a:pPr algn="just"/>
            <a:r>
              <a:rPr lang="ru-RU" sz="1600" dirty="0" smtClean="0">
                <a:latin typeface="Times New Roman" pitchFamily="18" charset="0"/>
                <a:cs typeface="Times New Roman" pitchFamily="18" charset="0"/>
              </a:rPr>
              <a:t>Разработайте вместе с ребенком несложную систему прощальных знаков внимания, и ему будет проще отпустить Вас. Например, поцелуйте его в одну щечку, в другую, помашите ручкой, после чего он спокойно идет в садик. Не надо затягивать утреннее расставание с ребенком, если он плачет: разденьте его, передайте в руки воспитателю, скажите, когда придете, и уходите. При встрече подробно расспросите малыша о прожитом дне и похвалите за успехи, расскажите, как много вы успели сделать, потому что он помог вам. Ну и, конечно, не забудьте похвалить ребенка, когда ваши расставания на пороге детсада начнут проходить спокойно. Правда, надо быть готовым, что иногда ребенок будет встречать вас вечерним плачем. Не пугайтесь: это не означает, что ему там плохо, просто надо же как-то передать мамочке свои переживания и получить порцию нежности. Старайтесь приласкать ребенка до того, как он заплачет.</a:t>
            </a:r>
          </a:p>
          <a:p>
            <a:pPr algn="just"/>
            <a:r>
              <a:rPr lang="ru-RU" sz="1600" dirty="0" smtClean="0">
                <a:latin typeface="Times New Roman" pitchFamily="18" charset="0"/>
                <a:cs typeface="Times New Roman" pitchFamily="18" charset="0"/>
              </a:rPr>
              <a:t>Планируйте свою жизнь с учетом интересов малыша.</a:t>
            </a:r>
          </a:p>
          <a:p>
            <a:pPr algn="just"/>
            <a:r>
              <a:rPr lang="ru-RU" sz="1600" dirty="0" smtClean="0">
                <a:latin typeface="Times New Roman" pitchFamily="18" charset="0"/>
                <a:cs typeface="Times New Roman" pitchFamily="18" charset="0"/>
              </a:rPr>
              <a:t>Помните, что на привыкание малыша к детскому саду может потребоваться до полугода времени, поэтому тщательно рассчитывайте свои силы, возможности и планы. Лучше, если на этот период у семьи будет возможность “подстроиться” под особенности адаптации малыша.</a:t>
            </a:r>
            <a:endParaRPr lang="ru-RU"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1" y="0"/>
            <a:ext cx="9094403" cy="6858000"/>
          </a:xfrm>
          <a:prstGeom prst="rect">
            <a:avLst/>
          </a:prstGeom>
          <a:noFill/>
          <a:ln w="9525">
            <a:noFill/>
            <a:miter lim="800000"/>
            <a:headEnd/>
            <a:tailEnd/>
          </a:ln>
        </p:spPr>
      </p:pic>
      <p:sp>
        <p:nvSpPr>
          <p:cNvPr id="3" name="Содержимое 2"/>
          <p:cNvSpPr>
            <a:spLocks noGrp="1"/>
          </p:cNvSpPr>
          <p:nvPr>
            <p:ph idx="1"/>
          </p:nvPr>
        </p:nvSpPr>
        <p:spPr>
          <a:xfrm>
            <a:off x="457200" y="1600201"/>
            <a:ext cx="8229600" cy="3556992"/>
          </a:xfrm>
        </p:spPr>
        <p:txBody>
          <a:bodyPr>
            <a:normAutofit/>
          </a:bodyPr>
          <a:lstStyle/>
          <a:p>
            <a:pPr algn="just"/>
            <a:r>
              <a:rPr lang="ru-RU" sz="1800" dirty="0" smtClean="0">
                <a:latin typeface="Times New Roman" pitchFamily="18" charset="0"/>
                <a:cs typeface="Times New Roman" pitchFamily="18" charset="0"/>
              </a:rPr>
              <a:t>Подчеркивайте, что Ваш ребенок, как и прежде Вам дорог и любим. В период адаптации усиленно эмоционально поддерживайте  его. Все время объясняйте ребенку, что он для Вас, как прежде, дорог и любим Чаще обнимайте его и целуйте.</a:t>
            </a:r>
          </a:p>
          <a:p>
            <a:pPr algn="just"/>
            <a:r>
              <a:rPr lang="ru-RU" sz="1800" dirty="0" smtClean="0">
                <a:latin typeface="Times New Roman" pitchFamily="18" charset="0"/>
                <a:cs typeface="Times New Roman" pitchFamily="18" charset="0"/>
              </a:rPr>
              <a:t>Не угрожайте ребенку детсадом как наказанием за детские грехи,  за его непослушание.</a:t>
            </a:r>
          </a:p>
          <a:p>
            <a:pPr algn="just"/>
            <a:r>
              <a:rPr lang="ru-RU" sz="1800" dirty="0" smtClean="0">
                <a:latin typeface="Times New Roman" pitchFamily="18" charset="0"/>
                <a:cs typeface="Times New Roman" pitchFamily="18" charset="0"/>
              </a:rPr>
              <a:t>В присутствии ребенка избегайте критических замечаний в адрес детского сада и его сотрудников. Никогда не пугайте ребенка детским садом!</a:t>
            </a:r>
          </a:p>
          <a:p>
            <a:pPr algn="just"/>
            <a:r>
              <a:rPr lang="ru-RU" sz="1800" dirty="0" smtClean="0">
                <a:latin typeface="Times New Roman" pitchFamily="18" charset="0"/>
                <a:cs typeface="Times New Roman" pitchFamily="18" charset="0"/>
              </a:rPr>
              <a:t>Повысьте роль закаливающих мероприятий. Они не защитят от инфекционных заболеваний, но уменьшат вероятность возникновения возможных осложнений.</a:t>
            </a:r>
            <a:endParaRPr lang="ru-RU" sz="1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635896" y="4487802"/>
            <a:ext cx="2448272" cy="237019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email"/>
          <a:srcRect b="10109"/>
          <a:stretch>
            <a:fillRect/>
          </a:stretch>
        </p:blipFill>
        <p:spPr bwMode="auto">
          <a:xfrm>
            <a:off x="0" y="5704"/>
            <a:ext cx="9151620" cy="6852296"/>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u="sng" dirty="0" smtClean="0">
                <a:ln w="11430"/>
                <a:solidFill>
                  <a:srgbClr val="FF0066"/>
                </a:solidFill>
                <a:effectLst>
                  <a:outerShdw blurRad="50800" dist="39000" dir="5460000" algn="tl">
                    <a:srgbClr val="000000">
                      <a:alpha val="38000"/>
                    </a:srgbClr>
                  </a:outerShdw>
                </a:effectLst>
                <a:latin typeface="Times New Roman" pitchFamily="18" charset="0"/>
                <a:cs typeface="Times New Roman" pitchFamily="18" charset="0"/>
              </a:rPr>
              <a:t>Общая задача воспитателей и родителей </a:t>
            </a:r>
            <a:r>
              <a:rPr lang="ru-RU" sz="3200" b="1" dirty="0" smtClean="0">
                <a:ln w="11430"/>
                <a:solidFill>
                  <a:srgbClr val="FF0066"/>
                </a:solidFill>
                <a:effectLst>
                  <a:outerShdw blurRad="50800" dist="39000" dir="5460000" algn="tl">
                    <a:srgbClr val="000000">
                      <a:alpha val="38000"/>
                    </a:srgbClr>
                  </a:outerShdw>
                </a:effectLst>
                <a:latin typeface="Times New Roman" pitchFamily="18" charset="0"/>
                <a:cs typeface="Times New Roman" pitchFamily="18" charset="0"/>
              </a:rPr>
              <a:t>– помочь ребенку по возможности безболезненно войти в жизнь детского сада.</a:t>
            </a:r>
            <a:endParaRPr lang="ru-RU" sz="3200" b="1" dirty="0">
              <a:ln w="11430"/>
              <a:solidFill>
                <a:srgbClr val="FF0066"/>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476872"/>
          </a:xfrm>
        </p:spPr>
        <p:txBody>
          <a:bodyPr/>
          <a:lstStyle/>
          <a:p>
            <a:pPr lvl="0">
              <a:buNone/>
            </a:pPr>
            <a:r>
              <a:rPr lang="ru-RU" b="1" u="sng" dirty="0" smtClean="0">
                <a:solidFill>
                  <a:srgbClr val="FFFF00"/>
                </a:solidFill>
              </a:rPr>
              <a:t>Для этого нужны</a:t>
            </a:r>
            <a:r>
              <a:rPr lang="ru-RU" b="1" dirty="0" smtClean="0">
                <a:solidFill>
                  <a:srgbClr val="FFFF00"/>
                </a:solidFill>
              </a:rPr>
              <a:t>:</a:t>
            </a:r>
          </a:p>
          <a:p>
            <a:pPr lvl="0"/>
            <a:r>
              <a:rPr lang="ru-RU" sz="2000" b="1" dirty="0" smtClean="0">
                <a:solidFill>
                  <a:srgbClr val="FFFF00"/>
                </a:solidFill>
                <a:latin typeface="Times New Roman" pitchFamily="18" charset="0"/>
                <a:cs typeface="Times New Roman" pitchFamily="18" charset="0"/>
              </a:rPr>
              <a:t>знание возрастных и индивидуальных особенностей, возможностей детей </a:t>
            </a:r>
          </a:p>
          <a:p>
            <a:pPr lvl="0"/>
            <a:r>
              <a:rPr lang="ru-RU" sz="2000" b="1" dirty="0" smtClean="0">
                <a:solidFill>
                  <a:srgbClr val="FFFF00"/>
                </a:solidFill>
                <a:latin typeface="Times New Roman" pitchFamily="18" charset="0"/>
                <a:cs typeface="Times New Roman" pitchFamily="18" charset="0"/>
              </a:rPr>
              <a:t>подготовительная работа в семье,</a:t>
            </a:r>
          </a:p>
          <a:p>
            <a:pPr lvl="0"/>
            <a:r>
              <a:rPr lang="ru-RU" sz="2000" b="1" dirty="0" smtClean="0">
                <a:solidFill>
                  <a:srgbClr val="FFFF00"/>
                </a:solidFill>
                <a:latin typeface="Times New Roman" pitchFamily="18" charset="0"/>
                <a:cs typeface="Times New Roman" pitchFamily="18" charset="0"/>
              </a:rPr>
              <a:t>выработка единых требований к поведению ребенка, согласование воздействий на него дома и в детском саду</a:t>
            </a:r>
          </a:p>
          <a:p>
            <a:endParaRPr lang="ru-RU" dirty="0"/>
          </a:p>
        </p:txBody>
      </p:sp>
      <p:pic>
        <p:nvPicPr>
          <p:cNvPr id="10244"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907704" y="3789040"/>
            <a:ext cx="5294362" cy="283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1186</Words>
  <Application>Microsoft Office PowerPoint</Application>
  <PresentationFormat>Экран (4:3)</PresentationFormat>
  <Paragraphs>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Адаптация ребенка  к детскому саду </vt:lpstr>
      <vt:lpstr> Адаптация </vt:lpstr>
      <vt:lpstr>Слайд 3</vt:lpstr>
      <vt:lpstr>Степени адаптации</vt:lpstr>
      <vt:lpstr> Как сделать процесс адаптации к саду наиболее мягким? </vt:lpstr>
      <vt:lpstr>Слайд 6</vt:lpstr>
      <vt:lpstr>Обучайте ребенка дома всем необходимым навыкам самообслуживания.</vt:lpstr>
      <vt:lpstr>Слайд 8</vt:lpstr>
      <vt:lpstr>Общая задача воспитателей и родителей – помочь ребенку по возможности безболезненно войти в жизнь детского сада.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dc:title>
  <dc:creator>Александр</dc:creator>
  <cp:lastModifiedBy>Александр</cp:lastModifiedBy>
  <cp:revision>47</cp:revision>
  <dcterms:created xsi:type="dcterms:W3CDTF">2013-05-13T16:03:01Z</dcterms:created>
  <dcterms:modified xsi:type="dcterms:W3CDTF">2013-08-12T12:44:02Z</dcterms:modified>
</cp:coreProperties>
</file>