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8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heel spokes="8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heel spokes="8"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2357430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/>
              <a:t>Проектный метод в деятельности ДОУ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С самого рождения ребёнок является первооткрывателем, исследователем того мира, который его окружает. Для него всё впервые: солнце и дождь, страх и радость. Всем хорошо известно, что пятилетних детей называют «почемучками». Самостоятельно ребёнок не может найти ответ на все интересующие его вопросы – ему помогают педагоги. 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563004" cy="5080017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Взрослые должны не только уделять внимание формированию знаний, умений и навыков дошкольника и адаптации его к социальной жизни, но и обучать через совместный поиск решений, предоставлять ребенку возможность самостоятельно овладеть нормами культуры.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Уникальным средством обеспечения сотрудничества, сотворчества детей и взрослых, способом реализации личностно-ориентированного подхода к образованию является технология проектирования.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Проектирование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– это комплексная деятельность, участники которой автоматически: без специально провозглашаемой дидактической задачи со стороны организаторов осваивают новые понятия и представления о различных сферах жизни.</a:t>
            </a:r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Классификация проектов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1800" b="1" i="1" dirty="0" smtClean="0"/>
              <a:t>по </a:t>
            </a:r>
            <a:r>
              <a:rPr lang="ru-RU" sz="1800" b="1" i="1" dirty="0" smtClean="0"/>
              <a:t>составу </a:t>
            </a:r>
            <a:r>
              <a:rPr lang="ru-RU" sz="1800" b="1" i="1" dirty="0" smtClean="0"/>
              <a:t>участников </a:t>
            </a:r>
            <a:r>
              <a:rPr lang="ru-RU" sz="1800" dirty="0" smtClean="0"/>
              <a:t>(</a:t>
            </a:r>
            <a:r>
              <a:rPr lang="ru-RU" sz="1800" dirty="0" smtClean="0"/>
              <a:t>осуществляется  внутри одной возрастной группы, в контакте с другой возрастной группой, внутри ДОУ, в контакте с семьей, учреждениями культуры, общественными организациями (открытый проект</a:t>
            </a:r>
            <a:r>
              <a:rPr lang="ru-RU" sz="1800" dirty="0" smtClean="0"/>
              <a:t>)</a:t>
            </a:r>
          </a:p>
          <a:p>
            <a:pPr lvl="0"/>
            <a:endParaRPr lang="ru-RU" sz="1800" dirty="0" smtClean="0"/>
          </a:p>
          <a:p>
            <a:pPr lvl="0"/>
            <a:r>
              <a:rPr lang="ru-RU" sz="1800" b="1" i="1" dirty="0" smtClean="0"/>
              <a:t>по целевой установке</a:t>
            </a:r>
            <a:r>
              <a:rPr lang="ru-RU" sz="1800" dirty="0" smtClean="0"/>
              <a:t>(</a:t>
            </a:r>
            <a:r>
              <a:rPr lang="ru-RU" sz="1800" dirty="0" smtClean="0"/>
              <a:t>исследовательские, информационные, творческие, игровые, приключенческие, практико-ориентированные</a:t>
            </a:r>
            <a:r>
              <a:rPr lang="ru-RU" sz="1800" dirty="0" smtClean="0"/>
              <a:t>.</a:t>
            </a:r>
          </a:p>
          <a:p>
            <a:pPr lvl="0"/>
            <a:endParaRPr lang="ru-RU" sz="1800" dirty="0" smtClean="0"/>
          </a:p>
          <a:p>
            <a:pPr lvl="0"/>
            <a:r>
              <a:rPr lang="ru-RU" sz="1800" b="1" i="1" dirty="0" smtClean="0"/>
              <a:t>по тематике </a:t>
            </a:r>
            <a:r>
              <a:rPr lang="ru-RU" sz="1800" dirty="0" smtClean="0"/>
              <a:t>(</a:t>
            </a:r>
            <a:r>
              <a:rPr lang="ru-RU" sz="1800" dirty="0" smtClean="0"/>
              <a:t>включают ребенка и его семью, ребенка и природу, ребенка и рукотворный мир, ребенка, общество и культуру</a:t>
            </a:r>
            <a:r>
              <a:rPr lang="ru-RU" sz="1800" dirty="0" smtClean="0"/>
              <a:t>.</a:t>
            </a:r>
          </a:p>
          <a:p>
            <a:pPr lvl="0"/>
            <a:endParaRPr lang="ru-RU" sz="1800" dirty="0" smtClean="0"/>
          </a:p>
          <a:p>
            <a:pPr lvl="0"/>
            <a:r>
              <a:rPr lang="ru-RU" sz="1800" b="1" i="1" dirty="0" smtClean="0"/>
              <a:t>по срокам </a:t>
            </a:r>
            <a:r>
              <a:rPr lang="ru-RU" sz="1800" b="1" i="1" dirty="0" smtClean="0"/>
              <a:t>реализации </a:t>
            </a:r>
            <a:r>
              <a:rPr lang="ru-RU" sz="1800" dirty="0" smtClean="0"/>
              <a:t>(</a:t>
            </a:r>
            <a:r>
              <a:rPr lang="ru-RU" sz="1800" dirty="0" smtClean="0"/>
              <a:t>краткосрочный (1 или </a:t>
            </a:r>
            <a:r>
              <a:rPr lang="ru-RU" sz="1800" dirty="0" smtClean="0"/>
              <a:t>несколько занятий), </a:t>
            </a:r>
            <a:r>
              <a:rPr lang="ru-RU" sz="1800" dirty="0" smtClean="0"/>
              <a:t>средней продолжительности и долгосрочный (учебный год).</a:t>
            </a:r>
            <a:endParaRPr lang="ru-RU" sz="1800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виды проектов: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705880" cy="521497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практике современных дошкольных учреждений используются </a:t>
            </a:r>
            <a:r>
              <a:rPr lang="ru-RU" i="1" dirty="0" smtClean="0"/>
              <a:t>следующие виды проектов:</a:t>
            </a:r>
            <a:endParaRPr lang="ru-RU" dirty="0" smtClean="0"/>
          </a:p>
          <a:p>
            <a:pPr lvl="1"/>
            <a:r>
              <a:rPr lang="ru-RU" b="1" i="1" dirty="0" err="1" smtClean="0"/>
              <a:t>исследовательско-творческие</a:t>
            </a:r>
            <a:r>
              <a:rPr lang="ru-RU" b="1" dirty="0" smtClean="0"/>
              <a:t>:</a:t>
            </a:r>
            <a:r>
              <a:rPr lang="ru-RU" dirty="0" smtClean="0"/>
              <a:t> дети экспериментируют, а затем результаты оформляют в виде газет, драматизации, детского дизайна;</a:t>
            </a:r>
          </a:p>
          <a:p>
            <a:pPr lvl="1"/>
            <a:r>
              <a:rPr lang="ru-RU" b="1" i="1" dirty="0" err="1" smtClean="0"/>
              <a:t>ролево-игровые</a:t>
            </a:r>
            <a:r>
              <a:rPr lang="ru-RU" b="1" dirty="0" smtClean="0"/>
              <a:t> </a:t>
            </a:r>
            <a:r>
              <a:rPr lang="ru-RU" dirty="0" smtClean="0"/>
              <a:t>(с элементами творческих игр, когда дети входят в образ персонажей сказки и решают по-своему поставленные проблемы);</a:t>
            </a:r>
          </a:p>
          <a:p>
            <a:pPr lvl="1"/>
            <a:r>
              <a:rPr lang="ru-RU" b="1" i="1" dirty="0" err="1" smtClean="0"/>
              <a:t>информационно-практико-ориентированные</a:t>
            </a:r>
            <a:r>
              <a:rPr lang="ru-RU" dirty="0" smtClean="0"/>
              <a:t>: дети собирают информацию и реализуют её, ориентируясь на социальные интересы (оформление и дизайн группы, витражи и др.);</a:t>
            </a:r>
          </a:p>
          <a:p>
            <a:pPr lvl="1"/>
            <a:r>
              <a:rPr lang="ru-RU" b="1" i="1" dirty="0" smtClean="0"/>
              <a:t>творческие</a:t>
            </a:r>
            <a:r>
              <a:rPr lang="ru-RU" i="1" dirty="0" smtClean="0"/>
              <a:t> </a:t>
            </a:r>
            <a:r>
              <a:rPr lang="ru-RU" dirty="0" smtClean="0"/>
              <a:t>(оформление результата в виде детского праздника, детского дизайна, например «Театральная неделя»).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Примерные темы проектов: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sz="3800" b="1" i="1" dirty="0" smtClean="0"/>
              <a:t>комплексные</a:t>
            </a:r>
            <a:r>
              <a:rPr lang="ru-RU" sz="3800" b="1" dirty="0" smtClean="0"/>
              <a:t>:</a:t>
            </a:r>
            <a:r>
              <a:rPr lang="ru-RU" sz="3800" dirty="0" smtClean="0"/>
              <a:t> «Мир театра», «Здравствуй, Пушкин!», «Эхо столетий», «</a:t>
            </a:r>
            <a:r>
              <a:rPr lang="ru-RU" sz="3800" dirty="0" err="1" smtClean="0"/>
              <a:t>Книжкина</a:t>
            </a:r>
            <a:r>
              <a:rPr lang="ru-RU" sz="3800" dirty="0" smtClean="0"/>
              <a:t> неделя</a:t>
            </a:r>
            <a:r>
              <a:rPr lang="ru-RU" sz="3800" dirty="0" smtClean="0"/>
              <a:t>»;</a:t>
            </a:r>
          </a:p>
          <a:p>
            <a:pPr lvl="0"/>
            <a:r>
              <a:rPr lang="ru-RU" sz="3800" b="1" i="1" dirty="0" smtClean="0"/>
              <a:t>межгрупповые</a:t>
            </a:r>
            <a:r>
              <a:rPr lang="ru-RU" sz="3800" i="1" dirty="0" smtClean="0"/>
              <a:t>:</a:t>
            </a:r>
            <a:r>
              <a:rPr lang="ru-RU" sz="3800" dirty="0" smtClean="0"/>
              <a:t> «Математические коллажи», «Мир животных и птиц», «Времена года»;</a:t>
            </a:r>
          </a:p>
          <a:p>
            <a:pPr lvl="0"/>
            <a:r>
              <a:rPr lang="ru-RU" sz="3800" b="1" i="1" dirty="0" smtClean="0"/>
              <a:t>творческие</a:t>
            </a:r>
            <a:r>
              <a:rPr lang="ru-RU" sz="3800" b="1" dirty="0" smtClean="0"/>
              <a:t>:</a:t>
            </a:r>
            <a:r>
              <a:rPr lang="ru-RU" sz="3800" dirty="0" smtClean="0"/>
              <a:t> «Мои друзья», «У нас в нескучном саду», «Любим сказки», «Мир природы</a:t>
            </a:r>
            <a:r>
              <a:rPr lang="ru-RU" sz="3800" dirty="0" smtClean="0"/>
              <a:t>»;</a:t>
            </a:r>
          </a:p>
          <a:p>
            <a:pPr lvl="0"/>
            <a:r>
              <a:rPr lang="ru-RU" sz="3800" b="1" i="1" dirty="0" smtClean="0"/>
              <a:t>групповые:</a:t>
            </a:r>
            <a:r>
              <a:rPr lang="ru-RU" sz="3800" dirty="0" smtClean="0"/>
              <a:t> «Сказки о любви», «Познай себя», «Подводный мир», «Весёлая астрономия»;</a:t>
            </a:r>
          </a:p>
          <a:p>
            <a:pPr lvl="0"/>
            <a:r>
              <a:rPr lang="ru-RU" sz="3800" b="1" i="1" dirty="0" smtClean="0"/>
              <a:t>индивидуальные</a:t>
            </a:r>
            <a:r>
              <a:rPr lang="ru-RU" sz="3800" b="1" i="1" dirty="0" smtClean="0"/>
              <a:t>:</a:t>
            </a:r>
            <a:r>
              <a:rPr lang="ru-RU" sz="3800" dirty="0" smtClean="0"/>
              <a:t> «Я и моя семья», «Генеалогическое древо», «Секреты бабушкиного сундука», «Сказочная птица»;</a:t>
            </a:r>
          </a:p>
          <a:p>
            <a:pPr lvl="0"/>
            <a:r>
              <a:rPr lang="ru-RU" sz="3800" b="1" i="1" dirty="0" smtClean="0"/>
              <a:t>исследовательские:</a:t>
            </a:r>
            <a:r>
              <a:rPr lang="ru-RU" sz="3800" dirty="0" smtClean="0"/>
              <a:t> «Мири воды», «Дыхание и здоровье», «Питание и здоровье».</a:t>
            </a:r>
          </a:p>
          <a:p>
            <a:r>
              <a:rPr lang="ru-RU" sz="38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Этапы работы над проектом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19" y="1554163"/>
          <a:ext cx="8705881" cy="4803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827"/>
                <a:gridCol w="3794531"/>
                <a:gridCol w="4214523"/>
              </a:tblGrid>
              <a:tr h="703792">
                <a:tc>
                  <a:txBody>
                    <a:bodyPr/>
                    <a:lstStyle/>
                    <a:p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Этапы</a:t>
                      </a:r>
                    </a:p>
                    <a:p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проекта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Деятельность педагога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Деятельность детей</a:t>
                      </a:r>
                    </a:p>
                  </a:txBody>
                  <a:tcPr marL="68580" marR="68580" marT="0" marB="0"/>
                </a:tc>
              </a:tr>
              <a:tr h="134794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этап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1. Формулирует проблему (цель). При постановке цели определяется и продукт проекта.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2. Вводит в игровую (сюжетную) ситуацию.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3. Формулирует задачу (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нежёстко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).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1. Вхождение в проблему.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2. Вживание в игровую ситуацию.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3. Принятие задачи.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4. Дополнение задач проекта.</a:t>
                      </a:r>
                    </a:p>
                  </a:txBody>
                  <a:tcPr marL="68580" marR="68580" marT="0" marB="0"/>
                </a:tc>
              </a:tr>
              <a:tr h="1010961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этап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4. Помогает в решении задачи.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5. Помогает спланировать деятельность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6. Организует деятельность.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5. Объединение детей в рабочие группы.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6. Распределение амплуа.</a:t>
                      </a:r>
                    </a:p>
                  </a:txBody>
                  <a:tcPr marL="68580" marR="68580" marT="0" marB="0"/>
                </a:tc>
              </a:tr>
              <a:tr h="730138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этап	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7. Практическая помощь (по необходимости).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8. Направляет и контролирует осуществление проекта.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7. Формирование специфических знаний, умений навыков.</a:t>
                      </a:r>
                    </a:p>
                  </a:txBody>
                  <a:tcPr marL="68580" marR="68580" marT="0" marB="0"/>
                </a:tc>
              </a:tr>
              <a:tr h="1010961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этап	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9. Подготовка к презентации.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10.Презентация.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8. Продукт деятельности готовят к презентации.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9. Представляют (зрителям или экспертам) продукт деятельности.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МЕХАНИЗМ ПРОЕКТИРОВАНИЯ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Воспитатель – организатор детской продуктивной деятельности, источник информации, консультант, эксперт. Он – основной руководитель проекта, при этом – партнер и помощник ребенка в его саморазвитии.</a:t>
            </a:r>
            <a:br>
              <a:rPr lang="ru-RU" dirty="0" smtClean="0"/>
            </a:br>
            <a:r>
              <a:rPr lang="ru-RU" dirty="0" smtClean="0"/>
              <a:t>Мотивация усиливается благодаря творческому характеру детской деятельности, ребенок знакомится с различными точками зрения, имеет возможность высказать и обосновать свое мнение.</a:t>
            </a:r>
            <a:br>
              <a:rPr lang="ru-RU" dirty="0" smtClean="0"/>
            </a:br>
            <a:r>
              <a:rPr lang="ru-RU" dirty="0" smtClean="0"/>
              <a:t>Технологии проектирования необходима соответствующая  организация предметно-развивающего пространства группы. В группе помещают документы, книги, различные предметы, энциклопедии, доступные для их понимания. Возможен выход детей в библиотеки, музеи или другие учреждения, если это необходимо для реализации проекта.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Одно из достоинств технологии проектирования в том, что каждому ребенку обеспечивается признание важности и необходимости в коллективе. Он видит результаты коллективных усилий группы. Частным, конкретным результатом работы для детей может быть рисунок, аппликация, альбом, сочиненная сказка, подготовленный концерт, спектакль, книга, урожай и др. В ходе реализации проекта у детей развивается самостоятельность, активность, ответственность, чувство доверия друг к другу, интерес к познанию.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1">
      <a:dk1>
        <a:sysClr val="windowText" lastClr="000000"/>
      </a:dk1>
      <a:lt1>
        <a:sysClr val="window" lastClr="F4F4F4"/>
      </a:lt1>
      <a:dk2>
        <a:srgbClr val="B13F9A"/>
      </a:dk2>
      <a:lt2>
        <a:srgbClr val="F4E7ED"/>
      </a:lt2>
      <a:accent1>
        <a:srgbClr val="892D4E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</TotalTime>
  <Words>577</Words>
  <Application>Microsoft Office PowerPoint</Application>
  <PresentationFormat>Экран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Проектный метод в деятельности ДОУ </vt:lpstr>
      <vt:lpstr>Слайд 2</vt:lpstr>
      <vt:lpstr>Слайд 3</vt:lpstr>
      <vt:lpstr>Классификация проектов</vt:lpstr>
      <vt:lpstr>виды проектов: </vt:lpstr>
      <vt:lpstr>Примерные темы проектов:</vt:lpstr>
      <vt:lpstr>Этапы работы над проектом</vt:lpstr>
      <vt:lpstr>МЕХАНИЗМ ПРОЕКТИРОВАНИЯ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Проектный метод в деятельности ДОУ </dc:title>
  <cp:lastModifiedBy>admin</cp:lastModifiedBy>
  <cp:revision>7</cp:revision>
  <dcterms:modified xsi:type="dcterms:W3CDTF">2010-10-27T18:08:59Z</dcterms:modified>
</cp:coreProperties>
</file>