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2"/>
  </p:notes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5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400" autoAdjust="0"/>
    <p:restoredTop sz="94600"/>
  </p:normalViewPr>
  <p:slideViewPr>
    <p:cSldViewPr>
      <p:cViewPr varScale="1">
        <p:scale>
          <a:sx n="74" d="100"/>
          <a:sy n="74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D2D68F-FF1B-45B6-94D2-EF29BEDFA8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445975E-7B77-43BD-9F5B-B5A9ADAC98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3B3D3-DE5C-4A7B-A13E-F172B5E03C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7A1D4-EF7C-4EC2-8BA5-118B43663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3DE49D7-9133-44EB-A51B-9C1EA8A7F7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52684-457C-4EF8-9145-C6DC0C98F1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18EA6-2B65-46B2-B2EE-776E5AB3F5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D58C9-BA0C-4290-9A60-EEFDEB6320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D2FAB-2308-40F6-B6AF-090E04523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8BA26-32E3-4E32-B489-30B8F493D6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D5EDE-77E9-4F59-8517-AEF88A84B4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11BB1-ED44-4DB1-9F3C-D4D792166E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FD9D3-33D7-40F1-B718-FDD8AAEFD9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3D309-286C-49A4-AC99-780F63A55D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5842E-20AB-43EA-B239-AD9BD95068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67DF2-84C3-4D39-AB6C-F19570E708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98377-25AD-4B83-BC82-8F935DBCA5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42507-291E-4CA4-BC92-63A14CCF7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6A3C0-803F-42DA-9AA3-DAE2B267C7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CFBFE-B9E8-4BA4-8DBE-71B0DCF74D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AB300-8D27-4022-9B1E-1D4DC03647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A70A5-7FAB-4C5D-82D3-2607EA1B47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ACD83-EB3A-49BC-A322-3396E79E30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79DA3E-3B07-4705-98CE-B3B078FE8C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2EB382-1105-4C2F-B34B-22A2FF42E45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500298" y="5072074"/>
            <a:ext cx="64420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/>
            <a:r>
              <a:rPr lang="ru-RU" dirty="0">
                <a:latin typeface="Arial" charset="0"/>
                <a:cs typeface="Times New Roman" pitchFamily="18" charset="0"/>
              </a:rPr>
              <a:t>  </a:t>
            </a:r>
            <a:r>
              <a:rPr lang="ru-RU" dirty="0" smtClean="0">
                <a:latin typeface="Arial" charset="0"/>
                <a:cs typeface="Times New Roman" pitchFamily="18" charset="0"/>
              </a:rPr>
              <a:t>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ГБДОУ № 64 Невского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район</a:t>
            </a:r>
          </a:p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Воробьёвой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Екатерины Михайловны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57158" y="642918"/>
            <a:ext cx="857256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           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Что такое детская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                     « неотложка » 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                          и чем она отличается 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                                                  от « скорой »?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2928926" y="571480"/>
            <a:ext cx="37750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Что  такое  ОКМПД?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2500298" y="1643050"/>
            <a:ext cx="621507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Это Отделение Круглосуточной Медицинской Помощи Детям, организованное при всех детских поликлиниках (далее - ДП) города. Оно располагается на базе одной из ДП, и обслуживает территорию ее и нескольких близлежащих ДП. Это круглосуточная служба вызова поликлинического педиатра на дом, независимо, кстати, от того, прописан ли ребенок по данному адресу или нет. Белые волги-универсалы с маленькими красными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крестиками - это чаще всего они.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Как правило, врач ОКМПД приезжает в течение часа, хотя в условиях массовости вызовов (например, в период эпидемий) это время может увеличиваться до нескольких часов.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71604" y="714356"/>
            <a:ext cx="6195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Что такое "скорая помощь", или 03?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2500298" y="1714488"/>
            <a:ext cx="592932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Станция Скорой и Неотложной Медицинской Помощи (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ССиНМП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имеющая сеть из  подстанций, на которых работают обычные линейные и специализированные (кардиологические, педиатрические, неврологические, реанимационные, токсикологические и т.д.) бригады, обслуживающие вызовы, принятые по телефону 03. "Газели" и "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мерсы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с мигалками и сиренами - это они.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правило, если бригада "скорой" получает вызов в своем районе и по пути нет пробок, время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доезда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составляет не более 20 минут.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357166"/>
            <a:ext cx="45547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Чем занимается ОКМПД?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377" name="Rectangle 1"/>
          <p:cNvSpPr>
            <a:spLocks noChangeArrowheads="1"/>
          </p:cNvSpPr>
          <p:nvPr/>
        </p:nvSpPr>
        <p:spPr bwMode="auto">
          <a:xfrm>
            <a:off x="2643174" y="1071546"/>
            <a:ext cx="6215074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Круглосуточным консультированием детского населения на дому. Педиатр ОКМПД имеет право назначать амбулаторное лечение, выдавать рецепты и оформлять больничные листы по уходу за ребенком.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Врачи ОКМПД также имеют аптечку для оказания неотложной помощи при некоторых состояниях  (например, в зад укол от температуры они сделать вполне могут).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немаловажно, врач ОКМПД в любом случае окажется педиатром; на "скорой" же из-за дефицита специализированных педиатрических бригад до 50% детских вызовов обслуживаются линейными бригадами, на которых работают терапевты, кардиологи и т.д. Они часто не совсем в курсе особенностей детских болячек и им всегда проще от греха подальше свезти ребенка в больничку, а там уж пусть педиатры разгребают.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>
            <a:spLocks noChangeArrowheads="1"/>
          </p:cNvSpPr>
          <p:nvPr/>
        </p:nvSpPr>
        <p:spPr bwMode="auto">
          <a:xfrm>
            <a:off x="1857356" y="571480"/>
            <a:ext cx="62865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Чем занимается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ССиНМП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?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2571736" y="1500174"/>
            <a:ext cx="500062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Всем - травмами, авто, падениями с высоты, отравлениями, заболеваниями, требующими экстренной госпитализации и т.д.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Врач "скорой" может оказать неотложную помощь и при необходимости госпитализировать больного в стационар (вообще, любой случай, требующий экстренной госпитализации - прерогатива "скорой").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Врачи "скорой" не обязаны назначать лечение и не оформляют больничные.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1"/>
          <p:cNvSpPr>
            <a:spLocks noChangeArrowheads="1"/>
          </p:cNvSpPr>
          <p:nvPr/>
        </p:nvSpPr>
        <p:spPr bwMode="auto">
          <a:xfrm>
            <a:off x="2071670" y="571480"/>
            <a:ext cx="642942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В каких случаях звонить в ОКМПД?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Все заболевания, не требующие поездок в стационар - сопли, кашли, температуры и т.д. - все это к ним.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</a:b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   В каких случаях звонить на 03?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При всех травмах, отравлениях и заболеваниях, требующих госпитализации - болях в животе,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не купирующихся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приступах астмы, кишечных инфекциях, потерях сознания и т.д.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1"/>
          <p:cNvSpPr>
            <a:spLocks noChangeArrowheads="1"/>
          </p:cNvSpPr>
          <p:nvPr/>
        </p:nvSpPr>
        <p:spPr bwMode="auto">
          <a:xfrm>
            <a:off x="2214546" y="1571612"/>
            <a:ext cx="8001056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Часто родители говорят, что не знают телефона.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Его можно узнать, позвонив в районную ДП, или,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дело происходит ночью, позвонив на 03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попросив переключить на справочную службу.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идеале, если вы читаете этот пост и не знаете телефона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ОКМПД, неплохо было бы прямо сейчас его выяснить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записать.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857232"/>
            <a:ext cx="68242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узнать телефон районной ОКМПД? </a:t>
            </a:r>
            <a:endParaRPr lang="ru-RU" sz="2800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1"/>
          <p:cNvSpPr>
            <a:spLocks noChangeArrowheads="1"/>
          </p:cNvSpPr>
          <p:nvPr/>
        </p:nvSpPr>
        <p:spPr bwMode="auto">
          <a:xfrm>
            <a:off x="214282" y="428604"/>
            <a:ext cx="92869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Что сделать до приезда неотложки или "скорой"?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2143108" y="1142984"/>
            <a:ext cx="664373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Во-первых, приготовьте стулья (вы даже не представляете, какие мы ленивые и как нам не хочется стоять на 19-м часу непрерывной работы), чистое полотенце для мытья рук, чайную ложечку для осмотра зева и телефон для позвонить.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Во-вторых, уберите домашних животных - это для вас ваш Шарик любимый член семьи, а нас он, особенно если ребенок заплачет при осмотре, может и укусить.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В-третьих, если дома имеется амбулаторная карта или выписки из больниц, найдите их, они могут понадобиться врачу.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Ну и в-четвертых, если вы вызываете "скорую", будьте готовы ехать в больницу - приготовьте паспорт одного из родителей и полис ребенка, а также сменную обувь и одежду.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285852" y="857232"/>
            <a:ext cx="721523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r>
              <a:rPr lang="ru-RU" b="1" dirty="0" smtClean="0"/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Уважаемые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родители и сочувствующие!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Вы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немало поможете себе и отечественной системе здравоохранения, если будете обращаться в правильное место - ребенку будет назначено лечение квалифицированным педиатром, бригады "скорой" будут менее загружены и смогут быстрее оказать помощь тяжелому ребенку, вместо того, чтобы делать уколы анальгина, меньше детских вызовов будет обслуживаться взрослыми докторами, и т.д.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ambulance">
  <a:themeElements>
    <a:clrScheme name="Тема Office 2">
      <a:dk1>
        <a:srgbClr val="000000"/>
      </a:dk1>
      <a:lt1>
        <a:srgbClr val="FFCC66"/>
      </a:lt1>
      <a:dk2>
        <a:srgbClr val="000000"/>
      </a:dk2>
      <a:lt2>
        <a:srgbClr val="CCCCCC"/>
      </a:lt2>
      <a:accent1>
        <a:srgbClr val="807113"/>
      </a:accent1>
      <a:accent2>
        <a:srgbClr val="994B08"/>
      </a:accent2>
      <a:accent3>
        <a:srgbClr val="FFE2B8"/>
      </a:accent3>
      <a:accent4>
        <a:srgbClr val="000000"/>
      </a:accent4>
      <a:accent5>
        <a:srgbClr val="C0BBAA"/>
      </a:accent5>
      <a:accent6>
        <a:srgbClr val="8A4306"/>
      </a:accent6>
      <a:hlink>
        <a:srgbClr val="734C00"/>
      </a:hlink>
      <a:folHlink>
        <a:srgbClr val="873529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CC66"/>
        </a:lt1>
        <a:dk2>
          <a:srgbClr val="000000"/>
        </a:dk2>
        <a:lt2>
          <a:srgbClr val="CCCCCC"/>
        </a:lt2>
        <a:accent1>
          <a:srgbClr val="A16B00"/>
        </a:accent1>
        <a:accent2>
          <a:srgbClr val="8C5E00"/>
        </a:accent2>
        <a:accent3>
          <a:srgbClr val="FFE2B8"/>
        </a:accent3>
        <a:accent4>
          <a:srgbClr val="000000"/>
        </a:accent4>
        <a:accent5>
          <a:srgbClr val="CDBAAA"/>
        </a:accent5>
        <a:accent6>
          <a:srgbClr val="7E5400"/>
        </a:accent6>
        <a:hlink>
          <a:srgbClr val="7A5200"/>
        </a:hlink>
        <a:folHlink>
          <a:srgbClr val="6E4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CC66"/>
        </a:lt1>
        <a:dk2>
          <a:srgbClr val="000000"/>
        </a:dk2>
        <a:lt2>
          <a:srgbClr val="CCCCCC"/>
        </a:lt2>
        <a:accent1>
          <a:srgbClr val="807113"/>
        </a:accent1>
        <a:accent2>
          <a:srgbClr val="994B08"/>
        </a:accent2>
        <a:accent3>
          <a:srgbClr val="FFE2B8"/>
        </a:accent3>
        <a:accent4>
          <a:srgbClr val="000000"/>
        </a:accent4>
        <a:accent5>
          <a:srgbClr val="C0BBAA"/>
        </a:accent5>
        <a:accent6>
          <a:srgbClr val="8A4306"/>
        </a:accent6>
        <a:hlink>
          <a:srgbClr val="734C00"/>
        </a:hlink>
        <a:folHlink>
          <a:srgbClr val="8735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CC66"/>
        </a:lt1>
        <a:dk2>
          <a:srgbClr val="000000"/>
        </a:dk2>
        <a:lt2>
          <a:srgbClr val="CCCCCC"/>
        </a:lt2>
        <a:accent1>
          <a:srgbClr val="336580"/>
        </a:accent1>
        <a:accent2>
          <a:srgbClr val="7A5200"/>
        </a:accent2>
        <a:accent3>
          <a:srgbClr val="FFE2B8"/>
        </a:accent3>
        <a:accent4>
          <a:srgbClr val="000000"/>
        </a:accent4>
        <a:accent5>
          <a:srgbClr val="ADB8C0"/>
        </a:accent5>
        <a:accent6>
          <a:srgbClr val="6E4900"/>
        </a:accent6>
        <a:hlink>
          <a:srgbClr val="503F73"/>
        </a:hlink>
        <a:folHlink>
          <a:srgbClr val="1D523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CC66"/>
        </a:lt1>
        <a:dk2>
          <a:srgbClr val="000000"/>
        </a:dk2>
        <a:lt2>
          <a:srgbClr val="CCCCCC"/>
        </a:lt2>
        <a:accent1>
          <a:srgbClr val="547A31"/>
        </a:accent1>
        <a:accent2>
          <a:srgbClr val="445187"/>
        </a:accent2>
        <a:accent3>
          <a:srgbClr val="FFE2B8"/>
        </a:accent3>
        <a:accent4>
          <a:srgbClr val="000000"/>
        </a:accent4>
        <a:accent5>
          <a:srgbClr val="B3BEAD"/>
        </a:accent5>
        <a:accent6>
          <a:srgbClr val="3D497A"/>
        </a:accent6>
        <a:hlink>
          <a:srgbClr val="80334A"/>
        </a:hlink>
        <a:folHlink>
          <a:srgbClr val="614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6B00"/>
        </a:accent1>
        <a:accent2>
          <a:srgbClr val="8C5E00"/>
        </a:accent2>
        <a:accent3>
          <a:srgbClr val="FFFFFF"/>
        </a:accent3>
        <a:accent4>
          <a:srgbClr val="000000"/>
        </a:accent4>
        <a:accent5>
          <a:srgbClr val="CDBAAA"/>
        </a:accent5>
        <a:accent6>
          <a:srgbClr val="7E5400"/>
        </a:accent6>
        <a:hlink>
          <a:srgbClr val="7A5200"/>
        </a:hlink>
        <a:folHlink>
          <a:srgbClr val="6E4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7113"/>
        </a:accent1>
        <a:accent2>
          <a:srgbClr val="994B08"/>
        </a:accent2>
        <a:accent3>
          <a:srgbClr val="FFFFFF"/>
        </a:accent3>
        <a:accent4>
          <a:srgbClr val="000000"/>
        </a:accent4>
        <a:accent5>
          <a:srgbClr val="C0BBAA"/>
        </a:accent5>
        <a:accent6>
          <a:srgbClr val="8A4306"/>
        </a:accent6>
        <a:hlink>
          <a:srgbClr val="734C00"/>
        </a:hlink>
        <a:folHlink>
          <a:srgbClr val="8735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36580"/>
        </a:accent1>
        <a:accent2>
          <a:srgbClr val="7A5200"/>
        </a:accent2>
        <a:accent3>
          <a:srgbClr val="FBFBFB"/>
        </a:accent3>
        <a:accent4>
          <a:srgbClr val="000000"/>
        </a:accent4>
        <a:accent5>
          <a:srgbClr val="ADB8C0"/>
        </a:accent5>
        <a:accent6>
          <a:srgbClr val="6E4900"/>
        </a:accent6>
        <a:hlink>
          <a:srgbClr val="503F73"/>
        </a:hlink>
        <a:folHlink>
          <a:srgbClr val="1D523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47A31"/>
        </a:accent1>
        <a:accent2>
          <a:srgbClr val="445187"/>
        </a:accent2>
        <a:accent3>
          <a:srgbClr val="FFFFFF"/>
        </a:accent3>
        <a:accent4>
          <a:srgbClr val="000000"/>
        </a:accent4>
        <a:accent5>
          <a:srgbClr val="B3BEAD"/>
        </a:accent5>
        <a:accent6>
          <a:srgbClr val="3D497A"/>
        </a:accent6>
        <a:hlink>
          <a:srgbClr val="80334A"/>
        </a:hlink>
        <a:folHlink>
          <a:srgbClr val="614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CC66"/>
      </a:lt1>
      <a:dk2>
        <a:srgbClr val="000000"/>
      </a:dk2>
      <a:lt2>
        <a:srgbClr val="CCCCCC"/>
      </a:lt2>
      <a:accent1>
        <a:srgbClr val="807113"/>
      </a:accent1>
      <a:accent2>
        <a:srgbClr val="994B08"/>
      </a:accent2>
      <a:accent3>
        <a:srgbClr val="FFE2B8"/>
      </a:accent3>
      <a:accent4>
        <a:srgbClr val="000000"/>
      </a:accent4>
      <a:accent5>
        <a:srgbClr val="C0BBAA"/>
      </a:accent5>
      <a:accent6>
        <a:srgbClr val="8A4306"/>
      </a:accent6>
      <a:hlink>
        <a:srgbClr val="734C00"/>
      </a:hlink>
      <a:folHlink>
        <a:srgbClr val="873529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CC66"/>
        </a:lt1>
        <a:dk2>
          <a:srgbClr val="000000"/>
        </a:dk2>
        <a:lt2>
          <a:srgbClr val="CCCCCC"/>
        </a:lt2>
        <a:accent1>
          <a:srgbClr val="A16B00"/>
        </a:accent1>
        <a:accent2>
          <a:srgbClr val="8C5E00"/>
        </a:accent2>
        <a:accent3>
          <a:srgbClr val="FFE2B8"/>
        </a:accent3>
        <a:accent4>
          <a:srgbClr val="000000"/>
        </a:accent4>
        <a:accent5>
          <a:srgbClr val="CDBAAA"/>
        </a:accent5>
        <a:accent6>
          <a:srgbClr val="7E5400"/>
        </a:accent6>
        <a:hlink>
          <a:srgbClr val="7A5200"/>
        </a:hlink>
        <a:folHlink>
          <a:srgbClr val="6E4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66"/>
        </a:lt1>
        <a:dk2>
          <a:srgbClr val="000000"/>
        </a:dk2>
        <a:lt2>
          <a:srgbClr val="CCCCCC"/>
        </a:lt2>
        <a:accent1>
          <a:srgbClr val="807113"/>
        </a:accent1>
        <a:accent2>
          <a:srgbClr val="994B08"/>
        </a:accent2>
        <a:accent3>
          <a:srgbClr val="FFE2B8"/>
        </a:accent3>
        <a:accent4>
          <a:srgbClr val="000000"/>
        </a:accent4>
        <a:accent5>
          <a:srgbClr val="C0BBAA"/>
        </a:accent5>
        <a:accent6>
          <a:srgbClr val="8A4306"/>
        </a:accent6>
        <a:hlink>
          <a:srgbClr val="734C00"/>
        </a:hlink>
        <a:folHlink>
          <a:srgbClr val="8735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66"/>
        </a:lt1>
        <a:dk2>
          <a:srgbClr val="000000"/>
        </a:dk2>
        <a:lt2>
          <a:srgbClr val="CCCCCC"/>
        </a:lt2>
        <a:accent1>
          <a:srgbClr val="336580"/>
        </a:accent1>
        <a:accent2>
          <a:srgbClr val="7A5200"/>
        </a:accent2>
        <a:accent3>
          <a:srgbClr val="FFE2B8"/>
        </a:accent3>
        <a:accent4>
          <a:srgbClr val="000000"/>
        </a:accent4>
        <a:accent5>
          <a:srgbClr val="ADB8C0"/>
        </a:accent5>
        <a:accent6>
          <a:srgbClr val="6E4900"/>
        </a:accent6>
        <a:hlink>
          <a:srgbClr val="503F73"/>
        </a:hlink>
        <a:folHlink>
          <a:srgbClr val="1D523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66"/>
        </a:lt1>
        <a:dk2>
          <a:srgbClr val="000000"/>
        </a:dk2>
        <a:lt2>
          <a:srgbClr val="CCCCCC"/>
        </a:lt2>
        <a:accent1>
          <a:srgbClr val="547A31"/>
        </a:accent1>
        <a:accent2>
          <a:srgbClr val="445187"/>
        </a:accent2>
        <a:accent3>
          <a:srgbClr val="FFE2B8"/>
        </a:accent3>
        <a:accent4>
          <a:srgbClr val="000000"/>
        </a:accent4>
        <a:accent5>
          <a:srgbClr val="B3BEAD"/>
        </a:accent5>
        <a:accent6>
          <a:srgbClr val="3D497A"/>
        </a:accent6>
        <a:hlink>
          <a:srgbClr val="80334A"/>
        </a:hlink>
        <a:folHlink>
          <a:srgbClr val="614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6B00"/>
        </a:accent1>
        <a:accent2>
          <a:srgbClr val="8C5E00"/>
        </a:accent2>
        <a:accent3>
          <a:srgbClr val="FFFFFF"/>
        </a:accent3>
        <a:accent4>
          <a:srgbClr val="000000"/>
        </a:accent4>
        <a:accent5>
          <a:srgbClr val="CDBAAA"/>
        </a:accent5>
        <a:accent6>
          <a:srgbClr val="7E5400"/>
        </a:accent6>
        <a:hlink>
          <a:srgbClr val="7A5200"/>
        </a:hlink>
        <a:folHlink>
          <a:srgbClr val="6E4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7113"/>
        </a:accent1>
        <a:accent2>
          <a:srgbClr val="994B08"/>
        </a:accent2>
        <a:accent3>
          <a:srgbClr val="FFFFFF"/>
        </a:accent3>
        <a:accent4>
          <a:srgbClr val="000000"/>
        </a:accent4>
        <a:accent5>
          <a:srgbClr val="C0BBAA"/>
        </a:accent5>
        <a:accent6>
          <a:srgbClr val="8A4306"/>
        </a:accent6>
        <a:hlink>
          <a:srgbClr val="734C00"/>
        </a:hlink>
        <a:folHlink>
          <a:srgbClr val="8735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36580"/>
        </a:accent1>
        <a:accent2>
          <a:srgbClr val="7A5200"/>
        </a:accent2>
        <a:accent3>
          <a:srgbClr val="FBFBFB"/>
        </a:accent3>
        <a:accent4>
          <a:srgbClr val="000000"/>
        </a:accent4>
        <a:accent5>
          <a:srgbClr val="ADB8C0"/>
        </a:accent5>
        <a:accent6>
          <a:srgbClr val="6E4900"/>
        </a:accent6>
        <a:hlink>
          <a:srgbClr val="503F73"/>
        </a:hlink>
        <a:folHlink>
          <a:srgbClr val="1D523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47A31"/>
        </a:accent1>
        <a:accent2>
          <a:srgbClr val="445187"/>
        </a:accent2>
        <a:accent3>
          <a:srgbClr val="FFFFFF"/>
        </a:accent3>
        <a:accent4>
          <a:srgbClr val="000000"/>
        </a:accent4>
        <a:accent5>
          <a:srgbClr val="B3BEAD"/>
        </a:accent5>
        <a:accent6>
          <a:srgbClr val="3D497A"/>
        </a:accent6>
        <a:hlink>
          <a:srgbClr val="80334A"/>
        </a:hlink>
        <a:folHlink>
          <a:srgbClr val="614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ambulance</Template>
  <TotalTime>47</TotalTime>
  <Words>712</Words>
  <Application>Microsoft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ambulance</vt:lpstr>
      <vt:lpstr>1_Default Design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7</cp:revision>
  <dcterms:created xsi:type="dcterms:W3CDTF">2012-03-04T07:56:13Z</dcterms:created>
  <dcterms:modified xsi:type="dcterms:W3CDTF">2012-03-04T09:16:53Z</dcterms:modified>
</cp:coreProperties>
</file>