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2F556-B0F9-4D05-BB52-7014E5EEEA4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34628-D6D9-4E60-86CC-00429093F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3A5C-2F2F-4F3E-AD33-E505A4EBCAE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56465-FFA0-4275-9FBB-5698ACB3F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3A5C-2F2F-4F3E-AD33-E505A4EBCAE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6465-FFA0-4275-9FBB-5698ACB3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3A5C-2F2F-4F3E-AD33-E505A4EBCAE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6465-FFA0-4275-9FBB-5698ACB3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463A5C-2F2F-4F3E-AD33-E505A4EBCAE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556465-FFA0-4275-9FBB-5698ACB3F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3A5C-2F2F-4F3E-AD33-E505A4EBCAE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6465-FFA0-4275-9FBB-5698ACB3F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3A5C-2F2F-4F3E-AD33-E505A4EBCAE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6465-FFA0-4275-9FBB-5698ACB3F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6465-FFA0-4275-9FBB-5698ACB3F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3A5C-2F2F-4F3E-AD33-E505A4EBCAE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3A5C-2F2F-4F3E-AD33-E505A4EBCAE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6465-FFA0-4275-9FBB-5698ACB3F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3A5C-2F2F-4F3E-AD33-E505A4EBCAE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6465-FFA0-4275-9FBB-5698ACB3F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463A5C-2F2F-4F3E-AD33-E505A4EBCAE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556465-FFA0-4275-9FBB-5698ACB3F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3A5C-2F2F-4F3E-AD33-E505A4EBCAE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56465-FFA0-4275-9FBB-5698ACB3F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463A5C-2F2F-4F3E-AD33-E505A4EBCAE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556465-FFA0-4275-9FBB-5698ACB3F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357694"/>
            <a:ext cx="2714644" cy="1752600"/>
          </a:xfrm>
        </p:spPr>
        <p:txBody>
          <a:bodyPr>
            <a:normAutofit fontScale="40000" lnSpcReduction="20000"/>
          </a:bodyPr>
          <a:lstStyle/>
          <a:p>
            <a:r>
              <a:rPr lang="ru-RU" sz="3800" b="1" dirty="0" smtClean="0"/>
              <a:t>Подготовила воспитатель </a:t>
            </a:r>
            <a:r>
              <a:rPr lang="ru-RU" sz="3800" b="1" dirty="0" smtClean="0"/>
              <a:t>МБДОУ детского сада №36 «Росинка» </a:t>
            </a:r>
          </a:p>
          <a:p>
            <a:r>
              <a:rPr lang="ru-RU" sz="3800" b="1" dirty="0" smtClean="0"/>
              <a:t>г. Белгорода</a:t>
            </a:r>
          </a:p>
          <a:p>
            <a:r>
              <a:rPr lang="ru-RU" sz="5100" b="1" dirty="0" smtClean="0"/>
              <a:t>Собакина Татьяна Николаевна</a:t>
            </a:r>
            <a:endParaRPr lang="ru-RU" sz="5100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928694"/>
          </a:xfrm>
        </p:spPr>
        <p:txBody>
          <a:bodyPr>
            <a:normAutofit/>
          </a:bodyPr>
          <a:lstStyle/>
          <a:p>
            <a:r>
              <a:rPr lang="ru-RU" b="1" dirty="0" smtClean="0"/>
              <a:t>ДЕРЕВЬЯ РОДНОГО КРАЯ</a:t>
            </a:r>
            <a:endParaRPr lang="ru-RU" b="1" dirty="0"/>
          </a:p>
        </p:txBody>
      </p:sp>
      <p:pic>
        <p:nvPicPr>
          <p:cNvPr id="18436" name="Picture 4" descr="http://ylei.ucoz.com/medanos/808-1.jpg"/>
          <p:cNvPicPr>
            <a:picLocks noChangeAspect="1" noChangeArrowheads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 bwMode="auto">
          <a:xfrm rot="20943869">
            <a:off x="405172" y="1893334"/>
            <a:ext cx="2857500" cy="2286016"/>
          </a:xfrm>
          <a:prstGeom prst="rect">
            <a:avLst/>
          </a:prstGeom>
          <a:noFill/>
        </p:spPr>
      </p:pic>
      <p:pic>
        <p:nvPicPr>
          <p:cNvPr id="18438" name="Picture 6" descr="http://natural-medicine.ru/uploads/posts/2010-05/1274436853_24437313_963723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00504"/>
            <a:ext cx="3436182" cy="2571768"/>
          </a:xfrm>
          <a:prstGeom prst="rect">
            <a:avLst/>
          </a:prstGeom>
          <a:noFill/>
        </p:spPr>
      </p:pic>
      <p:pic>
        <p:nvPicPr>
          <p:cNvPr id="18440" name="Picture 8" descr="http://stat17.privet.ru/lr/0a1157bab4ec5a2021169fdd0e4326f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3256">
            <a:off x="3346999" y="1838219"/>
            <a:ext cx="3000396" cy="225260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ОНКУРС экология\ФОТО эколог\DSC00575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2066" y="1428736"/>
            <a:ext cx="3643338" cy="300039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00034" y="1000108"/>
            <a:ext cx="4429156" cy="5572164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/>
              <a:t>Это </a:t>
            </a:r>
            <a:r>
              <a:rPr lang="ru-RU" sz="6400" b="1" dirty="0"/>
              <a:t>пень, оставшийся от здорового </a:t>
            </a:r>
            <a:r>
              <a:rPr lang="ru-RU" sz="6400" b="1" dirty="0" smtClean="0"/>
              <a:t>древа.</a:t>
            </a:r>
          </a:p>
          <a:p>
            <a:pPr>
              <a:buFont typeface="Wingdings" pitchFamily="2" charset="2"/>
              <a:buChar char="Ø"/>
            </a:pPr>
            <a:r>
              <a:rPr lang="ru-RU" sz="6400" b="1" dirty="0"/>
              <a:t>Большую часть ствола дерева составляют молодые слои древесины. По ним от корней дерева к листьям переносятся вода и минеральные вещества</a:t>
            </a:r>
            <a:r>
              <a:rPr lang="ru-RU" sz="6400" b="1" dirty="0" smtClean="0"/>
              <a:t>.</a:t>
            </a:r>
            <a:endParaRPr lang="ru-RU" sz="6400" b="1" dirty="0"/>
          </a:p>
          <a:p>
            <a:pPr>
              <a:buFont typeface="Wingdings" pitchFamily="2" charset="2"/>
              <a:buChar char="Ø"/>
            </a:pPr>
            <a:r>
              <a:rPr lang="ru-RU" sz="6400" b="1" dirty="0"/>
              <a:t>Очень тонкий слой </a:t>
            </a:r>
            <a:r>
              <a:rPr lang="ru-RU" sz="6400" b="1" dirty="0" smtClean="0"/>
              <a:t>древесины</a:t>
            </a:r>
            <a:r>
              <a:rPr lang="ru-RU" sz="6400" b="1" dirty="0"/>
              <a:t>, лежащий под самой корой, каждый год </a:t>
            </a:r>
            <a:r>
              <a:rPr lang="ru-RU" sz="6400" b="1" dirty="0" smtClean="0"/>
              <a:t>образует </a:t>
            </a:r>
            <a:r>
              <a:rPr lang="ru-RU" sz="6400" b="1" dirty="0"/>
              <a:t>новое кольцо</a:t>
            </a:r>
            <a:r>
              <a:rPr lang="ru-RU" sz="64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6400" b="1" dirty="0"/>
              <a:t>В середине расположена ядровая — старая, </a:t>
            </a:r>
            <a:r>
              <a:rPr lang="ru-RU" sz="6400" b="1" dirty="0" smtClean="0"/>
              <a:t>отмершая  </a:t>
            </a:r>
            <a:r>
              <a:rPr lang="ru-RU" sz="6400" b="1" dirty="0"/>
              <a:t>древесина. Она очень тверда и крепка</a:t>
            </a:r>
            <a:r>
              <a:rPr lang="ru-RU" sz="6400" b="1" dirty="0" smtClean="0"/>
              <a:t>.</a:t>
            </a:r>
            <a:endParaRPr lang="ru-RU" sz="6400" b="1" dirty="0"/>
          </a:p>
          <a:p>
            <a:pPr>
              <a:buFont typeface="Wingdings" pitchFamily="2" charset="2"/>
              <a:buChar char="Ø"/>
            </a:pPr>
            <a:r>
              <a:rPr lang="ru-RU" sz="6400" b="1" dirty="0"/>
              <a:t>Кора не дает дереву пересохнуть и </a:t>
            </a:r>
            <a:r>
              <a:rPr lang="ru-RU" sz="6400" b="1" dirty="0" smtClean="0"/>
              <a:t>защищает </a:t>
            </a:r>
            <a:r>
              <a:rPr lang="ru-RU" sz="6400" b="1" dirty="0"/>
              <a:t>его от насекомых и болезней. Кора не способна </a:t>
            </a:r>
            <a:r>
              <a:rPr lang="ru-RU" sz="6400" b="1" dirty="0" smtClean="0"/>
              <a:t>растягиваться</a:t>
            </a:r>
            <a:r>
              <a:rPr lang="ru-RU" sz="6400" b="1" dirty="0"/>
              <a:t>. По мере того как дерево разрастается, она трескается и </a:t>
            </a:r>
            <a:r>
              <a:rPr lang="ru-RU" sz="6400" b="1" dirty="0" smtClean="0"/>
              <a:t>шелушится</a:t>
            </a:r>
            <a:r>
              <a:rPr lang="ru-RU" sz="6400" b="1" dirty="0"/>
              <a:t>. Под </a:t>
            </a:r>
            <a:r>
              <a:rPr lang="ru-RU" sz="6400" b="1" dirty="0" smtClean="0"/>
              <a:t>старой </a:t>
            </a:r>
            <a:r>
              <a:rPr lang="ru-RU" sz="6400" b="1" dirty="0"/>
              <a:t>корой нарастает новая</a:t>
            </a:r>
            <a:r>
              <a:rPr lang="ru-RU" sz="4400" b="1" dirty="0"/>
              <a:t>.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335758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Древесные </a:t>
            </a:r>
            <a:r>
              <a:rPr lang="ru-RU" sz="3200" dirty="0"/>
              <a:t>пни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3" descr="http://im3-tub-ru.yandex.net/i?id=24585736-27-72&amp;n=2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64331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143372" y="273050"/>
            <a:ext cx="4543428" cy="58531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В рану на дереве могут проникнуть из воздуха грибковые споры.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Грибок попадает внутрь ствола. Ядровая древесина </a:t>
            </a:r>
            <a:r>
              <a:rPr lang="ru-RU" dirty="0" smtClean="0"/>
              <a:t>гниет. </a:t>
            </a:r>
            <a:r>
              <a:rPr lang="ru-RU" dirty="0"/>
              <a:t>Ослабевшее дерево ломает сильный </a:t>
            </a:r>
            <a:r>
              <a:rPr lang="ru-RU" dirty="0" smtClean="0"/>
              <a:t>ветер.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Когда дерево умирает, под его корой селятся мелкие животные и растения. Многие из них питаются гниющей древесиной.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00420" cy="9413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От чего дерево может погибнуть?</a:t>
            </a:r>
            <a:endParaRPr lang="ru-RU" sz="2800" dirty="0"/>
          </a:p>
        </p:txBody>
      </p:sp>
      <p:pic>
        <p:nvPicPr>
          <p:cNvPr id="4100" name="Picture 4" descr="http://forfemale.ru/sites/default/files/u202/D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50046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5045"/>
            <a:ext cx="8179970" cy="630293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2071678"/>
          <a:ext cx="3000396" cy="714380"/>
        </p:xfrm>
        <a:graphic>
          <a:graphicData uri="http://schemas.openxmlformats.org/drawingml/2006/table">
            <a:tbl>
              <a:tblPr/>
              <a:tblGrid>
                <a:gridCol w="3000396"/>
              </a:tblGrid>
              <a:tr h="714380"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Слизни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едят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палую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листву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грибы</a:t>
                      </a:r>
                      <a:r>
                        <a:rPr lang="ru-RU" sz="14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ru-RU" sz="14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сухую</a:t>
                      </a:r>
                      <a:r>
                        <a:rPr lang="ru-RU" sz="14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погоду</a:t>
                      </a:r>
                      <a:r>
                        <a:rPr lang="ru-RU" sz="14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они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прячутся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трещины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коре</a:t>
                      </a:r>
                      <a:endParaRPr lang="ru-RU" sz="105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929322" y="1500174"/>
          <a:ext cx="2143140" cy="853440"/>
        </p:xfrm>
        <a:graphic>
          <a:graphicData uri="http://schemas.openxmlformats.org/drawingml/2006/table">
            <a:tbl>
              <a:tblPr/>
              <a:tblGrid>
                <a:gridCol w="2143140"/>
              </a:tblGrid>
              <a:tr h="853440">
                <a:tc>
                  <a:txBody>
                    <a:bodyPr/>
                    <a:lstStyle/>
                    <a:p>
                      <a:pPr indent="39306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spc="-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трутовик</a:t>
                      </a:r>
                      <a:r>
                        <a:rPr lang="ru-RU" sz="1400" spc="-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вырос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коре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питается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гниющей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древесиной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00958" y="3500438"/>
          <a:ext cx="1000132" cy="519114"/>
        </p:xfrm>
        <a:graphic>
          <a:graphicData uri="http://schemas.openxmlformats.org/drawingml/2006/table">
            <a:tbl>
              <a:tblPr/>
              <a:tblGrid>
                <a:gridCol w="1000132"/>
              </a:tblGrid>
              <a:tr h="5191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Алый</a:t>
                      </a:r>
                      <a:r>
                        <a:rPr lang="ru-RU" sz="1200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spc="-4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сумча</a:t>
                      </a:r>
                      <a:r>
                        <a:rPr lang="ru-RU" sz="1200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ru-RU" sz="120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72066" y="3857628"/>
          <a:ext cx="1000132" cy="819152"/>
        </p:xfrm>
        <a:graphic>
          <a:graphicData uri="http://schemas.openxmlformats.org/drawingml/2006/table">
            <a:tbl>
              <a:tblPr/>
              <a:tblGrid>
                <a:gridCol w="1000132"/>
              </a:tblGrid>
              <a:tr h="819152">
                <a:tc>
                  <a:txBody>
                    <a:bodyPr/>
                    <a:lstStyle/>
                    <a:p>
                      <a:pPr marL="18415" algn="l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endParaRPr lang="ru-RU" sz="1200" spc="5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8415" algn="l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Короеды</a:t>
                      </a:r>
                      <a:r>
                        <a:rPr lang="ru-RU" sz="1400" spc="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 прорезают</a:t>
                      </a:r>
                      <a:endParaRPr lang="ru-RU" sz="105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500694" y="4429132"/>
          <a:ext cx="1262050" cy="499112"/>
        </p:xfrm>
        <a:graphic>
          <a:graphicData uri="http://schemas.openxmlformats.org/drawingml/2006/table">
            <a:tbl>
              <a:tblPr/>
              <a:tblGrid>
                <a:gridCol w="1262050"/>
              </a:tblGrid>
              <a:tr h="499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длинные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ходы</a:t>
                      </a:r>
                      <a:endParaRPr lang="ru-RU" sz="105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00100" y="4071942"/>
          <a:ext cx="2190750" cy="457201"/>
        </p:xfrm>
        <a:graphic>
          <a:graphicData uri="http://schemas.openxmlformats.org/drawingml/2006/table">
            <a:tbl>
              <a:tblPr/>
              <a:tblGrid>
                <a:gridCol w="2190750"/>
              </a:tblGrid>
              <a:tr h="457201">
                <a:tc>
                  <a:txBody>
                    <a:bodyPr/>
                    <a:lstStyle/>
                    <a:p>
                      <a:pPr marL="91440" indent="-91440" algn="l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ru-RU" sz="12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</a:t>
                      </a:r>
                      <a:r>
                        <a:rPr lang="ru-RU" sz="12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корой</a:t>
                      </a:r>
                      <a:r>
                        <a:rPr lang="ru-RU" sz="12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живут</a:t>
                      </a:r>
                      <a:r>
                        <a:rPr lang="ru-RU" sz="12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стоножки</a:t>
                      </a:r>
                      <a:r>
                        <a:rPr lang="ru-RU" sz="12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      </a:t>
                      </a:r>
                      <a:r>
                        <a:rPr lang="ru-RU" sz="12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Они</a:t>
                      </a:r>
                      <a:r>
                        <a:rPr lang="ru-RU" sz="12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вылезают</a:t>
                      </a:r>
                      <a:r>
                        <a:rPr lang="ru-RU" sz="12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2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ночам</a:t>
                      </a:r>
                      <a:r>
                        <a:rPr lang="ru-RU" sz="12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71538" y="4357694"/>
          <a:ext cx="1962150" cy="493714"/>
        </p:xfrm>
        <a:graphic>
          <a:graphicData uri="http://schemas.openxmlformats.org/drawingml/2006/table">
            <a:tbl>
              <a:tblPr/>
              <a:tblGrid>
                <a:gridCol w="1962150"/>
              </a:tblGrid>
              <a:tr h="493714">
                <a:tc>
                  <a:txBody>
                    <a:bodyPr/>
                    <a:lstStyle/>
                    <a:p>
                      <a:pPr algn="l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охотятся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мелких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spc="-2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насеко</a:t>
                      </a:r>
                      <a:r>
                        <a:rPr lang="ru-RU" sz="1200" spc="-6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мых</a:t>
                      </a:r>
                      <a:r>
                        <a:rPr lang="ru-RU" sz="1200" spc="-6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286380" y="5786454"/>
          <a:ext cx="3286148" cy="428628"/>
        </p:xfrm>
        <a:graphic>
          <a:graphicData uri="http://schemas.openxmlformats.org/drawingml/2006/table">
            <a:tbl>
              <a:tblPr/>
              <a:tblGrid>
                <a:gridCol w="3286148"/>
              </a:tblGrid>
              <a:tr h="4286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b="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Мокрицы</a:t>
                      </a:r>
                      <a:r>
                        <a:rPr lang="ru-RU" sz="1200" b="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b="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прячутся</a:t>
                      </a:r>
                      <a:r>
                        <a:rPr lang="ru-RU" sz="1200" b="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b="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b="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b="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сырых </a:t>
                      </a:r>
                      <a:r>
                        <a:rPr lang="ru-RU" sz="1200" b="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</a:t>
                      </a:r>
                      <a:r>
                        <a:rPr lang="ru-RU" sz="1200" b="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местах</a:t>
                      </a:r>
                      <a:r>
                        <a:rPr lang="ru-RU" sz="1200" b="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</a:t>
                      </a:r>
                      <a:r>
                        <a:rPr lang="ru-RU" sz="1200" b="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корой</a:t>
                      </a:r>
                      <a:r>
                        <a:rPr lang="ru-RU" sz="1200" b="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ru-RU" sz="1200" b="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Они</a:t>
                      </a:r>
                      <a:r>
                        <a:rPr lang="ru-RU" sz="1200" b="0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b="0" spc="-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пита</a:t>
                      </a:r>
                      <a:r>
                        <a:rPr lang="ru-RU" sz="1200" b="0" spc="-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ются</a:t>
                      </a:r>
                      <a:r>
                        <a:rPr lang="ru-RU" sz="1200" b="0" spc="-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b="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гниющей</a:t>
                      </a:r>
                      <a:r>
                        <a:rPr lang="ru-RU" sz="1200" b="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b="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древесиной</a:t>
                      </a:r>
                      <a:r>
                        <a:rPr lang="ru-RU" sz="1100" b="0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ru-RU" sz="1000" b="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071538" y="6072206"/>
            <a:ext cx="378621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646238" lvl="0" indent="0" algn="l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Многоножки живут в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земле. Они питаются палой листвой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6314" y="428604"/>
            <a:ext cx="4089834" cy="557216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214422"/>
            <a:ext cx="4186238" cy="4911741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 smtClean="0"/>
              <a:t>С </a:t>
            </a:r>
            <a:r>
              <a:rPr lang="ru-RU" sz="2300" b="1" dirty="0"/>
              <a:t>помощью листьев деревья дышат и питаются</a:t>
            </a:r>
            <a:r>
              <a:rPr lang="ru-RU" sz="2300" b="1" dirty="0" smtClean="0"/>
              <a:t>.</a:t>
            </a:r>
            <a:endParaRPr lang="ru-RU" sz="2300" b="1" dirty="0"/>
          </a:p>
          <a:p>
            <a:pPr marL="342900" indent="-342900">
              <a:buAutoNum type="arabicPeriod"/>
            </a:pPr>
            <a:r>
              <a:rPr lang="ru-RU" sz="2300" b="1" dirty="0" smtClean="0"/>
              <a:t>Листья вдыхают воздух.</a:t>
            </a:r>
          </a:p>
          <a:p>
            <a:pPr marL="342900" indent="-342900">
              <a:buAutoNum type="arabicPeriod"/>
            </a:pPr>
            <a:r>
              <a:rPr lang="ru-RU" sz="2300" b="1" dirty="0"/>
              <a:t>Вода движется к вершине ствола по трубочкам, </a:t>
            </a:r>
            <a:r>
              <a:rPr lang="ru-RU" sz="2300" b="1" dirty="0" smtClean="0"/>
              <a:t>расположенным </a:t>
            </a:r>
            <a:r>
              <a:rPr lang="ru-RU" sz="2300" b="1" dirty="0"/>
              <a:t>в молодых слоях древесины</a:t>
            </a:r>
            <a:r>
              <a:rPr lang="ru-RU" sz="23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300" b="1" dirty="0"/>
              <a:t>Когда на листья падает дневной свет, воздух и вода преобразуются в необходимые </a:t>
            </a:r>
            <a:r>
              <a:rPr lang="ru-RU" sz="2300" b="1" dirty="0" smtClean="0"/>
              <a:t>дереву </a:t>
            </a:r>
            <a:r>
              <a:rPr lang="ru-RU" sz="2300" b="1" dirty="0"/>
              <a:t>питательные вещества</a:t>
            </a:r>
            <a:r>
              <a:rPr lang="ru-RU" sz="23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300" b="1" dirty="0"/>
              <a:t>Питательные </a:t>
            </a:r>
            <a:r>
              <a:rPr lang="ru-RU" sz="2300" b="1" dirty="0" smtClean="0"/>
              <a:t>вещества </a:t>
            </a:r>
            <a:r>
              <a:rPr lang="ru-RU" sz="2300" b="1" dirty="0"/>
              <a:t>через </a:t>
            </a:r>
            <a:r>
              <a:rPr lang="ru-RU" sz="2300" b="1" dirty="0" smtClean="0"/>
              <a:t>особые </a:t>
            </a:r>
            <a:r>
              <a:rPr lang="ru-RU" sz="2300" b="1" dirty="0"/>
              <a:t>трубочки под корой расходятся по всему дереву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84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Для </a:t>
            </a:r>
            <a:r>
              <a:rPr lang="ru-RU" sz="3100" dirty="0"/>
              <a:t>чего дереву </a:t>
            </a:r>
            <a:r>
              <a:rPr lang="ru-RU" sz="3100" dirty="0" smtClean="0"/>
              <a:t>листья?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86380" y="500042"/>
            <a:ext cx="3518524" cy="514353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4543428" cy="4983179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/>
              <a:t>Цветут все деревья. У цветков есть тычинки с пыльцой и пестики с </a:t>
            </a:r>
            <a:r>
              <a:rPr lang="ru-RU" sz="5600" b="1" dirty="0" smtClean="0"/>
              <a:t>семязачатками</a:t>
            </a:r>
            <a:r>
              <a:rPr lang="ru-RU" sz="5600" b="1" dirty="0"/>
              <a:t>. Пыльца, попадая на пестики, прорастает вниз и там </a:t>
            </a:r>
            <a:r>
              <a:rPr lang="ru-RU" sz="5600" b="1" dirty="0" smtClean="0"/>
              <a:t>соединяется </a:t>
            </a:r>
            <a:r>
              <a:rPr lang="ru-RU" sz="5600" b="1" dirty="0"/>
              <a:t>с семязачатками. Так происходит оплодотворение. Из </a:t>
            </a:r>
            <a:r>
              <a:rPr lang="ru-RU" sz="5600" b="1" dirty="0" smtClean="0"/>
              <a:t>оплодотворенных </a:t>
            </a:r>
            <a:r>
              <a:rPr lang="ru-RU" sz="5600" b="1" dirty="0"/>
              <a:t>семязачатков вырастают семена</a:t>
            </a:r>
            <a:r>
              <a:rPr lang="ru-RU" sz="56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5600" b="1" dirty="0" smtClean="0"/>
              <a:t> </a:t>
            </a:r>
            <a:r>
              <a:rPr lang="ru-RU" sz="5600" b="1" dirty="0"/>
              <a:t>Лепестки и сладкий запах привлекают </a:t>
            </a:r>
            <a:r>
              <a:rPr lang="ru-RU" sz="5600" b="1" dirty="0" smtClean="0"/>
              <a:t>насекомых</a:t>
            </a:r>
            <a:r>
              <a:rPr lang="ru-RU" sz="5600" b="1" dirty="0"/>
              <a:t>. Насекомые питаются сладким соком цветка — нектаром.</a:t>
            </a:r>
          </a:p>
          <a:p>
            <a:pPr>
              <a:buFont typeface="Wingdings" pitchFamily="2" charset="2"/>
              <a:buChar char="Ø"/>
            </a:pPr>
            <a:r>
              <a:rPr lang="ru-RU" sz="5600" b="1" dirty="0" smtClean="0"/>
              <a:t> </a:t>
            </a:r>
            <a:r>
              <a:rPr lang="ru-RU" sz="5600" b="1" dirty="0"/>
              <a:t>Когда насекомые прилетают за нектаром, они </a:t>
            </a:r>
            <a:r>
              <a:rPr lang="ru-RU" sz="5600" b="1" dirty="0" smtClean="0"/>
              <a:t>задевают </a:t>
            </a:r>
            <a:r>
              <a:rPr lang="ru-RU" sz="5600" b="1" dirty="0"/>
              <a:t>тычинки своим брюшком, и на нем остается пыльца</a:t>
            </a:r>
            <a:r>
              <a:rPr lang="ru-RU" sz="56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5600" b="1" dirty="0" smtClean="0"/>
              <a:t> </a:t>
            </a:r>
            <a:r>
              <a:rPr lang="ru-RU" sz="5600" b="1" dirty="0"/>
              <a:t>Перелетая с цветка на цветок, насекомые переносят </a:t>
            </a:r>
            <a:r>
              <a:rPr lang="ru-RU" sz="5600" b="1" dirty="0" smtClean="0"/>
              <a:t>пыльцу.</a:t>
            </a:r>
          </a:p>
          <a:p>
            <a:pPr>
              <a:buFont typeface="Wingdings" pitchFamily="2" charset="2"/>
              <a:buChar char="Ø"/>
            </a:pPr>
            <a:r>
              <a:rPr lang="ru-RU" sz="5600" b="1" dirty="0" smtClean="0"/>
              <a:t> Тычинки цветка </a:t>
            </a:r>
            <a:r>
              <a:rPr lang="ru-RU" sz="5600" b="1" dirty="0"/>
              <a:t>дают пыльцу</a:t>
            </a:r>
            <a:r>
              <a:rPr lang="ru-RU" sz="56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5600" b="1" dirty="0" smtClean="0"/>
              <a:t> </a:t>
            </a:r>
            <a:r>
              <a:rPr lang="ru-RU" sz="5600" b="1" dirty="0"/>
              <a:t>Верхушка пестика называется </a:t>
            </a:r>
            <a:r>
              <a:rPr lang="ru-RU" sz="5600" b="1" dirty="0" smtClean="0"/>
              <a:t>рыльцем</a:t>
            </a:r>
            <a:r>
              <a:rPr lang="ru-RU" sz="5600" b="1" dirty="0"/>
              <a:t>. К ней </a:t>
            </a:r>
            <a:r>
              <a:rPr lang="ru-RU" sz="5600" b="1" dirty="0" smtClean="0"/>
              <a:t>прилипает </a:t>
            </a:r>
            <a:r>
              <a:rPr lang="ru-RU" sz="5600" b="1" dirty="0"/>
              <a:t>пыльца.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7544" cy="86993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Цветение деревьев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571480"/>
            <a:ext cx="395906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214422"/>
            <a:ext cx="4214842" cy="53578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Птицы вьют на деревьях </a:t>
            </a:r>
            <a:r>
              <a:rPr lang="ru-RU" b="1" dirty="0" smtClean="0"/>
              <a:t>гнезда</a:t>
            </a:r>
            <a:r>
              <a:rPr lang="ru-RU" b="1" dirty="0"/>
              <a:t>, отдыхают, ищут семена и насекомых.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Некоторые бабочки целыми днями </a:t>
            </a:r>
            <a:r>
              <a:rPr lang="ru-RU" b="1" dirty="0" smtClean="0"/>
              <a:t>сидят.</a:t>
            </a: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Иногда на листьях отдыхают </a:t>
            </a:r>
            <a:r>
              <a:rPr lang="ru-RU" b="1" dirty="0" smtClean="0"/>
              <a:t>летающие </a:t>
            </a:r>
            <a:r>
              <a:rPr lang="ru-RU" b="1" dirty="0"/>
              <a:t>насекомые, вроде бабочек и стрекоз.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Некоторые гусеницы почти </a:t>
            </a:r>
            <a:r>
              <a:rPr lang="ru-RU" b="1" dirty="0" smtClean="0"/>
              <a:t>незаметны</a:t>
            </a:r>
            <a:r>
              <a:rPr lang="ru-RU" b="1" dirty="0"/>
              <a:t>. Поищи их как </a:t>
            </a:r>
            <a:r>
              <a:rPr lang="ru-RU" b="1" dirty="0" smtClean="0"/>
              <a:t>следует.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Поищи </a:t>
            </a:r>
            <a:r>
              <a:rPr lang="ru-RU" b="1" dirty="0" smtClean="0"/>
              <a:t>таких </a:t>
            </a:r>
            <a:r>
              <a:rPr lang="ru-RU" b="1" dirty="0"/>
              <a:t>жуков на цветах и листьях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</a:t>
            </a:r>
            <a:r>
              <a:rPr lang="ru-RU" b="1" dirty="0" smtClean="0"/>
              <a:t>Плоды ивы можно найти  весной </a:t>
            </a:r>
            <a:r>
              <a:rPr lang="ru-RU" b="1" dirty="0"/>
              <a:t>и летом.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00486" cy="7984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Мои наблюдения</a:t>
            </a: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5143536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Лес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Здравствуй</a:t>
            </a:r>
            <a:r>
              <a:rPr lang="ru-RU" b="1" dirty="0" smtClean="0">
                <a:solidFill>
                  <a:schemeClr val="bg1"/>
                </a:solidFill>
              </a:rPr>
              <a:t>, лес!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Дремучий лес,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Полный сказок и чудес!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Ты о чем шумишь листвою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Ночью темной, грозовою,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Что нам шепчешь на заре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Весь в росе, как в серебре?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Кто в глуши твоей таится?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Что за зверь? Какая птица?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Все открой, не утаи: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Ты же видишь, мы свои.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                    </a:t>
            </a:r>
            <a:r>
              <a:rPr lang="ru-RU" b="1" i="1" dirty="0" smtClean="0">
                <a:solidFill>
                  <a:schemeClr val="bg1"/>
                </a:solidFill>
              </a:rPr>
              <a:t>С</a:t>
            </a:r>
            <a:r>
              <a:rPr lang="ru-RU" b="1" i="1" dirty="0" smtClean="0">
                <a:solidFill>
                  <a:schemeClr val="bg1"/>
                </a:solidFill>
              </a:rPr>
              <a:t>. </a:t>
            </a:r>
            <a:r>
              <a:rPr lang="ru-RU" b="1" i="1" dirty="0" err="1" smtClean="0">
                <a:solidFill>
                  <a:schemeClr val="bg1"/>
                </a:solidFill>
              </a:rPr>
              <a:t>Погореловский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G:\КОНКУРС экология\ФОТО эколог\IMGP0503.jpg"/>
          <p:cNvPicPr>
            <a:picLocks noChangeAspect="1" noChangeArrowheads="1"/>
          </p:cNvPicPr>
          <p:nvPr/>
        </p:nvPicPr>
        <p:blipFill>
          <a:blip r:embed="rId2" cstate="print"/>
          <a:srcRect l="8744" r="14743" b="1639"/>
          <a:stretch>
            <a:fillRect/>
          </a:stretch>
        </p:blipFill>
        <p:spPr bwMode="auto">
          <a:xfrm>
            <a:off x="6215074" y="1000108"/>
            <a:ext cx="2500330" cy="442915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467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ДЕРЕВЬЯ РОДНОГО КРАЯ</vt:lpstr>
      <vt:lpstr> Древесные пни </vt:lpstr>
      <vt:lpstr>От чего дерево может погибнуть?</vt:lpstr>
      <vt:lpstr>Слайд 4</vt:lpstr>
      <vt:lpstr>      Для чего дереву листья? </vt:lpstr>
      <vt:lpstr>Цветение деревьев </vt:lpstr>
      <vt:lpstr>Мои наблюдения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 РОДНОЙ</dc:title>
  <dc:creator>Admin</dc:creator>
  <cp:lastModifiedBy>Admin</cp:lastModifiedBy>
  <cp:revision>14</cp:revision>
  <dcterms:created xsi:type="dcterms:W3CDTF">2013-01-29T17:18:33Z</dcterms:created>
  <dcterms:modified xsi:type="dcterms:W3CDTF">2013-03-29T06:08:23Z</dcterms:modified>
</cp:coreProperties>
</file>