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2" autoAdjust="0"/>
    <p:restoredTop sz="94660"/>
  </p:normalViewPr>
  <p:slideViewPr>
    <p:cSldViewPr>
      <p:cViewPr varScale="1">
        <p:scale>
          <a:sx n="105" d="100"/>
          <a:sy n="105" d="100"/>
        </p:scale>
        <p:origin x="-7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9F24D9-EB30-40FC-A895-B56D8DE9CA51}" type="doc">
      <dgm:prSet loTypeId="urn:microsoft.com/office/officeart/2005/8/layout/cycle3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248F6E7-AA50-4495-98A9-C5BC8668E196}">
      <dgm:prSet custT="1"/>
      <dgm:spPr/>
      <dgm:t>
        <a:bodyPr/>
        <a:lstStyle/>
        <a:p>
          <a:r>
            <a:rPr lang="ru-RU" sz="2400" dirty="0" smtClean="0"/>
            <a:t>физического</a:t>
          </a:r>
          <a:endParaRPr lang="ru-RU" sz="2400" dirty="0"/>
        </a:p>
      </dgm:t>
    </dgm:pt>
    <dgm:pt modelId="{5B67A05E-D197-4A3F-AC75-497E8C439777}" type="parTrans" cxnId="{BDCC4314-BA52-4710-9BDA-7BC3D025EE49}">
      <dgm:prSet/>
      <dgm:spPr/>
      <dgm:t>
        <a:bodyPr/>
        <a:lstStyle/>
        <a:p>
          <a:endParaRPr lang="ru-RU"/>
        </a:p>
      </dgm:t>
    </dgm:pt>
    <dgm:pt modelId="{7F1C212A-3AB6-46B1-AD41-94BFA733E224}" type="sibTrans" cxnId="{BDCC4314-BA52-4710-9BDA-7BC3D025EE49}">
      <dgm:prSet/>
      <dgm:spPr/>
      <dgm:t>
        <a:bodyPr/>
        <a:lstStyle/>
        <a:p>
          <a:endParaRPr lang="ru-RU"/>
        </a:p>
      </dgm:t>
    </dgm:pt>
    <dgm:pt modelId="{FE9B4002-BA0F-4792-ACDC-CAACB387685F}">
      <dgm:prSet custT="1"/>
      <dgm:spPr/>
      <dgm:t>
        <a:bodyPr/>
        <a:lstStyle/>
        <a:p>
          <a:r>
            <a:rPr lang="ru-RU" sz="2800" dirty="0" smtClean="0"/>
            <a:t>эмоционального</a:t>
          </a:r>
          <a:endParaRPr lang="ru-RU" sz="2800" dirty="0"/>
        </a:p>
      </dgm:t>
    </dgm:pt>
    <dgm:pt modelId="{105D86FD-BE02-4AD3-9652-8A167023EE90}" type="parTrans" cxnId="{309B2507-DCCC-433F-A171-2C800FE7D730}">
      <dgm:prSet/>
      <dgm:spPr/>
      <dgm:t>
        <a:bodyPr/>
        <a:lstStyle/>
        <a:p>
          <a:endParaRPr lang="ru-RU"/>
        </a:p>
      </dgm:t>
    </dgm:pt>
    <dgm:pt modelId="{6B539F3C-6248-4FEB-94F7-FE642209C1BC}" type="sibTrans" cxnId="{309B2507-DCCC-433F-A171-2C800FE7D730}">
      <dgm:prSet/>
      <dgm:spPr/>
      <dgm:t>
        <a:bodyPr/>
        <a:lstStyle/>
        <a:p>
          <a:endParaRPr lang="ru-RU"/>
        </a:p>
      </dgm:t>
    </dgm:pt>
    <dgm:pt modelId="{37FC5368-56A3-4F9B-8911-CB56FA2E836E}">
      <dgm:prSet custT="1"/>
      <dgm:spPr/>
      <dgm:t>
        <a:bodyPr/>
        <a:lstStyle/>
        <a:p>
          <a:r>
            <a:rPr lang="ru-RU" sz="2800" dirty="0" smtClean="0"/>
            <a:t>интеллектуального</a:t>
          </a:r>
          <a:endParaRPr lang="ru-RU" sz="2800" dirty="0"/>
        </a:p>
      </dgm:t>
    </dgm:pt>
    <dgm:pt modelId="{FF55C469-DDEC-4BBB-83ED-0AA7502B7A03}" type="parTrans" cxnId="{30B27D7A-CE08-47B8-A5AD-CF621E8AB69A}">
      <dgm:prSet/>
      <dgm:spPr/>
      <dgm:t>
        <a:bodyPr/>
        <a:lstStyle/>
        <a:p>
          <a:endParaRPr lang="ru-RU"/>
        </a:p>
      </dgm:t>
    </dgm:pt>
    <dgm:pt modelId="{22AB5278-08A4-42A8-8E02-D79AD572E60E}" type="sibTrans" cxnId="{30B27D7A-CE08-47B8-A5AD-CF621E8AB69A}">
      <dgm:prSet/>
      <dgm:spPr/>
      <dgm:t>
        <a:bodyPr/>
        <a:lstStyle/>
        <a:p>
          <a:endParaRPr lang="ru-RU"/>
        </a:p>
      </dgm:t>
    </dgm:pt>
    <dgm:pt modelId="{5FE03EEE-5793-4E29-A8E9-A016C0075E97}">
      <dgm:prSet custT="1"/>
      <dgm:spPr/>
      <dgm:t>
        <a:bodyPr/>
        <a:lstStyle/>
        <a:p>
          <a:r>
            <a:rPr lang="ru-RU" sz="2900" dirty="0" smtClean="0"/>
            <a:t>духовного</a:t>
          </a:r>
          <a:endParaRPr lang="ru-RU" sz="2900" dirty="0"/>
        </a:p>
      </dgm:t>
    </dgm:pt>
    <dgm:pt modelId="{2CB955B3-ACF9-4C8A-9DA5-0B0758C0F953}" type="parTrans" cxnId="{99B0A37A-AE37-4D1E-A53C-3B07D140D72C}">
      <dgm:prSet/>
      <dgm:spPr/>
      <dgm:t>
        <a:bodyPr/>
        <a:lstStyle/>
        <a:p>
          <a:endParaRPr lang="ru-RU"/>
        </a:p>
      </dgm:t>
    </dgm:pt>
    <dgm:pt modelId="{14E3DED8-D61B-4B50-863A-9E9A1F5DED23}" type="sibTrans" cxnId="{99B0A37A-AE37-4D1E-A53C-3B07D140D72C}">
      <dgm:prSet/>
      <dgm:spPr/>
      <dgm:t>
        <a:bodyPr/>
        <a:lstStyle/>
        <a:p>
          <a:endParaRPr lang="ru-RU"/>
        </a:p>
      </dgm:t>
    </dgm:pt>
    <dgm:pt modelId="{66F1B402-DE59-4758-B51C-C4DBE0CF5640}" type="pres">
      <dgm:prSet presAssocID="{819F24D9-EB30-40FC-A895-B56D8DE9CA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518F30-49AD-4FE1-BF47-FC807E39BCE2}" type="pres">
      <dgm:prSet presAssocID="{819F24D9-EB30-40FC-A895-B56D8DE9CA51}" presName="cycle" presStyleCnt="0"/>
      <dgm:spPr/>
    </dgm:pt>
    <dgm:pt modelId="{5E5B6DCC-581E-42F4-9496-BEED60EB4EED}" type="pres">
      <dgm:prSet presAssocID="{FE9B4002-BA0F-4792-ACDC-CAACB387685F}" presName="nodeFirstNode" presStyleLbl="node1" presStyleIdx="0" presStyleCnt="4" custScaleX="67655" custScaleY="121590" custRadScaleRad="88400" custRadScaleInc="-3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D3763-A9DC-4A57-A2DD-23937236B6D9}" type="pres">
      <dgm:prSet presAssocID="{6B539F3C-6248-4FEB-94F7-FE642209C1BC}" presName="sibTransFirstNode" presStyleLbl="bgShp" presStyleIdx="0" presStyleCnt="1" custAng="760150" custLinFactNeighborX="-847" custLinFactNeighborY="-1964"/>
      <dgm:spPr/>
      <dgm:t>
        <a:bodyPr/>
        <a:lstStyle/>
        <a:p>
          <a:endParaRPr lang="ru-RU"/>
        </a:p>
      </dgm:t>
    </dgm:pt>
    <dgm:pt modelId="{36797722-24F2-4639-A801-B091FA845C51}" type="pres">
      <dgm:prSet presAssocID="{4248F6E7-AA50-4495-98A9-C5BC8668E196}" presName="nodeFollowingNodes" presStyleLbl="node1" presStyleIdx="1" presStyleCnt="4" custScaleX="69409" custScaleY="133475" custRadScaleRad="98535" custRadScaleInc="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116CAE-072D-4916-B9AA-68C204D38B76}" type="pres">
      <dgm:prSet presAssocID="{5FE03EEE-5793-4E29-A8E9-A016C0075E97}" presName="nodeFollowingNodes" presStyleLbl="node1" presStyleIdx="2" presStyleCnt="4" custScaleX="66069" custScaleY="130042" custRadScaleRad="96228" custRadScaleInc="4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E5C42-AB2B-4E54-95A4-3DB367535902}" type="pres">
      <dgm:prSet presAssocID="{37FC5368-56A3-4F9B-8911-CB56FA2E836E}" presName="nodeFollowingNodes" presStyleLbl="node1" presStyleIdx="3" presStyleCnt="4" custScaleX="71904" custScaleY="129262" custRadScaleRad="105004" custRadScaleInc="-2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B0A37A-AE37-4D1E-A53C-3B07D140D72C}" srcId="{819F24D9-EB30-40FC-A895-B56D8DE9CA51}" destId="{5FE03EEE-5793-4E29-A8E9-A016C0075E97}" srcOrd="2" destOrd="0" parTransId="{2CB955B3-ACF9-4C8A-9DA5-0B0758C0F953}" sibTransId="{14E3DED8-D61B-4B50-863A-9E9A1F5DED23}"/>
    <dgm:cxn modelId="{309B2507-DCCC-433F-A171-2C800FE7D730}" srcId="{819F24D9-EB30-40FC-A895-B56D8DE9CA51}" destId="{FE9B4002-BA0F-4792-ACDC-CAACB387685F}" srcOrd="0" destOrd="0" parTransId="{105D86FD-BE02-4AD3-9652-8A167023EE90}" sibTransId="{6B539F3C-6248-4FEB-94F7-FE642209C1BC}"/>
    <dgm:cxn modelId="{ECDC7CFA-8FF2-463A-A804-1E5CCFFF6FF6}" type="presOf" srcId="{819F24D9-EB30-40FC-A895-B56D8DE9CA51}" destId="{66F1B402-DE59-4758-B51C-C4DBE0CF5640}" srcOrd="0" destOrd="0" presId="urn:microsoft.com/office/officeart/2005/8/layout/cycle3"/>
    <dgm:cxn modelId="{08EF1762-E570-4774-A8D5-6CA2579BDBCF}" type="presOf" srcId="{4248F6E7-AA50-4495-98A9-C5BC8668E196}" destId="{36797722-24F2-4639-A801-B091FA845C51}" srcOrd="0" destOrd="0" presId="urn:microsoft.com/office/officeart/2005/8/layout/cycle3"/>
    <dgm:cxn modelId="{F4706512-50B5-483A-A9AE-FE22C2FC29A0}" type="presOf" srcId="{FE9B4002-BA0F-4792-ACDC-CAACB387685F}" destId="{5E5B6DCC-581E-42F4-9496-BEED60EB4EED}" srcOrd="0" destOrd="0" presId="urn:microsoft.com/office/officeart/2005/8/layout/cycle3"/>
    <dgm:cxn modelId="{E8AA7EA0-B051-4FDF-9AFE-C65CE7A1DA9D}" type="presOf" srcId="{6B539F3C-6248-4FEB-94F7-FE642209C1BC}" destId="{0E4D3763-A9DC-4A57-A2DD-23937236B6D9}" srcOrd="0" destOrd="0" presId="urn:microsoft.com/office/officeart/2005/8/layout/cycle3"/>
    <dgm:cxn modelId="{BDCC4314-BA52-4710-9BDA-7BC3D025EE49}" srcId="{819F24D9-EB30-40FC-A895-B56D8DE9CA51}" destId="{4248F6E7-AA50-4495-98A9-C5BC8668E196}" srcOrd="1" destOrd="0" parTransId="{5B67A05E-D197-4A3F-AC75-497E8C439777}" sibTransId="{7F1C212A-3AB6-46B1-AD41-94BFA733E224}"/>
    <dgm:cxn modelId="{82A33D2F-09A6-481C-AFAB-23CC981F5189}" type="presOf" srcId="{5FE03EEE-5793-4E29-A8E9-A016C0075E97}" destId="{E6116CAE-072D-4916-B9AA-68C204D38B76}" srcOrd="0" destOrd="0" presId="urn:microsoft.com/office/officeart/2005/8/layout/cycle3"/>
    <dgm:cxn modelId="{30B27D7A-CE08-47B8-A5AD-CF621E8AB69A}" srcId="{819F24D9-EB30-40FC-A895-B56D8DE9CA51}" destId="{37FC5368-56A3-4F9B-8911-CB56FA2E836E}" srcOrd="3" destOrd="0" parTransId="{FF55C469-DDEC-4BBB-83ED-0AA7502B7A03}" sibTransId="{22AB5278-08A4-42A8-8E02-D79AD572E60E}"/>
    <dgm:cxn modelId="{3D613AB1-AA70-40A3-B5E8-0AFDC747AF2B}" type="presOf" srcId="{37FC5368-56A3-4F9B-8911-CB56FA2E836E}" destId="{BCCE5C42-AB2B-4E54-95A4-3DB367535902}" srcOrd="0" destOrd="0" presId="urn:microsoft.com/office/officeart/2005/8/layout/cycle3"/>
    <dgm:cxn modelId="{E853D04C-E486-4449-BB23-174855CD0C05}" type="presParOf" srcId="{66F1B402-DE59-4758-B51C-C4DBE0CF5640}" destId="{BC518F30-49AD-4FE1-BF47-FC807E39BCE2}" srcOrd="0" destOrd="0" presId="urn:microsoft.com/office/officeart/2005/8/layout/cycle3"/>
    <dgm:cxn modelId="{177D2546-FD5C-40F8-8538-A9D4984346D2}" type="presParOf" srcId="{BC518F30-49AD-4FE1-BF47-FC807E39BCE2}" destId="{5E5B6DCC-581E-42F4-9496-BEED60EB4EED}" srcOrd="0" destOrd="0" presId="urn:microsoft.com/office/officeart/2005/8/layout/cycle3"/>
    <dgm:cxn modelId="{AFF325E4-9196-42FA-828D-491485D2DCE6}" type="presParOf" srcId="{BC518F30-49AD-4FE1-BF47-FC807E39BCE2}" destId="{0E4D3763-A9DC-4A57-A2DD-23937236B6D9}" srcOrd="1" destOrd="0" presId="urn:microsoft.com/office/officeart/2005/8/layout/cycle3"/>
    <dgm:cxn modelId="{83750157-D20F-400A-A915-4FFFCC5944FF}" type="presParOf" srcId="{BC518F30-49AD-4FE1-BF47-FC807E39BCE2}" destId="{36797722-24F2-4639-A801-B091FA845C51}" srcOrd="2" destOrd="0" presId="urn:microsoft.com/office/officeart/2005/8/layout/cycle3"/>
    <dgm:cxn modelId="{500C6233-EDCC-47BA-9477-55489481666A}" type="presParOf" srcId="{BC518F30-49AD-4FE1-BF47-FC807E39BCE2}" destId="{E6116CAE-072D-4916-B9AA-68C204D38B76}" srcOrd="3" destOrd="0" presId="urn:microsoft.com/office/officeart/2005/8/layout/cycle3"/>
    <dgm:cxn modelId="{8B07784B-5065-4E5F-8B45-3A6AAA147138}" type="presParOf" srcId="{BC518F30-49AD-4FE1-BF47-FC807E39BCE2}" destId="{BCCE5C42-AB2B-4E54-95A4-3DB367535902}" srcOrd="4" destOrd="0" presId="urn:microsoft.com/office/officeart/2005/8/layout/cycle3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48010-8018-45E1-B27A-E78165E8383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60D7-FC0D-45B8-8AB7-82FCB5003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2C01-4A21-4472-B505-283E8569433E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2DFE-E8D5-47C5-99DA-B91CF3795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88F8-C31B-488B-8F0A-98FEDFEC7F5A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7D98F-F3D4-450B-8EA8-F3E7ABC1A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20AB-906D-451E-80F9-8B705D522AE5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4D30-9573-4461-A942-EBA6F27D5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4B33B-CBB1-4BFB-BFD1-A9B434EA890A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F2238-BCE5-4B4E-AE9F-2D79B69E5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2B28-8F92-4474-87E2-71E0FFB8522E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5ECC-23CC-425C-A85A-01B0EAE16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942C4-78C6-45FA-A1C3-3045DDFE51FA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BD956-C825-4A2C-A379-0B2687008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32DA-F340-4071-8A2E-B9C1992D0981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D8C06-2461-48D4-90F3-ABA7CF135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9E00-D532-48C7-BEF9-41A3D852CB18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6578-53B4-4698-BE10-8CE257460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3DC8-3A39-4EB9-BA6F-9DDA14AD7A2F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F070-2FA3-4D68-931B-E9C2F189D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3FCC-91F2-4F44-BAB4-727AA7B43C47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EABF-50F5-4A08-9272-AE177F9EC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3FC495-260F-4C47-9A4C-9DADE965F0A2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B50417-75E7-4D49-9074-349FD4DA8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71480"/>
            <a:ext cx="6915176" cy="54292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b="1" i="1" cap="all" dirty="0" smtClean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600" b="1" i="1" cap="all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i="1" cap="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«СОЗДАНИЕ</a:t>
            </a:r>
            <a:r>
              <a:rPr lang="en-US" sz="3600" b="1" i="1" cap="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ru-RU" sz="3600" b="1" i="1" cap="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ПСИХОЛОГИЧЕСКОГО КОМФОРТА В ГРУППАХ </a:t>
            </a:r>
            <a:endParaRPr lang="en-US" sz="3600" b="1" i="1" cap="all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i="1" cap="all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ДЕТСКОГО САДА»</a:t>
            </a:r>
            <a:endParaRPr lang="ru-RU" sz="36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6435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sz="4400" b="1" i="1" u="sng" smtClean="0"/>
              <a:t>Стили педагогического общения:</a:t>
            </a:r>
          </a:p>
          <a:p>
            <a:r>
              <a:rPr lang="ru-RU" sz="4400" b="1" i="1" smtClean="0"/>
              <a:t>Авторитарный</a:t>
            </a:r>
          </a:p>
          <a:p>
            <a:r>
              <a:rPr lang="ru-RU" sz="4400" b="1" i="1" smtClean="0"/>
              <a:t>Либеральный</a:t>
            </a:r>
          </a:p>
          <a:p>
            <a:r>
              <a:rPr lang="ru-RU" sz="4400" b="1" i="1" smtClean="0"/>
              <a:t>Демократический</a:t>
            </a:r>
            <a:endParaRPr lang="ru-RU" sz="4400" i="1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086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200" b="1" i="1" smtClean="0"/>
              <a:t>Тест на проверку психологической комфортности пребывания детей в группе детского сада</a:t>
            </a:r>
          </a:p>
          <a:p>
            <a:pPr>
              <a:buFont typeface="Wingdings 2" pitchFamily="18" charset="2"/>
              <a:buNone/>
            </a:pPr>
            <a:r>
              <a:rPr lang="ru-RU" sz="3200" i="1" smtClean="0"/>
              <a:t> Рисунки детей можно условно разделить</a:t>
            </a:r>
          </a:p>
          <a:p>
            <a:pPr>
              <a:buFont typeface="Wingdings 2" pitchFamily="18" charset="2"/>
              <a:buNone/>
            </a:pPr>
            <a:r>
              <a:rPr lang="ru-RU" sz="3200" i="1" smtClean="0"/>
              <a:t>на: три группы:</a:t>
            </a:r>
          </a:p>
          <a:p>
            <a:pPr>
              <a:buFont typeface="Wingdings 2" pitchFamily="18" charset="2"/>
              <a:buNone/>
            </a:pPr>
            <a:r>
              <a:rPr lang="ru-RU" sz="3200" smtClean="0"/>
              <a:t>            1. Ребенок рисует только здание.</a:t>
            </a:r>
          </a:p>
          <a:p>
            <a:pPr>
              <a:buFont typeface="Wingdings 2" pitchFamily="18" charset="2"/>
              <a:buNone/>
            </a:pPr>
            <a:r>
              <a:rPr lang="ru-RU" sz="3200" smtClean="0"/>
              <a:t>            2. Ребенок рисует здание с элементами игровой площадки.</a:t>
            </a:r>
          </a:p>
          <a:p>
            <a:pPr>
              <a:buFont typeface="Wingdings 2" pitchFamily="18" charset="2"/>
              <a:buNone/>
            </a:pPr>
            <a:r>
              <a:rPr lang="ru-RU" sz="3200" smtClean="0"/>
              <a:t>            3. Ребенок изображает, на рисунке самого себя в комнате или на улице.</a:t>
            </a:r>
          </a:p>
          <a:p>
            <a:pPr>
              <a:buFont typeface="Wingdings 2" pitchFamily="18" charset="2"/>
              <a:buNone/>
            </a:pPr>
            <a:endParaRPr lang="ru-RU" b="1" i="1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571500"/>
            <a:ext cx="8229600" cy="5737225"/>
          </a:xfrm>
        </p:spPr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Цветовая диагностика «Домики»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Цель методики – определение эмоционального состояния, отражающего отношение ребенка к дошкольному учреждению.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i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 методике используется следующие цвета: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     </a:t>
            </a:r>
            <a:r>
              <a:rPr lang="ru-RU" sz="3200" b="1" dirty="0" smtClean="0">
                <a:solidFill>
                  <a:srgbClr val="0070C0"/>
                </a:solidFill>
              </a:rPr>
              <a:t>синий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фиолетовый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92D050"/>
                </a:solidFill>
              </a:rPr>
              <a:t> </a:t>
            </a:r>
            <a:r>
              <a:rPr lang="ru-RU" sz="3200" b="1" dirty="0" smtClean="0">
                <a:solidFill>
                  <a:srgbClr val="92D050"/>
                </a:solidFill>
              </a:rPr>
              <a:t>зеленый </a:t>
            </a:r>
            <a:r>
              <a:rPr lang="ru-RU" b="1" dirty="0" smtClean="0">
                <a:solidFill>
                  <a:srgbClr val="92D050"/>
                </a:solidFill>
              </a:rPr>
              <a:t>                                      </a:t>
            </a:r>
            <a:r>
              <a:rPr lang="ru-RU" sz="3200" b="1" dirty="0" smtClean="0">
                <a:solidFill>
                  <a:srgbClr val="996633"/>
                </a:solidFill>
              </a:rPr>
              <a:t>коричневый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ru-RU" sz="3200" b="1" dirty="0" smtClean="0">
                <a:solidFill>
                  <a:srgbClr val="FF0000"/>
                </a:solidFill>
              </a:rPr>
              <a:t>красный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ru-RU" sz="3200" b="1" dirty="0" smtClean="0">
                <a:solidFill>
                  <a:schemeClr val="tx1">
                    <a:lumMod val="65000"/>
                  </a:schemeClr>
                </a:solidFill>
              </a:rPr>
              <a:t>серый</a:t>
            </a:r>
            <a:r>
              <a:rPr lang="ru-RU" dirty="0" smtClean="0"/>
              <a:t>                                    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FFFF00"/>
                </a:solidFill>
              </a:rPr>
              <a:t>  </a:t>
            </a:r>
            <a:r>
              <a:rPr lang="ru-RU" sz="3200" b="1" dirty="0" smtClean="0">
                <a:solidFill>
                  <a:srgbClr val="FFFF00"/>
                </a:solidFill>
              </a:rPr>
              <a:t>желтый </a:t>
            </a:r>
            <a:r>
              <a:rPr lang="ru-RU" b="1" dirty="0" smtClean="0">
                <a:solidFill>
                  <a:srgbClr val="FFFF00"/>
                </a:solidFill>
              </a:rPr>
              <a:t>                                       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чёрный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0866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/>
              <a:t>комплекс упражнений, способствующий повышению энергетического потенциала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         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              1. Стоя, свести лопатки, улыбнуться, подмигнуть правым глазом, потом – левым, повторить: «Я очень собой горжусь, я на многое гожусь».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              2. Положив ладонь на грудь: «Я на свете всех умней»; вытянуть руки над головой: «Не боюсь я никого»; напрячь ягодицы: «Чудо как я хороша»; расслабить ягодицы: «Проживу теперь сто лет».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              3. Подпрыгивая на правой, затем на левой ноге, повторить: «Я бодра и энергична, и дела идут отлично».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              4. Потирая ладонь о ладонь, повторить «Я приманиваю удачу, с каждым днем становлюсь богаче».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              5. Встав на цыпочки, руки над головой сомкнуть в кольцо повторить «Я согрета солнечным лучиком, я достойна самого лучшего».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08662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    6. Положив на лоб левую ладонь, затем правую, повторить: «Я решаю любые задачи, со мной всегда любовь и удача»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    7. Руки на бедрах. Делая наклоны туловищем вперед-назад, повторить: «Ситуация любая мне подвластна. Мир прекрасен, и я прекрасна!»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    8. Руки на талии, делая наклоны вправо-влево, повторить «Покой и улыбку всегда берегу, и все мне помогут, и я помогу».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    9. Сложив руки в замок, делая глубокий вдох: «Вселенная мне улыбается»; глубокий выдох: «И все у меня получается».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   10. Сжав кулаки, делая вращения руками: «На пути у меня нет преграды, все получается так, как надо!»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372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b="1" i="1" smtClean="0"/>
          </a:p>
          <a:p>
            <a:pPr algn="ctr">
              <a:buFont typeface="Wingdings 2" pitchFamily="18" charset="2"/>
              <a:buNone/>
            </a:pPr>
            <a:endParaRPr lang="ru-RU" b="1" i="1" smtClean="0"/>
          </a:p>
          <a:p>
            <a:pPr algn="ctr">
              <a:buFont typeface="Wingdings 2" pitchFamily="18" charset="2"/>
              <a:buNone/>
            </a:pPr>
            <a:endParaRPr lang="ru-RU" b="1" i="1" smtClean="0"/>
          </a:p>
          <a:p>
            <a:pPr algn="ctr">
              <a:buFont typeface="Wingdings 2" pitchFamily="18" charset="2"/>
              <a:buNone/>
            </a:pPr>
            <a:r>
              <a:rPr lang="ru-RU" sz="4000" b="1" i="1" smtClean="0"/>
              <a:t>Всем спасибо за внимание!</a:t>
            </a:r>
          </a:p>
          <a:p>
            <a:pPr algn="ctr">
              <a:buFont typeface="Wingdings 2" pitchFamily="18" charset="2"/>
              <a:buNone/>
            </a:pPr>
            <a:r>
              <a:rPr lang="ru-RU" sz="4000" b="1" i="1" smtClean="0"/>
              <a:t> До новых встреч!</a:t>
            </a:r>
            <a:endParaRPr lang="ru-RU" sz="4000" smtClean="0"/>
          </a:p>
          <a:p>
            <a:pPr algn="ctr">
              <a:buFont typeface="Wingdings 2" pitchFamily="18" charset="2"/>
              <a:buNone/>
            </a:pPr>
            <a:r>
              <a:rPr lang="ru-RU" sz="4000" smtClean="0"/>
              <a:t> </a:t>
            </a:r>
          </a:p>
          <a:p>
            <a:pPr>
              <a:buFont typeface="Wingdings 2" pitchFamily="18" charset="2"/>
              <a:buNone/>
            </a:pPr>
            <a:endParaRPr lang="ru-RU" sz="400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594350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endParaRPr lang="en-US" i="1" smtClean="0"/>
          </a:p>
          <a:p>
            <a:pPr algn="r">
              <a:buFont typeface="Wingdings 2" pitchFamily="18" charset="2"/>
              <a:buNone/>
            </a:pPr>
            <a:r>
              <a:rPr lang="ru-RU" b="1" i="1" smtClean="0"/>
              <a:t> Детское учреждение отличается от другого </a:t>
            </a:r>
            <a:endParaRPr lang="ru-RU" b="1" smtClean="0"/>
          </a:p>
          <a:p>
            <a:pPr algn="r">
              <a:buFont typeface="Wingdings 2" pitchFamily="18" charset="2"/>
              <a:buNone/>
            </a:pPr>
            <a:r>
              <a:rPr lang="ru-RU" b="1" i="1" smtClean="0"/>
              <a:t>детского учреждения прежде всего </a:t>
            </a:r>
            <a:endParaRPr lang="ru-RU" b="1" smtClean="0"/>
          </a:p>
          <a:p>
            <a:pPr algn="r">
              <a:buFont typeface="Wingdings 2" pitchFamily="18" charset="2"/>
              <a:buNone/>
            </a:pPr>
            <a:r>
              <a:rPr lang="ru-RU" b="1" i="1" smtClean="0"/>
              <a:t>своим общим стилем и тоном.</a:t>
            </a:r>
            <a:endParaRPr lang="ru-RU" b="1" smtClean="0"/>
          </a:p>
          <a:p>
            <a:pPr algn="r">
              <a:buFont typeface="Wingdings 2" pitchFamily="18" charset="2"/>
              <a:buNone/>
            </a:pPr>
            <a:r>
              <a:rPr lang="ru-RU" b="1" i="1" smtClean="0"/>
              <a:t>	 </a:t>
            </a:r>
            <a:endParaRPr lang="en-US" b="1" i="1" smtClean="0"/>
          </a:p>
          <a:p>
            <a:pPr algn="r">
              <a:buFont typeface="Wingdings 2" pitchFamily="18" charset="2"/>
              <a:buNone/>
            </a:pPr>
            <a:endParaRPr lang="en-US" b="1" i="1" smtClean="0"/>
          </a:p>
          <a:p>
            <a:pPr algn="r">
              <a:buFont typeface="Wingdings 2" pitchFamily="18" charset="2"/>
              <a:buNone/>
            </a:pPr>
            <a:r>
              <a:rPr lang="ru-RU" sz="3200" b="1" i="1" smtClean="0"/>
              <a:t>А.С. Макаренко</a:t>
            </a:r>
            <a:endParaRPr lang="ru-RU" sz="32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08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z="4000" smtClean="0"/>
              <a:t>1. «</a:t>
            </a:r>
            <a:r>
              <a:rPr lang="ru-RU" sz="4000" b="1" i="1" smtClean="0"/>
              <a:t>Проблема психологического здоровья на современном этапе»</a:t>
            </a:r>
            <a:endParaRPr lang="ru-RU" sz="4000" smtClean="0"/>
          </a:p>
          <a:p>
            <a:pPr algn="ctr">
              <a:buFont typeface="Wingdings 2" pitchFamily="18" charset="2"/>
              <a:buNone/>
            </a:pPr>
            <a:endParaRPr lang="ru-RU" sz="400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357298"/>
          <a:ext cx="7758138" cy="495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Элизабет </a:t>
            </a:r>
            <a:r>
              <a:rPr lang="ru-RU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Кюблер-Росс</a:t>
            </a: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выдвинула такую идею: </a:t>
            </a:r>
            <a:r>
              <a:rPr lang="ru-RU" sz="2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 человека можно представить в виде круга, состоящего из четырех квадратов:</a:t>
            </a:r>
            <a:r>
              <a:rPr lang="ru-RU" sz="20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i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08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b="1" i="1" smtClean="0"/>
          </a:p>
          <a:p>
            <a:pPr>
              <a:buFont typeface="Wingdings 2" pitchFamily="18" charset="2"/>
              <a:buNone/>
            </a:pPr>
            <a:endParaRPr lang="ru-RU" b="1" i="1" smtClean="0"/>
          </a:p>
          <a:p>
            <a:pPr>
              <a:buFont typeface="Wingdings 2" pitchFamily="18" charset="2"/>
              <a:buNone/>
            </a:pPr>
            <a:endParaRPr lang="ru-RU" b="1" i="1" smtClean="0"/>
          </a:p>
          <a:p>
            <a:pPr algn="r">
              <a:buFont typeface="Wingdings 2" pitchFamily="18" charset="2"/>
              <a:buNone/>
            </a:pPr>
            <a:r>
              <a:rPr lang="ru-RU" sz="3200" b="1" i="1" smtClean="0"/>
              <a:t>2. «Создание психологического комфорта в детском саду для сохранения укрепления</a:t>
            </a:r>
          </a:p>
          <a:p>
            <a:pPr algn="r">
              <a:buFont typeface="Wingdings 2" pitchFamily="18" charset="2"/>
              <a:buNone/>
            </a:pPr>
            <a:r>
              <a:rPr lang="ru-RU" sz="3200" b="1" i="1" smtClean="0"/>
              <a:t> психологического здоровья и развития личности ребенка».</a:t>
            </a:r>
            <a:endParaRPr lang="ru-RU" sz="3200" smtClean="0"/>
          </a:p>
          <a:p>
            <a:pPr algn="r">
              <a:buFont typeface="Wingdings 2" pitchFamily="18" charset="2"/>
              <a:buNone/>
            </a:pPr>
            <a:endParaRPr lang="ru-RU" sz="320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372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Прочно установившийся между людьми контакт обеспечивает в процессе общения атмосферу доверия и принятия, в которой можно обсуждать любые проблемы.</a:t>
            </a:r>
          </a:p>
          <a:p>
            <a:pPr algn="r">
              <a:buFont typeface="Wingdings 2" pitchFamily="18" charset="2"/>
              <a:buNone/>
            </a:pPr>
            <a:r>
              <a:rPr lang="ru-RU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Атмосфера </a:t>
            </a:r>
            <a:r>
              <a:rPr lang="ru-RU" i="1" smtClean="0"/>
              <a:t>(или климат) </a:t>
            </a:r>
            <a:r>
              <a:rPr lang="ru-RU" smtClean="0"/>
              <a:t>в группе детского сада определяется:</a:t>
            </a:r>
          </a:p>
          <a:p>
            <a:r>
              <a:rPr lang="ru-RU" i="1" smtClean="0"/>
              <a:t>Отношениями между воспитателем и детьми;</a:t>
            </a:r>
          </a:p>
          <a:p>
            <a:r>
              <a:rPr lang="ru-RU" i="1" smtClean="0"/>
              <a:t>Отношениями между самими детьми.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657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Педагогам в группах необходимо создать условия для эмоционального благополучия каждого ребенка:</a:t>
            </a:r>
          </a:p>
          <a:p>
            <a:r>
              <a:rPr lang="ru-RU" smtClean="0"/>
              <a:t>предметно-развивающая среда;</a:t>
            </a:r>
          </a:p>
          <a:p>
            <a:r>
              <a:rPr lang="ru-RU" smtClean="0"/>
              <a:t>стиль общения воспитателя с ребенком;</a:t>
            </a:r>
          </a:p>
          <a:p>
            <a:r>
              <a:rPr lang="ru-RU" smtClean="0"/>
              <a:t>стиль общения воспитателей между собой;</a:t>
            </a:r>
          </a:p>
          <a:p>
            <a:r>
              <a:rPr lang="ru-RU" smtClean="0"/>
              <a:t>стиль общения воспитателя с родителем; </a:t>
            </a:r>
          </a:p>
          <a:p>
            <a:r>
              <a:rPr lang="ru-RU" smtClean="0"/>
              <a:t>наблюдать, как общаются дети между собой.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657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i="1" smtClean="0"/>
              <a:t>Самочувствие ребенка в группе </a:t>
            </a:r>
            <a:r>
              <a:rPr lang="ru-RU" smtClean="0"/>
              <a:t>– это удовлетворенность существующими взаимоотношениями в группе, степень участия в совместной деятельности, защищенность, внутреннее спокойствие, переживания чувства «мы». Все это можно определить как эмоциональное благополучие. Эмоциональное благополучие способствует нормальному развитию личности ребенка, выработке у него положительных качеств, доброжелательного отношения к другим людям.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08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smtClean="0"/>
              <a:t>   </a:t>
            </a:r>
          </a:p>
          <a:p>
            <a:pPr>
              <a:buFont typeface="Wingdings 2" pitchFamily="18" charset="2"/>
              <a:buNone/>
            </a:pPr>
            <a:endParaRPr lang="ru-RU" b="1" i="1" smtClean="0"/>
          </a:p>
          <a:p>
            <a:pPr>
              <a:buFont typeface="Wingdings 2" pitchFamily="18" charset="2"/>
              <a:buNone/>
            </a:pPr>
            <a:endParaRPr lang="ru-RU" b="1" i="1" smtClean="0"/>
          </a:p>
          <a:p>
            <a:pPr algn="ctr">
              <a:buFont typeface="Wingdings 2" pitchFamily="18" charset="2"/>
              <a:buNone/>
            </a:pPr>
            <a:r>
              <a:rPr lang="ru-RU" sz="3600" b="1" i="1" smtClean="0"/>
              <a:t>3. «Влияние стилей педагогического общения на благоприятный психологический климат 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i="1" smtClean="0"/>
              <a:t>в группе».</a:t>
            </a:r>
            <a:r>
              <a:rPr lang="ru-RU" sz="3600" smtClean="0"/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446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Психолог</cp:lastModifiedBy>
  <cp:revision>13</cp:revision>
  <dcterms:created xsi:type="dcterms:W3CDTF">2012-01-26T15:03:40Z</dcterms:created>
  <dcterms:modified xsi:type="dcterms:W3CDTF">2012-02-01T06:31:45Z</dcterms:modified>
</cp:coreProperties>
</file>