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441" autoAdjust="0"/>
    <p:restoredTop sz="94700" autoAdjust="0"/>
  </p:normalViewPr>
  <p:slideViewPr>
    <p:cSldViewPr>
      <p:cViewPr varScale="1">
        <p:scale>
          <a:sx n="110" d="100"/>
          <a:sy n="110" d="100"/>
        </p:scale>
        <p:origin x="-7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10B8C-0B73-4CFC-9B53-27543F0BA718}" type="doc">
      <dgm:prSet loTypeId="urn:microsoft.com/office/officeart/2005/8/layout/radial4" loCatId="relationship" qsTypeId="urn:microsoft.com/office/officeart/2005/8/quickstyle/simple1#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44E5CC7-16D6-420E-959E-E18F4040339B}">
      <dgm:prSet phldrT="[Текст]" custT="1"/>
      <dgm:spPr/>
      <dgm:t>
        <a:bodyPr/>
        <a:lstStyle/>
        <a:p>
          <a:pPr algn="ctr"/>
          <a:r>
            <a:rPr lang="ru-RU" sz="2800" b="0" i="0" baseline="0" smtClean="0"/>
            <a:t>деформированность</a:t>
          </a:r>
          <a:r>
            <a:rPr lang="ru-RU" sz="2800" b="0" i="0" smtClean="0"/>
            <a:t> личности</a:t>
          </a:r>
          <a:endParaRPr lang="ru-RU" sz="2800" b="0" i="0" dirty="0"/>
        </a:p>
      </dgm:t>
    </dgm:pt>
    <dgm:pt modelId="{C9018F37-A218-4513-8DC4-817012FFFC58}" type="parTrans" cxnId="{58077B7F-F5A7-47F8-8CC7-CD0C72E01C2D}">
      <dgm:prSet/>
      <dgm:spPr/>
      <dgm:t>
        <a:bodyPr/>
        <a:lstStyle/>
        <a:p>
          <a:endParaRPr lang="ru-RU"/>
        </a:p>
      </dgm:t>
    </dgm:pt>
    <dgm:pt modelId="{A95003AB-254E-4233-82A0-FC444908BE84}" type="sibTrans" cxnId="{58077B7F-F5A7-47F8-8CC7-CD0C72E01C2D}">
      <dgm:prSet/>
      <dgm:spPr/>
      <dgm:t>
        <a:bodyPr/>
        <a:lstStyle/>
        <a:p>
          <a:endParaRPr lang="ru-RU"/>
        </a:p>
      </dgm:t>
    </dgm:pt>
    <dgm:pt modelId="{942BFD10-77A1-418E-AD45-20F26D0CA78A}">
      <dgm:prSet/>
      <dgm:spPr/>
      <dgm:t>
        <a:bodyPr/>
        <a:lstStyle/>
        <a:p>
          <a:endParaRPr lang="ru-RU"/>
        </a:p>
      </dgm:t>
    </dgm:pt>
    <dgm:pt modelId="{12739EA4-46A9-4805-8238-C219366A27AC}" type="parTrans" cxnId="{EF0AA960-1106-4AEB-9794-B3B7AFA65940}">
      <dgm:prSet/>
      <dgm:spPr/>
      <dgm:t>
        <a:bodyPr/>
        <a:lstStyle/>
        <a:p>
          <a:endParaRPr lang="ru-RU"/>
        </a:p>
      </dgm:t>
    </dgm:pt>
    <dgm:pt modelId="{335F9F05-7EFB-42C8-925B-FFB7A3FC549D}" type="sibTrans" cxnId="{EF0AA960-1106-4AEB-9794-B3B7AFA65940}">
      <dgm:prSet/>
      <dgm:spPr/>
      <dgm:t>
        <a:bodyPr/>
        <a:lstStyle/>
        <a:p>
          <a:endParaRPr lang="ru-RU"/>
        </a:p>
      </dgm:t>
    </dgm:pt>
    <dgm:pt modelId="{CAF97843-9AF9-4489-BF27-0593B554FFE1}">
      <dgm:prSet custT="1"/>
      <dgm:spPr/>
      <dgm:t>
        <a:bodyPr/>
        <a:lstStyle/>
        <a:p>
          <a:r>
            <a:rPr lang="ru-RU" sz="2400" b="1" dirty="0" smtClean="0"/>
            <a:t>Общепедагогические деформации</a:t>
          </a:r>
          <a:endParaRPr lang="ru-RU" sz="2400" dirty="0"/>
        </a:p>
      </dgm:t>
    </dgm:pt>
    <dgm:pt modelId="{9220BA36-A4D1-411A-BA0B-1AE99026AB39}" type="parTrans" cxnId="{787CB616-50D8-4E15-9677-B6E8AE23ACD4}">
      <dgm:prSet/>
      <dgm:spPr/>
      <dgm:t>
        <a:bodyPr/>
        <a:lstStyle/>
        <a:p>
          <a:endParaRPr lang="ru-RU"/>
        </a:p>
      </dgm:t>
    </dgm:pt>
    <dgm:pt modelId="{692F3601-657A-4F9E-8163-462A1B15ED36}" type="sibTrans" cxnId="{787CB616-50D8-4E15-9677-B6E8AE23ACD4}">
      <dgm:prSet/>
      <dgm:spPr/>
      <dgm:t>
        <a:bodyPr/>
        <a:lstStyle/>
        <a:p>
          <a:endParaRPr lang="ru-RU"/>
        </a:p>
      </dgm:t>
    </dgm:pt>
    <dgm:pt modelId="{1D3D61FF-4DDF-49D1-9014-E43A66918929}">
      <dgm:prSet custT="1"/>
      <dgm:spPr/>
      <dgm:t>
        <a:bodyPr/>
        <a:lstStyle/>
        <a:p>
          <a:r>
            <a:rPr lang="ru-RU" sz="2400" b="1" dirty="0" smtClean="0"/>
            <a:t>Типологические деформации </a:t>
          </a:r>
          <a:endParaRPr lang="ru-RU" sz="2400" dirty="0"/>
        </a:p>
      </dgm:t>
    </dgm:pt>
    <dgm:pt modelId="{F58B3510-4E19-4680-9ABB-25B5895B68CC}" type="parTrans" cxnId="{DC291ED9-B169-4399-986E-309576EBC7B7}">
      <dgm:prSet/>
      <dgm:spPr/>
      <dgm:t>
        <a:bodyPr/>
        <a:lstStyle/>
        <a:p>
          <a:endParaRPr lang="ru-RU"/>
        </a:p>
      </dgm:t>
    </dgm:pt>
    <dgm:pt modelId="{265ADD42-AB9F-493C-8715-C1AAB37FB039}" type="sibTrans" cxnId="{DC291ED9-B169-4399-986E-309576EBC7B7}">
      <dgm:prSet/>
      <dgm:spPr/>
      <dgm:t>
        <a:bodyPr/>
        <a:lstStyle/>
        <a:p>
          <a:endParaRPr lang="ru-RU"/>
        </a:p>
      </dgm:t>
    </dgm:pt>
    <dgm:pt modelId="{0203920E-1D0F-4A6F-8C10-93009E4BA829}">
      <dgm:prSet custT="1"/>
      <dgm:spPr/>
      <dgm:t>
        <a:bodyPr/>
        <a:lstStyle/>
        <a:p>
          <a:r>
            <a:rPr lang="ru-RU" sz="2400" b="1" dirty="0" smtClean="0"/>
            <a:t>Индивидуальные деформации </a:t>
          </a:r>
          <a:endParaRPr lang="ru-RU" sz="2400" dirty="0"/>
        </a:p>
      </dgm:t>
    </dgm:pt>
    <dgm:pt modelId="{95A19CD6-7B07-41FC-B083-DAF556FABEFF}" type="parTrans" cxnId="{CBB88E75-FCA6-4069-B46A-2900707796DD}">
      <dgm:prSet/>
      <dgm:spPr/>
      <dgm:t>
        <a:bodyPr/>
        <a:lstStyle/>
        <a:p>
          <a:endParaRPr lang="ru-RU"/>
        </a:p>
      </dgm:t>
    </dgm:pt>
    <dgm:pt modelId="{25932D69-3963-427E-9EFD-FAC3CBF58E79}" type="sibTrans" cxnId="{CBB88E75-FCA6-4069-B46A-2900707796DD}">
      <dgm:prSet/>
      <dgm:spPr/>
      <dgm:t>
        <a:bodyPr/>
        <a:lstStyle/>
        <a:p>
          <a:endParaRPr lang="ru-RU"/>
        </a:p>
      </dgm:t>
    </dgm:pt>
    <dgm:pt modelId="{A5D3C592-0166-4284-B82D-4143CC0E1548}" type="pres">
      <dgm:prSet presAssocID="{58810B8C-0B73-4CFC-9B53-27543F0BA71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F4B561-8C07-4847-8211-A6905018F9C8}" type="pres">
      <dgm:prSet presAssocID="{C44E5CC7-16D6-420E-959E-E18F4040339B}" presName="centerShape" presStyleLbl="node0" presStyleIdx="0" presStyleCnt="1" custScaleX="199870" custScaleY="117965" custLinFactNeighborX="-1337" custLinFactNeighborY="-956"/>
      <dgm:spPr/>
      <dgm:t>
        <a:bodyPr/>
        <a:lstStyle/>
        <a:p>
          <a:endParaRPr lang="ru-RU"/>
        </a:p>
      </dgm:t>
    </dgm:pt>
    <dgm:pt modelId="{B514B4E8-2D70-484A-957D-4297DA5E4BC9}" type="pres">
      <dgm:prSet presAssocID="{9220BA36-A4D1-411A-BA0B-1AE99026AB39}" presName="parTrans" presStyleLbl="bgSibTrans2D1" presStyleIdx="0" presStyleCnt="3" custAng="304805" custLinFactY="66592" custLinFactNeighborX="-15707" custLinFactNeighborY="100000"/>
      <dgm:spPr/>
      <dgm:t>
        <a:bodyPr/>
        <a:lstStyle/>
        <a:p>
          <a:endParaRPr lang="ru-RU"/>
        </a:p>
      </dgm:t>
    </dgm:pt>
    <dgm:pt modelId="{73A3488D-25DC-4CF3-A9E5-29D34A83D065}" type="pres">
      <dgm:prSet presAssocID="{CAF97843-9AF9-4489-BF27-0593B554FFE1}" presName="node" presStyleLbl="node1" presStyleIdx="0" presStyleCnt="3" custScaleX="129777" custRadScaleRad="127361" custRadScaleInc="-4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109547-F8B6-40CD-A2FD-88E2CB899AA1}" type="pres">
      <dgm:prSet presAssocID="{F58B3510-4E19-4680-9ABB-25B5895B68CC}" presName="parTrans" presStyleLbl="bgSibTrans2D1" presStyleIdx="1" presStyleCnt="3" custLinFactNeighborX="-2792" custLinFactNeighborY="96979"/>
      <dgm:spPr/>
      <dgm:t>
        <a:bodyPr/>
        <a:lstStyle/>
        <a:p>
          <a:endParaRPr lang="ru-RU"/>
        </a:p>
      </dgm:t>
    </dgm:pt>
    <dgm:pt modelId="{9A03A552-C0CA-47A7-8D40-38301435F0C5}" type="pres">
      <dgm:prSet presAssocID="{1D3D61FF-4DDF-49D1-9014-E43A66918929}" presName="node" presStyleLbl="node1" presStyleIdx="1" presStyleCnt="3" custScaleX="135165" custScaleY="89818" custRadScaleRad="87488" custRadScaleInc="-2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9E839-0834-41B2-849F-B75531FAF250}" type="pres">
      <dgm:prSet presAssocID="{95A19CD6-7B07-41FC-B083-DAF556FABEFF}" presName="parTrans" presStyleLbl="bgSibTrans2D1" presStyleIdx="2" presStyleCnt="3" custLinFactY="59647" custLinFactNeighborX="20683" custLinFactNeighborY="100000"/>
      <dgm:spPr/>
      <dgm:t>
        <a:bodyPr/>
        <a:lstStyle/>
        <a:p>
          <a:endParaRPr lang="ru-RU"/>
        </a:p>
      </dgm:t>
    </dgm:pt>
    <dgm:pt modelId="{AE86D1F5-D559-4407-B159-F4E0B79E2143}" type="pres">
      <dgm:prSet presAssocID="{0203920E-1D0F-4A6F-8C10-93009E4BA829}" presName="node" presStyleLbl="node1" presStyleIdx="2" presStyleCnt="3" custScaleX="132784" custRadScaleRad="125906" custRadScaleInc="3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30B1FE-BEA8-49FA-B372-6D0B5A5928C8}" type="presOf" srcId="{9220BA36-A4D1-411A-BA0B-1AE99026AB39}" destId="{B514B4E8-2D70-484A-957D-4297DA5E4BC9}" srcOrd="0" destOrd="0" presId="urn:microsoft.com/office/officeart/2005/8/layout/radial4"/>
    <dgm:cxn modelId="{787CB616-50D8-4E15-9677-B6E8AE23ACD4}" srcId="{C44E5CC7-16D6-420E-959E-E18F4040339B}" destId="{CAF97843-9AF9-4489-BF27-0593B554FFE1}" srcOrd="0" destOrd="0" parTransId="{9220BA36-A4D1-411A-BA0B-1AE99026AB39}" sibTransId="{692F3601-657A-4F9E-8163-462A1B15ED36}"/>
    <dgm:cxn modelId="{1FA65556-9538-4882-A6DD-5616E4058307}" type="presOf" srcId="{95A19CD6-7B07-41FC-B083-DAF556FABEFF}" destId="{0FD9E839-0834-41B2-849F-B75531FAF250}" srcOrd="0" destOrd="0" presId="urn:microsoft.com/office/officeart/2005/8/layout/radial4"/>
    <dgm:cxn modelId="{49979AAC-7558-4073-AE5B-8271A7B7EB69}" type="presOf" srcId="{CAF97843-9AF9-4489-BF27-0593B554FFE1}" destId="{73A3488D-25DC-4CF3-A9E5-29D34A83D065}" srcOrd="0" destOrd="0" presId="urn:microsoft.com/office/officeart/2005/8/layout/radial4"/>
    <dgm:cxn modelId="{2CC3256D-02C7-4D9B-87F8-8ECA26DFD298}" type="presOf" srcId="{1D3D61FF-4DDF-49D1-9014-E43A66918929}" destId="{9A03A552-C0CA-47A7-8D40-38301435F0C5}" srcOrd="0" destOrd="0" presId="urn:microsoft.com/office/officeart/2005/8/layout/radial4"/>
    <dgm:cxn modelId="{1450750C-6327-457D-BBFE-2683CAB39B0C}" type="presOf" srcId="{58810B8C-0B73-4CFC-9B53-27543F0BA718}" destId="{A5D3C592-0166-4284-B82D-4143CC0E1548}" srcOrd="0" destOrd="0" presId="urn:microsoft.com/office/officeart/2005/8/layout/radial4"/>
    <dgm:cxn modelId="{58077B7F-F5A7-47F8-8CC7-CD0C72E01C2D}" srcId="{58810B8C-0B73-4CFC-9B53-27543F0BA718}" destId="{C44E5CC7-16D6-420E-959E-E18F4040339B}" srcOrd="0" destOrd="0" parTransId="{C9018F37-A218-4513-8DC4-817012FFFC58}" sibTransId="{A95003AB-254E-4233-82A0-FC444908BE84}"/>
    <dgm:cxn modelId="{DC291ED9-B169-4399-986E-309576EBC7B7}" srcId="{C44E5CC7-16D6-420E-959E-E18F4040339B}" destId="{1D3D61FF-4DDF-49D1-9014-E43A66918929}" srcOrd="1" destOrd="0" parTransId="{F58B3510-4E19-4680-9ABB-25B5895B68CC}" sibTransId="{265ADD42-AB9F-493C-8715-C1AAB37FB039}"/>
    <dgm:cxn modelId="{396ECDB8-262F-4D98-8FD6-E5BE3937F17C}" type="presOf" srcId="{C44E5CC7-16D6-420E-959E-E18F4040339B}" destId="{0CF4B561-8C07-4847-8211-A6905018F9C8}" srcOrd="0" destOrd="0" presId="urn:microsoft.com/office/officeart/2005/8/layout/radial4"/>
    <dgm:cxn modelId="{EF0AA960-1106-4AEB-9794-B3B7AFA65940}" srcId="{58810B8C-0B73-4CFC-9B53-27543F0BA718}" destId="{942BFD10-77A1-418E-AD45-20F26D0CA78A}" srcOrd="1" destOrd="0" parTransId="{12739EA4-46A9-4805-8238-C219366A27AC}" sibTransId="{335F9F05-7EFB-42C8-925B-FFB7A3FC549D}"/>
    <dgm:cxn modelId="{38AF9059-99DB-43D3-AC4E-D07CE8FB287C}" type="presOf" srcId="{0203920E-1D0F-4A6F-8C10-93009E4BA829}" destId="{AE86D1F5-D559-4407-B159-F4E0B79E2143}" srcOrd="0" destOrd="0" presId="urn:microsoft.com/office/officeart/2005/8/layout/radial4"/>
    <dgm:cxn modelId="{CBB88E75-FCA6-4069-B46A-2900707796DD}" srcId="{C44E5CC7-16D6-420E-959E-E18F4040339B}" destId="{0203920E-1D0F-4A6F-8C10-93009E4BA829}" srcOrd="2" destOrd="0" parTransId="{95A19CD6-7B07-41FC-B083-DAF556FABEFF}" sibTransId="{25932D69-3963-427E-9EFD-FAC3CBF58E79}"/>
    <dgm:cxn modelId="{A5353130-9AED-458E-9889-42CEAB5BC962}" type="presOf" srcId="{F58B3510-4E19-4680-9ABB-25B5895B68CC}" destId="{85109547-F8B6-40CD-A2FD-88E2CB899AA1}" srcOrd="0" destOrd="0" presId="urn:microsoft.com/office/officeart/2005/8/layout/radial4"/>
    <dgm:cxn modelId="{D2189F69-1568-4548-9BCC-CFC0C60A4392}" type="presParOf" srcId="{A5D3C592-0166-4284-B82D-4143CC0E1548}" destId="{0CF4B561-8C07-4847-8211-A6905018F9C8}" srcOrd="0" destOrd="0" presId="urn:microsoft.com/office/officeart/2005/8/layout/radial4"/>
    <dgm:cxn modelId="{61355EC3-6C54-42CD-A609-ED87B9385AD8}" type="presParOf" srcId="{A5D3C592-0166-4284-B82D-4143CC0E1548}" destId="{B514B4E8-2D70-484A-957D-4297DA5E4BC9}" srcOrd="1" destOrd="0" presId="urn:microsoft.com/office/officeart/2005/8/layout/radial4"/>
    <dgm:cxn modelId="{49E78099-03CC-48C2-929D-D651503B44ED}" type="presParOf" srcId="{A5D3C592-0166-4284-B82D-4143CC0E1548}" destId="{73A3488D-25DC-4CF3-A9E5-29D34A83D065}" srcOrd="2" destOrd="0" presId="urn:microsoft.com/office/officeart/2005/8/layout/radial4"/>
    <dgm:cxn modelId="{14E38217-F8EB-4B90-AF76-3E77CD80BD6B}" type="presParOf" srcId="{A5D3C592-0166-4284-B82D-4143CC0E1548}" destId="{85109547-F8B6-40CD-A2FD-88E2CB899AA1}" srcOrd="3" destOrd="0" presId="urn:microsoft.com/office/officeart/2005/8/layout/radial4"/>
    <dgm:cxn modelId="{D3843654-B77F-4675-B6A7-1E2EF364E9A5}" type="presParOf" srcId="{A5D3C592-0166-4284-B82D-4143CC0E1548}" destId="{9A03A552-C0CA-47A7-8D40-38301435F0C5}" srcOrd="4" destOrd="0" presId="urn:microsoft.com/office/officeart/2005/8/layout/radial4"/>
    <dgm:cxn modelId="{70BB2D38-8E7A-449B-A961-D00F95B61E62}" type="presParOf" srcId="{A5D3C592-0166-4284-B82D-4143CC0E1548}" destId="{0FD9E839-0834-41B2-849F-B75531FAF250}" srcOrd="5" destOrd="0" presId="urn:microsoft.com/office/officeart/2005/8/layout/radial4"/>
    <dgm:cxn modelId="{1ECB1230-C98D-4B30-B698-441267BB3C77}" type="presParOf" srcId="{A5D3C592-0166-4284-B82D-4143CC0E1548}" destId="{AE86D1F5-D559-4407-B159-F4E0B79E2143}" srcOrd="6" destOrd="0" presId="urn:microsoft.com/office/officeart/2005/8/layout/radial4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3B6EB-DF6D-4AF9-8D43-F6C994754FDE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CDBA3-54CA-4533-A4D2-3A563951F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01C7B-D211-42C2-A364-71F506D36E92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1CD48-25BC-48D5-9607-CFFE05BEC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54651-3D81-4D8A-B740-8AFA985E6853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5EBFA-A295-48A6-ABB0-6BF7260C1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D300-0C6C-4798-AEBF-59CBF1293D36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8ED65-7070-4CB6-A236-372904756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A103F-69FD-425A-82C6-5A7A9F001796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8B6C0-CF53-40C0-ADDC-3F1E9677F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7D60F-5ED3-409E-8581-3ECDFBCD35F3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12101-BB83-4F30-9071-1B606F41A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6F3E0-2718-4709-BC5E-15C2B9B76C1E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2873F-709A-4F0F-9F9F-3ACAF4637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AE3F-5D64-41E7-A838-EF0EB0BD6D95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93F3D-F83C-4A89-8062-51893CC5A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C1A39-4EE9-4E36-8099-F2CCEB984283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101A7-F872-4F10-9A7D-A53041A32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41ED6-CADC-4F54-9CDD-8ABD611A9FA3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78840-6504-49CC-BF4F-6674F3268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16F2A-3EF5-46FF-843D-75BACE40F56C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FCAC7-F64C-457A-AB4E-003335E9B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3164FC-2C52-46A6-84C9-A6825417AC03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FF2714-11DB-4038-A517-38F1172A3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4" r:id="rId2"/>
    <p:sldLayoutId id="2147483853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4" r:id="rId9"/>
    <p:sldLayoutId id="2147483850" r:id="rId10"/>
    <p:sldLayoutId id="21474838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815290" cy="464347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cap="all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«Коррекция стратегий преодоления кризисов профессионального становления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i="1" cap="all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личности»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75" y="2000250"/>
            <a:ext cx="7959725" cy="3643313"/>
          </a:xfrm>
        </p:spPr>
        <p:txBody>
          <a:bodyPr/>
          <a:lstStyle/>
          <a:p>
            <a:pPr marR="0"/>
            <a:r>
              <a:rPr lang="ru-RU" sz="3200" i="1" smtClean="0"/>
              <a:t>Мы есть то, что мы делаем изо дня в день. Способность управлять своими поступками формирует характер, а благодаря характеру, человек обретает способность управлять своей жизнью.                                           </a:t>
            </a:r>
            <a:endParaRPr lang="ru-RU" sz="3200" smtClean="0"/>
          </a:p>
          <a:p>
            <a:pPr marR="0"/>
            <a:r>
              <a:rPr lang="ru-RU" sz="3200" smtClean="0"/>
              <a:t>	</a:t>
            </a:r>
          </a:p>
          <a:p>
            <a:pPr marR="0"/>
            <a:r>
              <a:rPr lang="ru-RU" sz="3200" b="1" i="1" smtClean="0"/>
              <a:t>Аристотель</a:t>
            </a:r>
            <a:endParaRPr lang="ru-RU" sz="3200" smtClean="0"/>
          </a:p>
          <a:p>
            <a:pPr marR="0"/>
            <a:r>
              <a:rPr lang="ru-RU" sz="3200" smtClean="0"/>
              <a:t> </a:t>
            </a:r>
          </a:p>
          <a:p>
            <a:pPr marR="0"/>
            <a:endParaRPr lang="ru-RU" sz="320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285875"/>
            <a:ext cx="7854950" cy="4857750"/>
          </a:xfrm>
        </p:spPr>
        <p:txBody>
          <a:bodyPr/>
          <a:lstStyle/>
          <a:p>
            <a:pPr marR="0"/>
            <a:endParaRPr lang="ru-RU" b="1" i="1" smtClean="0"/>
          </a:p>
          <a:p>
            <a:pPr marR="0"/>
            <a:endParaRPr lang="ru-RU" b="1" i="1" smtClean="0"/>
          </a:p>
          <a:p>
            <a:pPr marR="0" algn="ctr"/>
            <a:r>
              <a:rPr lang="ru-RU" sz="3600" b="1" i="1" smtClean="0"/>
              <a:t>Всем всего самого наилучшего!</a:t>
            </a:r>
          </a:p>
          <a:p>
            <a:pPr marR="0" algn="ctr"/>
            <a:r>
              <a:rPr lang="ru-RU" sz="3600" b="1" i="1" smtClean="0"/>
              <a:t> Спасибо за внимание! До новых встреч!</a:t>
            </a:r>
            <a:endParaRPr lang="ru-RU" sz="3600" smtClean="0"/>
          </a:p>
          <a:p>
            <a:pPr marR="0" algn="ctr"/>
            <a:endParaRPr lang="ru-RU" sz="36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533400" y="857250"/>
            <a:ext cx="7854950" cy="4929188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r>
              <a:rPr lang="en-US" sz="2200" b="1" i="1" smtClean="0">
                <a:solidFill>
                  <a:srgbClr val="FFC000"/>
                </a:solidFill>
              </a:rPr>
              <a:t>    </a:t>
            </a:r>
            <a:r>
              <a:rPr lang="ru-RU" sz="2200" b="1" i="1" smtClean="0">
                <a:solidFill>
                  <a:srgbClr val="FFC000"/>
                </a:solidFill>
              </a:rPr>
              <a:t>  </a:t>
            </a:r>
            <a:r>
              <a:rPr lang="ru-RU" sz="3200" i="1" smtClean="0">
                <a:solidFill>
                  <a:srgbClr val="C4EFFF"/>
                </a:solidFill>
              </a:rPr>
              <a:t>Три пути есть у человека, чтобы поступать </a:t>
            </a:r>
            <a:r>
              <a:rPr lang="en-US" sz="3200" i="1" smtClean="0">
                <a:solidFill>
                  <a:srgbClr val="C4EFFF"/>
                </a:solidFill>
              </a:rPr>
              <a:t>  </a:t>
            </a:r>
            <a:r>
              <a:rPr lang="ru-RU" sz="3200" i="1" smtClean="0">
                <a:solidFill>
                  <a:srgbClr val="C4EFFF"/>
                </a:solidFill>
              </a:rPr>
              <a:t>разумно: первый самый благородный — размышление; второй — самый легкий — подражание; третий — самый горький — опыт.</a:t>
            </a:r>
            <a:endParaRPr lang="ru-RU" sz="3200" smtClean="0">
              <a:solidFill>
                <a:srgbClr val="C4EFFF"/>
              </a:solidFill>
            </a:endParaRPr>
          </a:p>
          <a:p>
            <a:pPr marR="0">
              <a:lnSpc>
                <a:spcPct val="90000"/>
              </a:lnSpc>
            </a:pPr>
            <a:r>
              <a:rPr lang="ru-RU" sz="3200" i="1" smtClean="0">
                <a:solidFill>
                  <a:srgbClr val="C4EFFF"/>
                </a:solidFill>
              </a:rPr>
              <a:t>  </a:t>
            </a:r>
            <a:endParaRPr lang="en-US" sz="3200" i="1" smtClean="0">
              <a:solidFill>
                <a:srgbClr val="C4EFFF"/>
              </a:solidFill>
            </a:endParaRPr>
          </a:p>
          <a:p>
            <a:pPr marR="0">
              <a:lnSpc>
                <a:spcPct val="90000"/>
              </a:lnSpc>
            </a:pPr>
            <a:r>
              <a:rPr lang="en-US" sz="3200" i="1" smtClean="0">
                <a:solidFill>
                  <a:srgbClr val="C4EFFF"/>
                </a:solidFill>
              </a:rPr>
              <a:t>  </a:t>
            </a:r>
            <a:r>
              <a:rPr lang="ru-RU" sz="3200" i="1" smtClean="0">
                <a:solidFill>
                  <a:srgbClr val="C4EFFF"/>
                </a:solidFill>
              </a:rPr>
              <a:t>    </a:t>
            </a:r>
            <a:r>
              <a:rPr lang="en-US" sz="3200" i="1" smtClean="0">
                <a:solidFill>
                  <a:srgbClr val="C4EFFF"/>
                </a:solidFill>
              </a:rPr>
              <a:t> </a:t>
            </a:r>
            <a:r>
              <a:rPr lang="ru-RU" sz="3200" i="1" smtClean="0">
                <a:solidFill>
                  <a:srgbClr val="C4EFFF"/>
                </a:solidFill>
              </a:rPr>
              <a:t>  </a:t>
            </a:r>
            <a:r>
              <a:rPr lang="en-US" sz="3200" i="1" smtClean="0">
                <a:solidFill>
                  <a:srgbClr val="C4EFFF"/>
                </a:solidFill>
              </a:rPr>
              <a:t> </a:t>
            </a:r>
            <a:r>
              <a:rPr lang="ru-RU" sz="3200" i="1" smtClean="0">
                <a:solidFill>
                  <a:srgbClr val="C4EFFF"/>
                </a:solidFill>
              </a:rPr>
              <a:t>Счастье — на стороне того,  кто           доволен.</a:t>
            </a:r>
            <a:endParaRPr lang="ru-RU" sz="3200" smtClean="0">
              <a:solidFill>
                <a:srgbClr val="C4EFFF"/>
              </a:solidFill>
            </a:endParaRPr>
          </a:p>
          <a:p>
            <a:pPr marR="0">
              <a:lnSpc>
                <a:spcPct val="90000"/>
              </a:lnSpc>
            </a:pPr>
            <a:r>
              <a:rPr lang="ru-RU" sz="3200" b="1" i="1" smtClean="0">
                <a:solidFill>
                  <a:srgbClr val="C4EFFF"/>
                </a:solidFill>
              </a:rPr>
              <a:t>                                                                                                </a:t>
            </a:r>
            <a:r>
              <a:rPr lang="en-US" sz="3200" b="1" i="1" smtClean="0">
                <a:solidFill>
                  <a:srgbClr val="C4EFFF"/>
                </a:solidFill>
              </a:rPr>
              <a:t>      </a:t>
            </a:r>
            <a:r>
              <a:rPr lang="ru-RU" sz="3200" b="1" i="1" smtClean="0">
                <a:solidFill>
                  <a:srgbClr val="C4EFFF"/>
                </a:solidFill>
              </a:rPr>
              <a:t>       </a:t>
            </a:r>
            <a:r>
              <a:rPr lang="en-US" sz="3200" b="1" i="1" smtClean="0">
                <a:solidFill>
                  <a:srgbClr val="C4EFFF"/>
                </a:solidFill>
              </a:rPr>
              <a:t>                                     </a:t>
            </a:r>
            <a:r>
              <a:rPr lang="ru-RU" sz="3200" b="1" i="1" smtClean="0">
                <a:solidFill>
                  <a:srgbClr val="C4EFFF"/>
                </a:solidFill>
              </a:rPr>
              <a:t>       </a:t>
            </a:r>
            <a:r>
              <a:rPr lang="en-US" sz="3200" b="1" i="1" smtClean="0">
                <a:solidFill>
                  <a:srgbClr val="C4EFFF"/>
                </a:solidFill>
              </a:rPr>
              <a:t> </a:t>
            </a:r>
            <a:r>
              <a:rPr lang="ru-RU" sz="3200" b="1" i="1" smtClean="0">
                <a:solidFill>
                  <a:srgbClr val="C4EFFF"/>
                </a:solidFill>
              </a:rPr>
              <a:t>    </a:t>
            </a:r>
            <a:r>
              <a:rPr lang="en-US" sz="3200" b="1" i="1" smtClean="0">
                <a:solidFill>
                  <a:srgbClr val="C4EFFF"/>
                </a:solidFill>
              </a:rPr>
              <a:t> </a:t>
            </a:r>
            <a:r>
              <a:rPr lang="ru-RU" sz="3200" b="1" i="1" smtClean="0">
                <a:solidFill>
                  <a:srgbClr val="C4EFFF"/>
                </a:solidFill>
              </a:rPr>
              <a:t>    Аристотель</a:t>
            </a:r>
            <a:endParaRPr lang="ru-RU" sz="3200" b="1" smtClean="0">
              <a:solidFill>
                <a:srgbClr val="C4EFFF"/>
              </a:solidFill>
            </a:endParaRPr>
          </a:p>
          <a:p>
            <a:pPr marR="0">
              <a:lnSpc>
                <a:spcPct val="90000"/>
              </a:lnSpc>
            </a:pPr>
            <a:endParaRPr lang="ru-RU" sz="3200" b="1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533400" y="1071563"/>
            <a:ext cx="7854950" cy="4714875"/>
          </a:xfrm>
        </p:spPr>
        <p:txBody>
          <a:bodyPr>
            <a:normAutofit/>
          </a:bodyPr>
          <a:lstStyle/>
          <a:p>
            <a:pPr marR="0"/>
            <a:r>
              <a:rPr lang="ru-RU" sz="3600" b="1" i="1" u="sng" smtClean="0">
                <a:solidFill>
                  <a:srgbClr val="5EF0F7"/>
                </a:solidFill>
              </a:rPr>
              <a:t>Профессиональная деформация в любой профессии </a:t>
            </a:r>
            <a:r>
              <a:rPr lang="ru-RU" sz="3600" smtClean="0">
                <a:solidFill>
                  <a:srgbClr val="5FF3CA"/>
                </a:solidFill>
              </a:rPr>
              <a:t>– это нарушение целостности личности, ее неустойчивость и дезадаптация в эмоционально-волевой сфере. 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2"/>
          <p:cNvSpPr>
            <a:spLocks noGrp="1"/>
          </p:cNvSpPr>
          <p:nvPr>
            <p:ph type="title"/>
          </p:nvPr>
        </p:nvSpPr>
        <p:spPr>
          <a:xfrm>
            <a:off x="428625" y="500063"/>
            <a:ext cx="8186738" cy="1347787"/>
          </a:xfrm>
        </p:spPr>
        <p:txBody>
          <a:bodyPr/>
          <a:lstStyle/>
          <a:p>
            <a:pPr algn="ctr"/>
            <a:r>
              <a:rPr lang="ru-RU" sz="3200" smtClean="0"/>
              <a:t> </a:t>
            </a:r>
            <a:r>
              <a:rPr lang="ru-RU" sz="2800" b="1" smtClean="0">
                <a:solidFill>
                  <a:srgbClr val="0070C0"/>
                </a:solidFill>
                <a:latin typeface="Arno Pro SmText"/>
              </a:rPr>
              <a:t>У представителей педагогической профессии деформированность личности может проявляться на трех уровнях.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136" y="1935480"/>
          <a:ext cx="8212215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214313" y="714375"/>
            <a:ext cx="8174037" cy="5286375"/>
          </a:xfrm>
        </p:spPr>
        <p:txBody>
          <a:bodyPr>
            <a:noAutofit/>
          </a:bodyPr>
          <a:lstStyle/>
          <a:p>
            <a:pPr marR="0" algn="l"/>
            <a:r>
              <a:rPr lang="ru-RU" sz="3200" b="1" i="1" smtClean="0"/>
              <a:t> </a:t>
            </a:r>
            <a:r>
              <a:rPr lang="ru-RU" sz="3600" b="1" i="1" smtClean="0">
                <a:solidFill>
                  <a:srgbClr val="5EF0F7"/>
                </a:solidFill>
              </a:rPr>
              <a:t>Эмоциональное сгорание</a:t>
            </a:r>
            <a:r>
              <a:rPr lang="ru-RU" sz="3600" i="1" smtClean="0">
                <a:solidFill>
                  <a:srgbClr val="5EF0F7"/>
                </a:solidFill>
              </a:rPr>
              <a:t> </a:t>
            </a:r>
            <a:r>
              <a:rPr lang="ru-RU" sz="3200" smtClean="0">
                <a:solidFill>
                  <a:srgbClr val="C9FAFC"/>
                </a:solidFill>
              </a:rPr>
              <a:t>– это состояние изнеможения, ощущение собственной бесполезности, дегуманизация, негативное самовосприятие в профессиональном плане. Это долговременная стрессовая реакция, возникающая вследствие продолжительных профессиональных стрессов средней интенсивности</a:t>
            </a:r>
            <a:r>
              <a:rPr lang="ru-RU" sz="3200" smtClean="0">
                <a:solidFill>
                  <a:srgbClr val="92D050"/>
                </a:solidFill>
              </a:rPr>
              <a:t>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00144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700" i="1" u="sng" dirty="0" smtClean="0"/>
              <a:t>Е. </a:t>
            </a:r>
            <a:r>
              <a:rPr lang="ru-RU" sz="2700" i="1" u="sng" dirty="0" err="1" smtClean="0"/>
              <a:t>Махер</a:t>
            </a:r>
            <a:r>
              <a:rPr lang="ru-RU" sz="2700" i="1" u="sng" dirty="0" smtClean="0"/>
              <a:t> разработал </a:t>
            </a:r>
            <a:r>
              <a:rPr lang="ru-RU" sz="2700" i="1" u="sng" dirty="0" err="1" smtClean="0"/>
              <a:t>симптомокомплекс</a:t>
            </a:r>
            <a:r>
              <a:rPr lang="ru-RU" sz="2700" i="1" u="sng" dirty="0" smtClean="0"/>
              <a:t> качеств, характеризующих состояние и поведение человека, подверженного синдрому «эмоционального выгорания»:</a:t>
            </a:r>
            <a:r>
              <a:rPr lang="ru-RU" u="sng" dirty="0" smtClean="0"/>
              <a:t/>
            </a:r>
            <a:br>
              <a:rPr lang="ru-RU" u="sng" dirty="0" smtClean="0"/>
            </a:b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357188" y="2000250"/>
            <a:ext cx="7888287" cy="4572000"/>
          </a:xfrm>
        </p:spPr>
        <p:txBody>
          <a:bodyPr>
            <a:normAutofit/>
          </a:bodyPr>
          <a:lstStyle/>
          <a:p>
            <a:pPr marR="0" algn="l">
              <a:buFont typeface="Wingdings" pitchFamily="2" charset="2"/>
              <a:buChar char="Ø"/>
            </a:pPr>
            <a:r>
              <a:rPr lang="ru-RU" sz="2200" smtClean="0"/>
              <a:t>  Усталость, утомление, истощение, бессонница;</a:t>
            </a:r>
          </a:p>
          <a:p>
            <a:pPr marR="0" algn="l">
              <a:buFont typeface="Wingdings" pitchFamily="2" charset="2"/>
              <a:buChar char="Ø"/>
            </a:pPr>
            <a:r>
              <a:rPr lang="ru-RU" sz="2200" smtClean="0"/>
              <a:t>   Негативное отношение к собеседнику;</a:t>
            </a:r>
          </a:p>
          <a:p>
            <a:pPr marR="0" algn="l">
              <a:buFont typeface="Wingdings" pitchFamily="2" charset="2"/>
              <a:buChar char="Ø"/>
            </a:pPr>
            <a:r>
              <a:rPr lang="ru-RU" sz="2200" smtClean="0"/>
              <a:t>  Негативное отношение к работе;</a:t>
            </a:r>
          </a:p>
          <a:p>
            <a:pPr marR="0" algn="l">
              <a:buFont typeface="Wingdings" pitchFamily="2" charset="2"/>
              <a:buChar char="Ø"/>
            </a:pPr>
            <a:r>
              <a:rPr lang="ru-RU" sz="2200" smtClean="0"/>
              <a:t>  Скудность репертуара рабочих действий;</a:t>
            </a:r>
          </a:p>
          <a:p>
            <a:pPr marR="0" algn="l">
              <a:buFont typeface="Wingdings" pitchFamily="2" charset="2"/>
              <a:buChar char="Ø"/>
            </a:pPr>
            <a:r>
              <a:rPr lang="ru-RU" sz="2200" smtClean="0"/>
              <a:t>  Отсутствие аппетита или переедание;</a:t>
            </a:r>
          </a:p>
          <a:p>
            <a:pPr marR="0" algn="l">
              <a:buFont typeface="Wingdings" pitchFamily="2" charset="2"/>
              <a:buChar char="Ø"/>
            </a:pPr>
            <a:r>
              <a:rPr lang="ru-RU" sz="2200" smtClean="0"/>
              <a:t>  Негативная «Я-концепция»;</a:t>
            </a:r>
          </a:p>
          <a:p>
            <a:pPr marR="0" algn="l">
              <a:buFont typeface="Wingdings" pitchFamily="2" charset="2"/>
              <a:buChar char="Ø"/>
            </a:pPr>
            <a:r>
              <a:rPr lang="ru-RU" sz="2200" smtClean="0"/>
              <a:t>  Агрессивные чувства;</a:t>
            </a:r>
          </a:p>
          <a:p>
            <a:pPr marR="0" algn="l">
              <a:buFont typeface="Wingdings" pitchFamily="2" charset="2"/>
              <a:buChar char="Ø"/>
            </a:pPr>
            <a:r>
              <a:rPr lang="ru-RU" sz="2200" smtClean="0"/>
              <a:t>  Тревожность, раздражительность;</a:t>
            </a:r>
          </a:p>
          <a:p>
            <a:pPr marR="0" algn="l">
              <a:buFont typeface="Wingdings" pitchFamily="2" charset="2"/>
              <a:buChar char="Ø"/>
            </a:pPr>
            <a:r>
              <a:rPr lang="ru-RU" sz="2200" smtClean="0"/>
              <a:t>  Упаднические настроения и связанные с этим эмоции:</a:t>
            </a:r>
          </a:p>
          <a:p>
            <a:pPr marR="0" algn="l"/>
            <a:r>
              <a:rPr lang="ru-RU" sz="2200" smtClean="0"/>
              <a:t>      цинизм,     пессимизм, апатия, депрессия;</a:t>
            </a:r>
          </a:p>
          <a:p>
            <a:pPr marR="0" algn="l">
              <a:buFont typeface="Wingdings" pitchFamily="2" charset="2"/>
              <a:buChar char="Ø"/>
            </a:pPr>
            <a:r>
              <a:rPr lang="ru-RU" sz="2200" smtClean="0"/>
              <a:t>  Переживание чувства вины.</a:t>
            </a:r>
          </a:p>
          <a:p>
            <a:pPr marR="0" algn="l"/>
            <a:endParaRPr lang="ru-RU" sz="190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>
            <a:spLocks noGrp="1"/>
          </p:cNvSpPr>
          <p:nvPr>
            <p:ph type="subTitle" idx="1"/>
          </p:nvPr>
        </p:nvSpPr>
        <p:spPr>
          <a:xfrm>
            <a:off x="500063" y="928688"/>
            <a:ext cx="7854950" cy="3981450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ru-RU" sz="700" b="1" i="1" u="sng" smtClean="0"/>
              <a:t> </a:t>
            </a:r>
            <a:r>
              <a:rPr lang="ru-RU" sz="2400" b="1" i="1" u="sng" smtClean="0"/>
              <a:t>Причины «синдрома сгорания»:</a:t>
            </a:r>
            <a:endParaRPr lang="ru-RU" sz="2400" smtClean="0"/>
          </a:p>
          <a:p>
            <a:pPr marR="0" algn="l">
              <a:lnSpc>
                <a:spcPct val="80000"/>
              </a:lnSpc>
            </a:pPr>
            <a:endParaRPr lang="ru-RU" sz="2400" smtClean="0"/>
          </a:p>
          <a:p>
            <a:pPr marR="0" algn="l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smtClean="0"/>
              <a:t> напряженность и конфликты в профессиональном окружении, недостаточная поддержка со стороны коллег;</a:t>
            </a:r>
          </a:p>
          <a:p>
            <a:pPr marR="0" algn="l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smtClean="0"/>
              <a:t> нехватка условий для самовыражения, экспериментирования и новаций;</a:t>
            </a:r>
          </a:p>
          <a:p>
            <a:pPr marR="0" algn="l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smtClean="0"/>
              <a:t> однообразие и неумение творчески подойти к выполняемой работе;</a:t>
            </a:r>
          </a:p>
          <a:p>
            <a:pPr marR="0" algn="l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smtClean="0"/>
              <a:t> вкладывание в работу больших личностных ресурсов при недостаточном признании и отсутствии положительной оценки;</a:t>
            </a:r>
          </a:p>
          <a:p>
            <a:pPr marR="0" algn="l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smtClean="0"/>
              <a:t> работа без перспективы невозможности выстроить профессиональную карьеру;</a:t>
            </a:r>
          </a:p>
          <a:p>
            <a:pPr marR="0" algn="l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smtClean="0"/>
              <a:t> неразрешенные личные конфликты.</a:t>
            </a:r>
          </a:p>
          <a:p>
            <a:pPr marR="0">
              <a:lnSpc>
                <a:spcPct val="80000"/>
              </a:lnSpc>
            </a:pPr>
            <a:r>
              <a:rPr lang="ru-RU" sz="700" smtClean="0"/>
              <a:t> 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57188" y="714375"/>
            <a:ext cx="8089900" cy="5572125"/>
          </a:xfrm>
        </p:spPr>
        <p:txBody>
          <a:bodyPr>
            <a:normAutofit/>
          </a:bodyPr>
          <a:lstStyle/>
          <a:p>
            <a:pPr marR="0" algn="l"/>
            <a:r>
              <a:rPr lang="ru-RU" sz="2400" b="1" i="1" u="sng" smtClean="0"/>
              <a:t>Рекомендации для профилактики и устранения"выгорания»:</a:t>
            </a:r>
          </a:p>
          <a:p>
            <a:pPr marR="0" algn="l"/>
            <a:r>
              <a:rPr lang="ru-RU" sz="2400" smtClean="0"/>
              <a:t>  </a:t>
            </a:r>
          </a:p>
          <a:p>
            <a:pPr marR="0" algn="l">
              <a:buFont typeface="Wingdings" pitchFamily="2" charset="2"/>
              <a:buChar char="q"/>
            </a:pPr>
            <a:r>
              <a:rPr lang="ru-RU" sz="2400" smtClean="0"/>
              <a:t>  научитесь разделять профессиональную деятельность и частную жизнью;</a:t>
            </a:r>
          </a:p>
          <a:p>
            <a:pPr marR="0" algn="l">
              <a:buFont typeface="Wingdings" pitchFamily="2" charset="2"/>
              <a:buChar char="q"/>
            </a:pPr>
            <a:r>
              <a:rPr lang="ru-RU" sz="2400" smtClean="0"/>
              <a:t>  анализируйте свои чувства и ощущения;</a:t>
            </a:r>
          </a:p>
          <a:p>
            <a:pPr marR="0" algn="l">
              <a:buFont typeface="Wingdings" pitchFamily="2" charset="2"/>
              <a:buChar char="q"/>
            </a:pPr>
            <a:r>
              <a:rPr lang="ru-RU" sz="2400" smtClean="0"/>
              <a:t>  делитесь своими чувствами с коллегами и ищите у них социальной поддержки;</a:t>
            </a:r>
          </a:p>
          <a:p>
            <a:pPr marR="0" algn="l">
              <a:buFont typeface="Wingdings" pitchFamily="2" charset="2"/>
              <a:buChar char="q"/>
            </a:pPr>
            <a:r>
              <a:rPr lang="ru-RU" sz="2400" smtClean="0"/>
              <a:t>  сохраняйте положительную точку зрения;</a:t>
            </a:r>
          </a:p>
          <a:p>
            <a:pPr marR="0" algn="l">
              <a:buFont typeface="Wingdings" pitchFamily="2" charset="2"/>
              <a:buChar char="q"/>
            </a:pPr>
            <a:r>
              <a:rPr lang="ru-RU" sz="2400" smtClean="0"/>
              <a:t>   старайтесь контролировать эмоции;</a:t>
            </a:r>
          </a:p>
          <a:p>
            <a:pPr marR="0" algn="l">
              <a:buFont typeface="Wingdings" pitchFamily="2" charset="2"/>
              <a:buChar char="q"/>
            </a:pPr>
            <a:r>
              <a:rPr lang="ru-RU" sz="2400" smtClean="0"/>
              <a:t>  поддерживайте хорошую спортивную форму;</a:t>
            </a:r>
          </a:p>
          <a:p>
            <a:pPr marR="0" algn="l">
              <a:buFont typeface="Wingdings" pitchFamily="2" charset="2"/>
              <a:buChar char="q"/>
            </a:pPr>
            <a:r>
              <a:rPr lang="ru-RU" sz="2400" smtClean="0"/>
              <a:t>  старайтесь соблюдать рацион правильного питания.</a:t>
            </a:r>
          </a:p>
          <a:p>
            <a:pPr marR="0" algn="l"/>
            <a:r>
              <a:rPr lang="ru-RU" sz="2400" smtClean="0"/>
              <a:t>  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>
            <a:spLocks noGrp="1"/>
          </p:cNvSpPr>
          <p:nvPr>
            <p:ph type="subTitle" idx="1"/>
          </p:nvPr>
        </p:nvSpPr>
        <p:spPr>
          <a:xfrm>
            <a:off x="533400" y="428625"/>
            <a:ext cx="7854950" cy="6143625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ru-RU" b="1" i="1" u="sng" smtClean="0">
                <a:solidFill>
                  <a:srgbClr val="6BDBFA"/>
                </a:solidFill>
              </a:rPr>
              <a:t>Звуковая гимнастика</a:t>
            </a:r>
            <a:endParaRPr lang="ru-RU" i="1" u="sng" smtClean="0">
              <a:solidFill>
                <a:srgbClr val="6BDBFA"/>
              </a:solidFill>
            </a:endParaRPr>
          </a:p>
          <a:p>
            <a:pPr marR="0" algn="l">
              <a:lnSpc>
                <a:spcPct val="90000"/>
              </a:lnSpc>
            </a:pPr>
            <a:r>
              <a:rPr lang="ru-RU" sz="2400" b="1" smtClean="0">
                <a:solidFill>
                  <a:srgbClr val="FFC000"/>
                </a:solidFill>
              </a:rPr>
              <a:t>         Звук «А»</a:t>
            </a:r>
            <a:r>
              <a:rPr lang="ru-RU" sz="2400" smtClean="0">
                <a:solidFill>
                  <a:srgbClr val="FFC000"/>
                </a:solidFill>
              </a:rPr>
              <a:t> </a:t>
            </a:r>
            <a:r>
              <a:rPr lang="ru-RU" sz="2400" smtClean="0"/>
              <a:t>заставляет вибрировать грудь и приводит в действие всю звуковую гамму в организме, дает команду всем его клеточкам настроиться на работу.</a:t>
            </a:r>
          </a:p>
          <a:p>
            <a:pPr marR="0" algn="l">
              <a:lnSpc>
                <a:spcPct val="90000"/>
              </a:lnSpc>
            </a:pPr>
            <a:r>
              <a:rPr lang="ru-RU" sz="2400" b="1" smtClean="0">
                <a:solidFill>
                  <a:srgbClr val="FFC000"/>
                </a:solidFill>
              </a:rPr>
              <a:t>         Звук «Н»</a:t>
            </a:r>
            <a:r>
              <a:rPr lang="ru-RU" sz="2400" smtClean="0">
                <a:solidFill>
                  <a:srgbClr val="FFC000"/>
                </a:solidFill>
              </a:rPr>
              <a:t> </a:t>
            </a:r>
            <a:r>
              <a:rPr lang="ru-RU" sz="2400" smtClean="0"/>
              <a:t>заставляет вибрировать головной мозг, активизирует его правую половину и лечит болезни мозга, а также улучшает интуицию и развивает творческие способности.</a:t>
            </a:r>
          </a:p>
          <a:p>
            <a:pPr marR="0" algn="l">
              <a:lnSpc>
                <a:spcPct val="90000"/>
              </a:lnSpc>
            </a:pPr>
            <a:r>
              <a:rPr lang="ru-RU" sz="2400" b="1" smtClean="0">
                <a:solidFill>
                  <a:srgbClr val="FFC000"/>
                </a:solidFill>
              </a:rPr>
              <a:t>         Звук «В»</a:t>
            </a:r>
            <a:r>
              <a:rPr lang="ru-RU" sz="2400" smtClean="0">
                <a:solidFill>
                  <a:srgbClr val="FFC000"/>
                </a:solidFill>
              </a:rPr>
              <a:t> </a:t>
            </a:r>
            <a:r>
              <a:rPr lang="ru-RU" sz="2400" smtClean="0"/>
              <a:t>исправляет неполадки в нервной системе.</a:t>
            </a:r>
          </a:p>
          <a:p>
            <a:pPr marR="0" algn="l">
              <a:lnSpc>
                <a:spcPct val="90000"/>
              </a:lnSpc>
            </a:pPr>
            <a:r>
              <a:rPr lang="ru-RU" sz="2400" b="1" smtClean="0"/>
              <a:t>         </a:t>
            </a:r>
            <a:r>
              <a:rPr lang="ru-RU" sz="2400" b="1" smtClean="0">
                <a:solidFill>
                  <a:srgbClr val="FFC000"/>
                </a:solidFill>
              </a:rPr>
              <a:t>Звук «Е»</a:t>
            </a:r>
            <a:r>
              <a:rPr lang="ru-RU" sz="2400" smtClean="0">
                <a:solidFill>
                  <a:srgbClr val="FFC000"/>
                </a:solidFill>
              </a:rPr>
              <a:t> </a:t>
            </a:r>
            <a:r>
              <a:rPr lang="ru-RU" sz="2400" smtClean="0"/>
              <a:t>- создает вокруг человека барьер для защиты от энергоинформационного загрязнения.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         </a:t>
            </a:r>
            <a:r>
              <a:rPr lang="ru-RU" sz="2400" b="1" smtClean="0">
                <a:solidFill>
                  <a:srgbClr val="FFC000"/>
                </a:solidFill>
              </a:rPr>
              <a:t>Звуки «Р»</a:t>
            </a:r>
            <a:r>
              <a:rPr lang="ru-RU" sz="2400" smtClean="0">
                <a:solidFill>
                  <a:srgbClr val="FFC000"/>
                </a:solidFill>
              </a:rPr>
              <a:t> </a:t>
            </a:r>
            <a:r>
              <a:rPr lang="ru-RU" sz="2400" smtClean="0"/>
              <a:t>помогают снять стрессы, страхи, заикания.</a:t>
            </a:r>
          </a:p>
          <a:p>
            <a:pPr marR="0" algn="l">
              <a:lnSpc>
                <a:spcPct val="90000"/>
              </a:lnSpc>
            </a:pPr>
            <a:r>
              <a:rPr lang="ru-RU" sz="2400" b="1" smtClean="0"/>
              <a:t>         </a:t>
            </a:r>
            <a:r>
              <a:rPr lang="ru-RU" sz="2400" b="1" smtClean="0">
                <a:solidFill>
                  <a:srgbClr val="FFC000"/>
                </a:solidFill>
              </a:rPr>
              <a:t>Звуки «Т»</a:t>
            </a:r>
            <a:r>
              <a:rPr lang="ru-RU" sz="2400" smtClean="0">
                <a:solidFill>
                  <a:srgbClr val="FFC000"/>
                </a:solidFill>
              </a:rPr>
              <a:t> </a:t>
            </a:r>
            <a:r>
              <a:rPr lang="ru-RU" sz="2400" smtClean="0"/>
              <a:t>очищают душу от тяжести, укрепляют сердечнососудистую систему.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331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Constantia</vt:lpstr>
      <vt:lpstr>Arial</vt:lpstr>
      <vt:lpstr>Calibri</vt:lpstr>
      <vt:lpstr>Wingdings 2</vt:lpstr>
      <vt:lpstr>Arno Pro SmText</vt:lpstr>
      <vt:lpstr>Wingdings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 У представителей педагогической профессии деформированность личности может проявляться на трех уровнях.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«Коррекция стратегий преодоления кризисов профессионального становления  личности» </dc:title>
  <dc:creator>Admin</dc:creator>
  <cp:lastModifiedBy>Психолог</cp:lastModifiedBy>
  <cp:revision>20</cp:revision>
  <dcterms:created xsi:type="dcterms:W3CDTF">2012-01-25T13:28:02Z</dcterms:created>
  <dcterms:modified xsi:type="dcterms:W3CDTF">2012-01-26T06:05:51Z</dcterms:modified>
</cp:coreProperties>
</file>