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62" r:id="rId5"/>
    <p:sldId id="263" r:id="rId6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2026" y="2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642918" y="1142976"/>
            <a:ext cx="2832100" cy="1512888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 rtl="0"/>
            <a:r>
              <a:rPr lang="ru-RU" sz="3600" b="1" kern="10" spc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/>
                <a:latin typeface="Impact"/>
              </a:rPr>
              <a:t>МЕНЮ</a:t>
            </a:r>
            <a:endParaRPr lang="ru-RU" sz="3600" b="1" kern="10" spc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92D050"/>
              </a:solidFill>
              <a:effectLst/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2"/>
          <p:cNvSpPr>
            <a:spLocks noChangeArrowheads="1" noChangeShapeType="1" noTextEdit="1"/>
          </p:cNvSpPr>
          <p:nvPr/>
        </p:nvSpPr>
        <p:spPr bwMode="auto">
          <a:xfrm>
            <a:off x="1214422" y="1643042"/>
            <a:ext cx="4500594" cy="928694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 rtl="0"/>
            <a:r>
              <a:rPr lang="ru-RU" sz="3600" b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/>
                <a:latin typeface="Impact"/>
              </a:rPr>
              <a:t>МЕНЮ</a:t>
            </a:r>
            <a:endParaRPr lang="ru-RU" sz="3600" b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6">
                  <a:lumMod val="75000"/>
                </a:schemeClr>
              </a:solidFill>
              <a:effectLst/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43" y="285721"/>
            <a:ext cx="5837098" cy="35394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" pitchFamily="18" charset="0"/>
              </a:rPr>
              <a:t>Памятка для родителей</a:t>
            </a:r>
          </a:p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" pitchFamily="18" charset="0"/>
              </a:rPr>
              <a:t>«Как не надо кормить ребенка»</a:t>
            </a:r>
          </a:p>
          <a:p>
            <a:pPr algn="ctr"/>
            <a:endParaRPr lang="ru-RU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entury" pitchFamily="18" charset="0"/>
            </a:endParaRPr>
          </a:p>
          <a:p>
            <a:pPr algn="ctr"/>
            <a:r>
              <a:rPr lang="ru-RU" sz="2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" pitchFamily="18" charset="0"/>
              </a:rPr>
              <a:t>Семь великих и обязательных «не»</a:t>
            </a:r>
          </a:p>
          <a:p>
            <a:pPr algn="ctr"/>
            <a:endParaRPr lang="ru-RU" sz="2400" b="1" spc="50" dirty="0" smtClean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entury" pitchFamily="18" charset="0"/>
            </a:endParaRPr>
          </a:p>
          <a:p>
            <a:pPr algn="ctr"/>
            <a:endParaRPr lang="ru-RU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entury" pitchFamily="18" charset="0"/>
            </a:endParaRPr>
          </a:p>
          <a:p>
            <a:pPr algn="ctr"/>
            <a:endParaRPr lang="ru-RU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entury" pitchFamily="18" charset="0"/>
            </a:endParaRPr>
          </a:p>
          <a:p>
            <a:pPr algn="ctr"/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entury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2442" y="1509690"/>
            <a:ext cx="6000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57166" y="2071670"/>
            <a:ext cx="6000792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принуждать. 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Поймем и запомним: пищевое насилие - одно из самых страшных насилий над организмом и личностью, вред и физический и психический. Если ребенок не хочет есть, значит, ему в данный момент есть не нужно! Если не хочет, есть только чего-то определенного, значит, не нужно именно этого! Никаких принуждений в еде! Никакого «откармливания»! </a:t>
            </a:r>
          </a:p>
          <a:p>
            <a:pPr lvl="0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навязывать. 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Насилие в мягкой форме: уговоры, убеждения,  настойчивые повторения, предложения - 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прекратить.</a:t>
            </a:r>
          </a:p>
          <a:p>
            <a:pPr lvl="0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ублажать. 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Еда - не средство добиться послушания и не средство наслаждения. Еда- средство жить. Здоровое удовольствие от еды, конечно, необходимо, но оно должно происходить только от здорового аппетита. Вашими конфетками вы добьетесь только избалованности и извращения вкуса, равно как и нарушения обмена веществ. </a:t>
            </a:r>
          </a:p>
          <a:p>
            <a:pPr lvl="0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торопить.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Еда - не тушение пожара. Темп еды - дело сугубо личное. Спешка еде всегда вредна. Если приходится куда-нибудь спешить , то пусть ребенок лучше не доест, чем в суматохе и панике проглотит еще один не дожеванный кусок. </a:t>
            </a:r>
          </a:p>
          <a:p>
            <a:pPr lvl="0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отвлекать. 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Пока ребенок ест, телевизор должен быть выключен, а новая игрушка припрятана. Однако если ребенок отвлекается от еды сам, не  протестуйте и не понукайте: значит, он не голоден. </a:t>
            </a:r>
          </a:p>
          <a:p>
            <a:pPr lvl="0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потакать, но понять. 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Нельзя позволять ребенку есть что попало и в каком угодно количестве. Не должно быть пищевых принуждений, но должно быть пищевые запреты, особенно при диатезах и аллергиях. Соблюдение всех прочих «не» избавит вас от множества дополнительных проблем. </a:t>
            </a:r>
          </a:p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тревожиться и не тревожить.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Никакой                                                                                 тревоги, никакого беспокойства по поводу того,                                                                                     поел ли ребенок вовремя и сколько. Следите только                                                                        за качеством пищи. Не приставать, не спрашивать:                                                                             «Ты поел? Хочешь есть?» Пусть попросит, пусть                                                                    потребует сам, когда захочет, так будет правильно.                                                                              Если ребенок постарше, то вы можете сообщить                                                                            ему, что завтрак, обед или ужин готов и предложить                                                                    поесть. Еда перед тобой: ешь, если хочешь. 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80" y="428597"/>
            <a:ext cx="6072254" cy="84023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Памятка для родителей по организации питания</a:t>
            </a: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ребенка дошкольного возраста  </a:t>
            </a:r>
          </a:p>
          <a:p>
            <a:pPr algn="ctr"/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организации питания ребенка дошкольного возраста следует учитывать следующее:</a:t>
            </a:r>
          </a:p>
          <a:p>
            <a:pPr lvl="0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допускайте, чтобы ребенок переедал или же испытывал чувство голода; </a:t>
            </a:r>
          </a:p>
          <a:p>
            <a:pPr lvl="0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научитесь правильно дозировать количество каждого блюда; </a:t>
            </a:r>
          </a:p>
          <a:p>
            <a:pPr lvl="0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можно предлагать ребенку пить натощак воду комнатной температуры (несколько маленьких глотков); </a:t>
            </a:r>
          </a:p>
          <a:p>
            <a:pPr lvl="0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ребенок проголодается между завтраком и обедом, желательно предлагать ему сухофрукты, сырые овощи, фрукты, сухарики, галетное печенье, сок с мякотью, фруктовое пюре, кефир, </a:t>
            </a:r>
            <a:r>
              <a:rPr lang="ru-RU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но не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сладкий чай, булочки, сладкое печенье, бутерброды, конфеты, варенье;</a:t>
            </a: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ребенок хочет пить, лучше всего утоляет жажду минеральная вода, отвар шиповника, настои из листьев смородины, земляники, хлебный квас, </a:t>
            </a:r>
            <a:r>
              <a:rPr lang="ru-RU" sz="1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 не</a:t>
            </a:r>
            <a:r>
              <a:rPr lang="ru-RU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компоты, кисели, 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сладкие напитки;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заставляйте малыша есть через силу. Если вашим детям объяснения не помогают, понаблюдайте за ними, поищите причину (плохое настроение, плохое самочувствие, озабоченность своими проблемами, незнакомое блюдо, нелюбимый продукт, высказанное кем-то отрицательное мнение о еде и т.д.) Не следует наказывать ребенка, лишая его любимой пищи. </a:t>
            </a:r>
          </a:p>
          <a:p>
            <a:r>
              <a:rPr lang="ru-RU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  </a:t>
            </a:r>
            <a:r>
              <a:rPr lang="ru-RU" sz="1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sz="1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Помните! 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Дети очень внимательны, они все видят и слышат. Следите за своими репликами о пище. О пище можно говорить только хорошо. Во время еды все должно быть сосредоточено на этом процессе, для ребенка это довольно - таки сложное дело.</a:t>
            </a:r>
          </a:p>
          <a:p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  </a:t>
            </a:r>
            <a:r>
              <a:rPr lang="ru-RU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забывайте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хвалить детей за аккуратность, неторопливость, культурные навыки.</a:t>
            </a:r>
          </a:p>
          <a:p>
            <a:pPr algn="ctr"/>
            <a:r>
              <a:rPr lang="ru-RU" sz="1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Очень важно помнить, что:</a:t>
            </a:r>
            <a:endParaRPr lang="ru-RU" sz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каждое блюдо должно быть красиво оформлено и подано ребенку с акцентом на том, что это именно для него; </a:t>
            </a:r>
          </a:p>
          <a:p>
            <a:pPr lvl="0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каждый прием пищи должен начинаться с овощей, лучше сырых, крупно нарезанных, если салатов, то свежеприготовленных; </a:t>
            </a:r>
          </a:p>
          <a:p>
            <a:pPr lvl="0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почти в каждом блюде можно найти любимый малышом продукт. Необходимо обратить на него  внимание ребенка, это поможет развить аппетит; </a:t>
            </a:r>
          </a:p>
          <a:p>
            <a:pPr lvl="0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лучший способ приготовления еды -  на пару, в духовом шкафу; в собственном соку, с небольшим количеством жира. Это поможет максимально сохранить биологическую ценность  продукта, принесет больше пользы организму, предохранит от кариеса, </a:t>
            </a:r>
            <a:r>
              <a:rPr lang="ru-RU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парадонтоза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колита, </a:t>
            </a:r>
            <a:r>
              <a:rPr lang="ru-RU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дисбактериоза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др.; </a:t>
            </a:r>
          </a:p>
          <a:p>
            <a:pPr lvl="0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внешний вид помещения, свежесть воздуха, красивая сервировка стола, спокойная атмосфера – все это помощники хорошего аппетита.  </a:t>
            </a:r>
          </a:p>
          <a:p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 </a:t>
            </a:r>
          </a:p>
          <a:p>
            <a:endParaRPr lang="ru-RU" dirty="0"/>
          </a:p>
        </p:txBody>
      </p:sp>
      <p:pic>
        <p:nvPicPr>
          <p:cNvPr id="4" name="Рисунок 3" descr="0_a0eab_d71016b0_X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636" y="7429520"/>
            <a:ext cx="1857364" cy="17144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1142984" y="428596"/>
            <a:ext cx="5286412" cy="370048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4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Сколько вкусных блюд сегодня </a:t>
            </a:r>
          </a:p>
          <a:p>
            <a:pPr algn="ctr" rtl="0"/>
            <a:r>
              <a:rPr lang="ru-RU" sz="14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приготовят повара,</a:t>
            </a:r>
          </a:p>
          <a:p>
            <a:pPr algn="ctr" rtl="0"/>
            <a:r>
              <a:rPr lang="ru-RU" sz="14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обещаем "Будет вкусно!"</a:t>
            </a:r>
          </a:p>
          <a:p>
            <a:pPr algn="ctr" rtl="0"/>
            <a:r>
              <a:rPr lang="ru-RU" sz="14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все оценит детвора.</a:t>
            </a:r>
            <a:endParaRPr lang="ru-RU" sz="1400" kern="10" spc="0" dirty="0">
              <a:ln w="9525">
                <a:noFill/>
                <a:round/>
                <a:headEnd/>
                <a:tailEnd/>
              </a:ln>
              <a:solidFill>
                <a:srgbClr val="00206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44</Words>
  <Application>Microsoft Office PowerPoint</Application>
  <PresentationFormat>Экран (4:3)</PresentationFormat>
  <Paragraphs>41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артем</cp:lastModifiedBy>
  <cp:revision>22</cp:revision>
  <dcterms:created xsi:type="dcterms:W3CDTF">2012-01-31T07:06:27Z</dcterms:created>
  <dcterms:modified xsi:type="dcterms:W3CDTF">2012-02-26T06:12:54Z</dcterms:modified>
</cp:coreProperties>
</file>