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2" r:id="rId15"/>
    <p:sldId id="263" r:id="rId16"/>
    <p:sldId id="264" r:id="rId17"/>
    <p:sldId id="265" r:id="rId18"/>
    <p:sldId id="275" r:id="rId19"/>
    <p:sldId id="276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E%D0%BB%D1%8C%D1%88%D0%BE%D0%B9_%D0%A3%D1%82%D1%80%D0%B8%D1%88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ru.wikipedia.org/wiki/%D0%A7%D1%91%D1%80%D0%BD%D0%BE%D0%B5_%D0%BC%D0%BE%D1%80%D0%B5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hyperlink" Target="http://ru.wikipedia.org/wiki/%D0%A3%D1%82%D1%80%D0%B8%D1%88%D1%81%D0%BA%D0%B8%D0%B9_%D0%B4%D0%B5%D0%BB%D1%8C%D1%84%D0%B8%D0%BD%D0%B0%D1%80%D0%B8%D0%B9" TargetMode="External"/><Relationship Id="rId4" Type="http://schemas.openxmlformats.org/officeDocument/2006/relationships/hyperlink" Target="http://ru.wikipedia.org/wiki/%D0%9C%D0%B0%D1%8F%D0%B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4929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7200" dirty="0" smtClean="0">
                <a:latin typeface="Comic Sans MS" pitchFamily="66" charset="0"/>
              </a:rPr>
              <a:t>Центр развития ребенка «РИО» 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4800" dirty="0" smtClean="0">
                <a:latin typeface="Comic Sans MS" pitchFamily="66" charset="0"/>
              </a:rPr>
              <a:t>представляет…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4258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143644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Геология:</a:t>
            </a:r>
            <a:endParaRPr lang="ru-RU" sz="2400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ГПЗ 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«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» расположен в Новороссийском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синклинории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подзоны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флишевого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прогиба унаследованного типа эпигерцинской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орогенной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зоны. В тектоническом отношении территория заповедника представлена четырьмя антиклинальными складками, выражающимися в рельефе в виде невысоких отрогов Главного Кавказского хребта: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Наваржского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Маркотхского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Безыменного и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Абрауского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(хр.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Навагир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Кузня). Максимальной высоты на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Абрауском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полуострове (юго-западный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макросклон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Навагирского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хребта) достигает гора Кобыла (531,6 м). Средняя крутизна склонов варьирует от 25° до 35°.</a:t>
            </a:r>
            <a:b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Вдоль береговой линии п-ова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Абрау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проходит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Утришский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разлом, окаймляющий новейшую впадину Черного моря. В конце неогена по разлому произошел сброс большей части суши, находившейся к юго-западу от него. Влияние разломной тектоники проявляется в повышенной сейсмичности региона, здесь могут происходить землетрясения силой до 8 баллов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Коренные породы на всем протяжении побережья от Туапсе до Анапы представлены отложениями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флиша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 Пласты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флиша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моноклинально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довольно круто падают в сторону моря. Междуречные поверхности сложены мощными толщами (250-350 м) нижнепалеогеновых черных и зеленых известковистых аргиллитов с частыми прослоями желтовато-серых песчаников и алевролитов. В речных долинах местами вскрываются нижележащие верхнемеловые темно-серые известковистые мергели с прослоями известняков, алевролитов и глин. Днища долин заполнены гравийно-галечниковыми, песчаными отложениями с подчиненными прослоями глин и суглинков, общая мощность которых достигает 15 м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Согласно схеме геоморфологического районирования вся территория Западного Кавказа (включая территорию заповедника) относится к Крымско-Кавказской горной стране (внешние хребты восточного сегмента альпийской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орогенетической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зоны), к провинции Большого Кавказа (высокогорные, среднегорные и низкогорные линейные хребты с тектоническим блоковым и эрозионно-денудационным рельефом), к области Северо-Западный Кавказ (среднегорные хребты с эрозионно-денудационным рельефом).</a:t>
            </a:r>
            <a:b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Береговая зона, сформировавшаяся под действием абразии при значительных колебаниях уровня моря, очень узкая, лишь в отдельных местах береговой обрыв отступает от воды. Для этого участка черноморского побережья очень характерны многочисленные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сейсмогравитационные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обвально-оползневые смещения горных пород, резко отличающиеся от остальных оползней Черноморского побережья Кавказа специфическими чертами надводного и подводного рельефа и крупными масштабами развития. Такое явление получило название </a:t>
            </a:r>
            <a:r>
              <a:rPr lang="ru-RU" sz="1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Утришского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феномена.</a:t>
            </a:r>
            <a:endParaRPr lang="ru-RU" sz="12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4492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4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Гидрология:</a:t>
            </a:r>
            <a:endParaRPr lang="ru-RU" sz="3400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  В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пределах территории ГПЗ "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" располагаются как постоянные, так и временные водные объекты. К числу постоянных относятся: озеро Сухой Лиман, два прибрежных безымянных озера (далее - оз. Безымянное №1 и оз. Безымянное №2), верхнее течение р. Сукко и ручей в Водопадной Щели. К числу временных относятся ручьи водосборных бассейнов рек Сукко,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Дюрсо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Адегой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а также самостоятельные ручьи, протекающие в щелях Трубецкая,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Пенайская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Красная, Широкая и др. Здесь есть источники минеральных вод.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Временные водотоки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Абрауского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полуострова берут свое начало на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Навагирском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хребте. Большинство из них течет по юго-западному склону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Навагирского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хребта в направлении с северо-востока на юго-запад в довольно глубоких щелях с крутыми бортами. Протяженность их 3-5 км. Характерная черта всех водотоков этой области - их прерывистый характер. Потоки часто исчезает под камнями, а затем появляется ниже по течению (в Лобановой,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Навагирской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Мокрой щелях).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Реки Липки,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Богаго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Адегой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Адельби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являются притоками Кубани различного порядка, впадающей в Азовское море. Реки второй продольной долины восточнее перевала Бабича, южного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макросклона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хребта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Маркотх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массивов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Туапхат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Фальшивый Геленджик относятся к Черноморскому бассейну.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Согласно гидрологической карте оба участка организуемого заповедника находятся на территории с реками четвертого типа - с паводками в течение всего года.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 охранную зону заповедника входят также озеро Сладкий Лиман на территории базы отдыха 'Романтик' и озеро на территории дельфинария Института проблем экологии и эволюции им. А.Н.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Северцова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Tm="44928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001156" cy="614364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8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Почвы:</a:t>
            </a:r>
            <a:endParaRPr lang="ru-RU" sz="3800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   Уникальная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растительность является одним из основных факторов, обусловливающих особенности почвенного покрова заповедника. В районе выделяются три генетических типа почв: бурые, лесные, коричневые и дерновые почвы.</a:t>
            </a:r>
          </a:p>
          <a:p>
            <a:pPr algn="ctr"/>
            <a:r>
              <a:rPr lang="ru-RU" sz="38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Ландшафты:</a:t>
            </a:r>
            <a:endParaRPr lang="ru-RU" sz="3800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  От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Новороссийска до Туапсе вдоль побережья Черного моря протянулась полоса кавказских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семиаридных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средиземноморских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субсредиземноморских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ландшафтов.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 территории заповедника выделяют следующие типы ландшафтов: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1)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субсредиземноморские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леса и редколесья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c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фисташково-можжевеловыми, дубово-можжевеловыми и можжевеловыми лесами и редколесьями,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ясенево-грабинниковыми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грабинниково-пушистодубовыми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пушистодубово-грабинниковыми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лесами и зарослями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шибляка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;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2)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мезофитные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широколиственные леса со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скальнодубовыми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липово-скальнодубовыми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скальнодубово-липовыми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скальнодубово-ясеневыми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сосново-скальнодубовыми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смешанными (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липово-ясенево-скальнодубово-грабовыми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), реже буково-грабовыми лесами;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3)хвойные леса - комплексы с сосновыми лесами.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Всего выделяют 89 видов микроландшафтов, объединенных в 5 родов и 3 типа (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субсредиземноморский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экотонный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крутосклонный).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Сложность ландшафтной структуры обусловлена большой расчлененностью территории, многообразием склонов разной экспозиции (при преобладающей доле склонов западной и восточной экспозиций), наличием специфических форм рельефа, связанных с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сейсмогравитационными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процессами (конца плиоцена – начала голоцена), –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сейсмооползней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и обвалов – своеобразных реликтов того периода в современном рельефе. Усложнение структуры отмечается в связи с активностью современных гравитационных процессов – обвально-осыпных, воздействием моря.</a:t>
            </a:r>
          </a:p>
          <a:p>
            <a:endParaRPr lang="ru-RU" dirty="0"/>
          </a:p>
        </p:txBody>
      </p:sp>
    </p:spTree>
  </p:cSld>
  <p:clrMapOvr>
    <a:masterClrMapping/>
  </p:clrMapOvr>
  <p:transition advTm="40373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929718" cy="607220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1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Флора:</a:t>
            </a:r>
            <a:endParaRPr lang="ru-RU" sz="3100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Здесь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наиболее ярко выражено уникальное средиземноморское ядро третичной реликтовой флоры, представленное в том числе и такими эндемиками, как можжевельники высокий и пахучий, фисташка и пицундская сосна. Наиболее древняя растительная ассоциация — фисташково-можжевеловые редколесья, где 62,4% видов растений относится к средиземноморской флоре, а в дубово-грабовых лесах такие виды составляют 40,9%. Только там, где растительность была нарушена хозяйственной деятельностью, эта величина падает до 29%.</a:t>
            </a:r>
          </a:p>
          <a:p>
            <a:pPr algn="ctr"/>
            <a:r>
              <a:rPr lang="ru-RU" sz="31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Фауна: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Если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же говорить о фауне этого уголка Средиземноморья, то прежде всего следует упомянуть беспозвоночных и пресмыкающихся: открытую нами здесь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эмпузу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полосатую, ранее известную только по находкам из Крыма,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дыбку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степную, средиземноморскую черепаху и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эскулапова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полоза (Красная книга РФ и МСОП). Среди птиц необходимо отметить вероятно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гнздящегося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здесь змееяда,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орлана-белохвоста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черного грифа, стервятника и сапсана, а также огромное многообразие видов в период весенних и осенних пролетов по морскому побережью.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advTm="30077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Comic Sans MS" pitchFamily="66" charset="0"/>
              </a:rPr>
              <a:t>В макете представлены несколько зон заповедника «Утриш»</a:t>
            </a:r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Содержимое 6" descr="SZF11nb5D6I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6758006" cy="4357718"/>
          </a:xfrm>
        </p:spPr>
      </p:pic>
    </p:spTree>
  </p:cSld>
  <p:clrMapOvr>
    <a:masterClrMapping/>
  </p:clrMapOvr>
  <p:transition advTm="3572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731280" cy="1214446"/>
          </a:xfrm>
        </p:spPr>
        <p:txBody>
          <a:bodyPr/>
          <a:lstStyle/>
          <a:p>
            <a:pPr algn="ctr"/>
            <a:r>
              <a:rPr lang="ru-RU" sz="2000" dirty="0" smtClean="0"/>
              <a:t>Ребята с огромным интересом и удовольствием участвовали в создании дидактического пособия «Утриш». Каждый из детей внес свой вклад в него. Студентки АИПК, под чутким руководством педагога Малых Ирины Викторовны, постарались воспроизвести заповедник и его обитателей.</a:t>
            </a:r>
            <a:endParaRPr lang="ru-RU" sz="2000" dirty="0"/>
          </a:p>
        </p:txBody>
      </p:sp>
      <p:pic>
        <p:nvPicPr>
          <p:cNvPr id="5" name="Рисунок 4" descr="RlJEE_Jbu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533660"/>
            <a:ext cx="6286544" cy="3824298"/>
          </a:xfrm>
          <a:prstGeom prst="rect">
            <a:avLst/>
          </a:prstGeom>
        </p:spPr>
      </p:pic>
    </p:spTree>
  </p:cSld>
  <p:clrMapOvr>
    <a:masterClrMapping/>
  </p:clrMapOvr>
  <p:transition advTm="8034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1143008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Данное пособие способствует развитию дошкольников, воспитывает в них патриотизм к своей земле, бережное отношение к её богатствам и красотам. На наглядном материале можно показать проблемы экологии, найти их решение</a:t>
            </a:r>
            <a:r>
              <a:rPr lang="ru-RU" sz="1800" dirty="0" smtClean="0"/>
              <a:t>. </a:t>
            </a:r>
            <a:endParaRPr lang="ru-RU" sz="1800" dirty="0"/>
          </a:p>
        </p:txBody>
      </p:sp>
      <p:pic>
        <p:nvPicPr>
          <p:cNvPr id="4" name="Рисунок 3" descr="пн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214554"/>
            <a:ext cx="7500990" cy="4129105"/>
          </a:xfrm>
          <a:prstGeom prst="rect">
            <a:avLst/>
          </a:prstGeom>
        </p:spPr>
      </p:pic>
    </p:spTree>
  </p:cSld>
  <p:clrMapOvr>
    <a:masterClrMapping/>
  </p:clrMapOvr>
  <p:transition advTm="5055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Животный мир «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Утриша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»</a:t>
            </a:r>
            <a:endParaRPr lang="ru-RU" b="1" dirty="0"/>
          </a:p>
        </p:txBody>
      </p:sp>
      <p:pic>
        <p:nvPicPr>
          <p:cNvPr id="5" name="Содержимое 4" descr="0_a2a2b_919bde5_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1142984"/>
            <a:ext cx="3667124" cy="2571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загруженное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1143000"/>
            <a:ext cx="3429000" cy="2571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_20121001_157046393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500438"/>
            <a:ext cx="2643206" cy="1785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_20121001_201461534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3571876"/>
            <a:ext cx="2690828" cy="18002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_20121001_205080430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4214818"/>
            <a:ext cx="3143272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Рисунок 11" descr="_20121001_190647518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6182" y="3071812"/>
            <a:ext cx="1571636" cy="10715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3370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Растительный мир «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Утриша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»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_20121001_11316249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2143140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_20121001_11901353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643050"/>
            <a:ext cx="2071702" cy="28337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643050"/>
            <a:ext cx="2000264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x_dd84998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500570"/>
            <a:ext cx="3786214" cy="21431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x_bd9fbe2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4500570"/>
            <a:ext cx="3590930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Tm="2574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Бал королевский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Утриша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...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Танцует море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неспеша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И тихо в вальсе кружат горы...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 кустах терновых ,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шебурша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танцуют танго два ежа,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И черепаха на горе 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Лезгинку пляшет детворе.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 утренней заре енот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Гимн славы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Утришу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споет.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Я наблюдаю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чуть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дыша,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За танцем жизни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Утриша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...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1763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14357"/>
            <a:ext cx="7391424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1100" dirty="0" smtClean="0">
                <a:latin typeface="Comic Sans MS" pitchFamily="66" charset="0"/>
              </a:rPr>
              <a:t/>
            </a:r>
            <a:br>
              <a:rPr lang="ru-RU" sz="1100" dirty="0" smtClean="0">
                <a:latin typeface="Comic Sans MS" pitchFamily="66" charset="0"/>
              </a:rPr>
            </a:br>
            <a:r>
              <a:rPr lang="ru-RU" sz="3600" dirty="0" smtClean="0">
                <a:latin typeface="Comic Sans MS" pitchFamily="66" charset="0"/>
              </a:rPr>
              <a:t>Сопровождение к дидактическому пособию «Утриш. Сохраним вместе!»</a:t>
            </a:r>
            <a:endParaRPr lang="ru-RU" sz="3600" dirty="0"/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909" r="10909"/>
          <a:stretch>
            <a:fillRect/>
          </a:stretch>
        </p:blipFill>
        <p:spPr>
          <a:xfrm rot="420000">
            <a:off x="3075106" y="2252361"/>
            <a:ext cx="4355977" cy="3571156"/>
          </a:xfrm>
        </p:spPr>
      </p:pic>
    </p:spTree>
  </p:cSld>
  <p:clrMapOvr>
    <a:masterClrMapping/>
  </p:clrMapOvr>
  <p:transition advTm="5600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2357454"/>
          </a:xfrm>
        </p:spPr>
        <p:txBody>
          <a:bodyPr>
            <a:noAutofit/>
          </a:bodyPr>
          <a:lstStyle/>
          <a:p>
            <a:pPr algn="ctr"/>
            <a:r>
              <a:rPr lang="ru-RU" sz="72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Сохраним «</a:t>
            </a:r>
            <a:r>
              <a:rPr lang="ru-RU" sz="7200" b="1" u="sng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</a:t>
            </a:r>
            <a:r>
              <a:rPr lang="ru-RU" sz="72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» вместе!</a:t>
            </a:r>
            <a:endParaRPr lang="ru-RU" sz="7200" b="1" u="sng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575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071678"/>
            <a:ext cx="7772400" cy="2357454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Спасибо за внимание!</a:t>
            </a:r>
            <a:endParaRPr lang="ru-RU" sz="660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 advTm="1497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15328" cy="36433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3000" dirty="0" smtClean="0">
                <a:latin typeface="Comic Sans MS" pitchFamily="66" charset="0"/>
              </a:rPr>
              <a:t>Над проектом работали: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200" u="sng" dirty="0" smtClean="0">
                <a:latin typeface="Comic Sans MS" pitchFamily="66" charset="0"/>
              </a:rPr>
              <a:t>Руководитель: </a:t>
            </a:r>
            <a:r>
              <a:rPr lang="ru-RU" sz="2200" dirty="0" smtClean="0">
                <a:latin typeface="Comic Sans MS" pitchFamily="66" charset="0"/>
              </a:rPr>
              <a:t/>
            </a:r>
            <a:br>
              <a:rPr lang="ru-RU" sz="2200" dirty="0" smtClean="0">
                <a:latin typeface="Comic Sans MS" pitchFamily="66" charset="0"/>
              </a:rPr>
            </a:br>
            <a:r>
              <a:rPr lang="ru-RU" sz="2200" dirty="0" smtClean="0">
                <a:latin typeface="Comic Sans MS" pitchFamily="66" charset="0"/>
              </a:rPr>
              <a:t>    Малых И.В.</a:t>
            </a:r>
            <a:br>
              <a:rPr lang="ru-RU" sz="2200" dirty="0" smtClean="0">
                <a:latin typeface="Comic Sans MS" pitchFamily="66" charset="0"/>
              </a:rPr>
            </a:br>
            <a:r>
              <a:rPr lang="ru-RU" sz="2200" u="sng" dirty="0" smtClean="0">
                <a:latin typeface="Comic Sans MS" pitchFamily="66" charset="0"/>
              </a:rPr>
              <a:t>Студентки ГБОУ СПО АИПК:</a:t>
            </a:r>
            <a:r>
              <a:rPr lang="ru-RU" sz="2200" dirty="0" smtClean="0">
                <a:latin typeface="Comic Sans MS" pitchFamily="66" charset="0"/>
              </a:rPr>
              <a:t/>
            </a:r>
            <a:br>
              <a:rPr lang="ru-RU" sz="2200" dirty="0" smtClean="0">
                <a:latin typeface="Comic Sans MS" pitchFamily="66" charset="0"/>
              </a:rPr>
            </a:br>
            <a:r>
              <a:rPr lang="ru-RU" sz="2200" dirty="0" smtClean="0">
                <a:latin typeface="Comic Sans MS" pitchFamily="66" charset="0"/>
              </a:rPr>
              <a:t>    Глебова О.</a:t>
            </a:r>
            <a:br>
              <a:rPr lang="ru-RU" sz="2200" dirty="0" smtClean="0">
                <a:latin typeface="Comic Sans MS" pitchFamily="66" charset="0"/>
              </a:rPr>
            </a:br>
            <a:r>
              <a:rPr lang="ru-RU" sz="2200" dirty="0" smtClean="0">
                <a:latin typeface="Comic Sans MS" pitchFamily="66" charset="0"/>
              </a:rPr>
              <a:t>    </a:t>
            </a:r>
            <a:r>
              <a:rPr lang="ru-RU" sz="2200" dirty="0" err="1" smtClean="0">
                <a:latin typeface="Comic Sans MS" pitchFamily="66" charset="0"/>
              </a:rPr>
              <a:t>Мазуренко</a:t>
            </a:r>
            <a:r>
              <a:rPr lang="ru-RU" sz="2200" dirty="0" smtClean="0">
                <a:latin typeface="Comic Sans MS" pitchFamily="66" charset="0"/>
              </a:rPr>
              <a:t> О.</a:t>
            </a:r>
            <a:br>
              <a:rPr lang="ru-RU" sz="2200" dirty="0" smtClean="0">
                <a:latin typeface="Comic Sans MS" pitchFamily="66" charset="0"/>
              </a:rPr>
            </a:br>
            <a:r>
              <a:rPr lang="ru-RU" sz="2200" dirty="0" smtClean="0">
                <a:latin typeface="Comic Sans MS" pitchFamily="66" charset="0"/>
              </a:rPr>
              <a:t>    </a:t>
            </a:r>
            <a:r>
              <a:rPr lang="ru-RU" sz="2200" dirty="0" err="1" smtClean="0">
                <a:latin typeface="Comic Sans MS" pitchFamily="66" charset="0"/>
              </a:rPr>
              <a:t>Шаповалова</a:t>
            </a:r>
            <a:r>
              <a:rPr lang="ru-RU" sz="2200" dirty="0" smtClean="0">
                <a:latin typeface="Comic Sans MS" pitchFamily="66" charset="0"/>
              </a:rPr>
              <a:t> Ю.</a:t>
            </a:r>
            <a:br>
              <a:rPr lang="ru-RU" sz="2200" dirty="0" smtClean="0">
                <a:latin typeface="Comic Sans MS" pitchFamily="66" charset="0"/>
              </a:rPr>
            </a:br>
            <a:r>
              <a:rPr lang="ru-RU" sz="2200" dirty="0" smtClean="0">
                <a:latin typeface="Comic Sans MS" pitchFamily="66" charset="0"/>
              </a:rPr>
              <a:t>    Шляева В.</a:t>
            </a:r>
            <a:br>
              <a:rPr lang="ru-RU" sz="2200" dirty="0" smtClean="0">
                <a:latin typeface="Comic Sans MS" pitchFamily="66" charset="0"/>
              </a:rPr>
            </a:br>
            <a:r>
              <a:rPr lang="ru-RU" sz="2200" u="sng" dirty="0" smtClean="0">
                <a:latin typeface="Comic Sans MS" pitchFamily="66" charset="0"/>
              </a:rPr>
              <a:t>Воспитанники ЦРР «РИО»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pic>
        <p:nvPicPr>
          <p:cNvPr id="4" name="Содержимое 3" descr="OciwskI_ghQ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929066"/>
            <a:ext cx="2857520" cy="2500330"/>
          </a:xfrm>
        </p:spPr>
      </p:pic>
      <p:pic>
        <p:nvPicPr>
          <p:cNvPr id="5" name="Рисунок 4" descr="GCuAUUReCwk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929066"/>
            <a:ext cx="2714626" cy="2500330"/>
          </a:xfrm>
          <a:prstGeom prst="rect">
            <a:avLst/>
          </a:prstGeom>
        </p:spPr>
      </p:pic>
      <p:pic>
        <p:nvPicPr>
          <p:cNvPr id="6" name="Рисунок 5" descr="Tzmsn9Wjgu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929066"/>
            <a:ext cx="2478078" cy="2500330"/>
          </a:xfrm>
          <a:prstGeom prst="rect">
            <a:avLst/>
          </a:prstGeom>
        </p:spPr>
      </p:pic>
    </p:spTree>
  </p:cSld>
  <p:clrMapOvr>
    <a:masterClrMapping/>
  </p:clrMapOvr>
  <p:transition advTm="7519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7874156" cy="5786454"/>
          </a:xfrm>
        </p:spPr>
        <p:txBody>
          <a:bodyPr/>
          <a:lstStyle/>
          <a:p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>
                <a:latin typeface="Comic Sans MS" pitchFamily="66" charset="0"/>
              </a:rPr>
              <a:t/>
            </a:r>
            <a:br>
              <a:rPr lang="ru-RU" sz="1600" dirty="0" smtClean="0">
                <a:latin typeface="Comic Sans MS" pitchFamily="66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Comic Sans MS" pitchFamily="66" charset="0"/>
              </a:rPr>
              <a:t>При создании макета «Утриш» мы руководствовались той целью, что у дошкольников, прежде всего, будет формироваться экологическая культура по средствам игровой формы. Также старались соответствовать следующим задачам: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 - формирование у детей первоначальных знаний о заповеднике «Утриш»;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 формирование осознания важности сохранения заповедного уголка;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-воспитание у дошкольников активной жизненной позиции;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-формирование знаний и представлений об окружающей среде «</a:t>
            </a:r>
            <a:r>
              <a:rPr lang="ru-RU" sz="1800" dirty="0" err="1" smtClean="0">
                <a:latin typeface="Comic Sans MS" pitchFamily="66" charset="0"/>
              </a:rPr>
              <a:t>Утриша</a:t>
            </a:r>
            <a:r>
              <a:rPr lang="ru-RU" sz="1800" dirty="0" smtClean="0">
                <a:latin typeface="Comic Sans MS" pitchFamily="66" charset="0"/>
              </a:rPr>
              <a:t>»,его растительном и животном мире;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-формирование бережного и трепетного отношения к природе;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 формирование понимания </a:t>
            </a:r>
            <a:r>
              <a:rPr lang="ru-RU" sz="1800" dirty="0" err="1" smtClean="0">
                <a:latin typeface="Comic Sans MS" pitchFamily="66" charset="0"/>
              </a:rPr>
              <a:t>самоценности</a:t>
            </a:r>
            <a:r>
              <a:rPr lang="ru-RU" sz="1800" dirty="0" smtClean="0">
                <a:latin typeface="Comic Sans MS" pitchFamily="66" charset="0"/>
              </a:rPr>
              <a:t> природы и осознание себя, как её части;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 воспитание уважительного отношения ко всем, без исключения, видам, вне зависимости от наших симпатий и антипатий;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 формирование эмоционально-положительного отношения к окружающему миру.</a:t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- подведение к пониманию неповторимости и красоты окружающего мира.</a:t>
            </a:r>
            <a:br>
              <a:rPr lang="ru-RU" sz="1800" dirty="0" smtClean="0">
                <a:latin typeface="Comic Sans MS" pitchFamily="66" charset="0"/>
              </a:rPr>
            </a:br>
            <a:endParaRPr lang="ru-RU" sz="1800" dirty="0"/>
          </a:p>
        </p:txBody>
      </p:sp>
    </p:spTree>
  </p:cSld>
  <p:clrMapOvr>
    <a:masterClrMapping/>
  </p:clrMapOvr>
  <p:transition advTm="22074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350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Утри́ш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 — небольшой остров в 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2" tooltip="Чёрное море"/>
              </a:rPr>
              <a:t>Чёрном море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 Отделён от мыса 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3" tooltip="Большой Утриш"/>
              </a:rPr>
              <a:t>Большой Утриш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 проливом с минимальной шириной в двадцать метров, через который перекинут металлический мост. На острове находится памятник-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4" tooltip="Маяк"/>
              </a:rPr>
              <a:t>маяк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небольшая часовня и строения биологической станции. Напротив, на полуострове, находится </a:t>
            </a:r>
            <a:r>
              <a:rPr lang="ru-RU" sz="1800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5" tooltip="Утришский дельфинарий"/>
              </a:rPr>
              <a:t>Утришский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5" tooltip="Утришский дельфинарий"/>
              </a:rPr>
              <a:t> дельфинарий</a:t>
            </a: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 </a:t>
            </a:r>
            <a:b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 – это уникальный уголок субтропических средиземноморских лесов, единственное подобное место в России. Он является бесценным природным наследием нашей страны</a:t>
            </a:r>
            <a:r>
              <a:rPr lang="ru-RU" sz="18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ru-RU" sz="1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Содержимое 4" descr="020220134446.jpg"/>
          <p:cNvPicPr>
            <a:picLocks noGrp="1" noChangeAspect="1"/>
          </p:cNvPicPr>
          <p:nvPr>
            <p:ph sz="half" idx="1"/>
          </p:nvPr>
        </p:nvPicPr>
        <p:blipFill>
          <a:blip r:embed="rId6" cstate="print"/>
          <a:stretch>
            <a:fillRect/>
          </a:stretch>
        </p:blipFill>
        <p:spPr>
          <a:xfrm>
            <a:off x="571472" y="3571876"/>
            <a:ext cx="3786214" cy="2857520"/>
          </a:xfrm>
        </p:spPr>
      </p:pic>
      <p:pic>
        <p:nvPicPr>
          <p:cNvPr id="6" name="Содержимое 5" descr="x_913b2838.jpg"/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4643438" y="3571876"/>
            <a:ext cx="4038600" cy="2857520"/>
          </a:xfrm>
        </p:spPr>
      </p:pic>
    </p:spTree>
  </p:cSld>
  <p:clrMapOvr>
    <a:masterClrMapping/>
  </p:clrMapOvr>
  <p:transition advTm="14804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72098"/>
          </a:xfrm>
        </p:spPr>
        <p:txBody>
          <a:bodyPr>
            <a:normAutofit lnSpcReduction="10000"/>
          </a:bodyPr>
          <a:lstStyle/>
          <a:p>
            <a:pPr algn="ctr"/>
            <a:endParaRPr lang="ru-RU" b="1" u="sng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Дата образования:</a:t>
            </a:r>
            <a:endParaRPr lang="ru-RU" b="1" u="sng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02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сентября 2010 г.</a:t>
            </a:r>
          </a:p>
          <a:p>
            <a:pPr algn="ctr"/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Законодательный акт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приказ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Минприроды РФ от 03.03.2011 №145 "Об утверждении положения о государственном природном заповеднике "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Утриш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", вступивший в силу 10 июня 2011 года распоряжение Правительства Российской Федерации от 2 сентября 2010 года N 1436-р (Собрание законодательства Российской Федерации, 2010, N 37, ст. 4727)</a:t>
            </a:r>
          </a:p>
          <a:p>
            <a:endParaRPr lang="ru-RU" dirty="0"/>
          </a:p>
        </p:txBody>
      </p:sp>
    </p:spTree>
  </p:cSld>
  <p:clrMapOvr>
    <a:masterClrMapping/>
  </p:clrMapOvr>
  <p:transition advTm="1053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pPr algn="ctr"/>
            <a:endParaRPr lang="ru-RU" b="1" u="sng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Статус территории:</a:t>
            </a:r>
            <a:endParaRPr lang="ru-RU" b="1" u="sng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  действующий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федерального значения</a:t>
            </a:r>
          </a:p>
          <a:p>
            <a:pPr algn="ctr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Общая площадь (га</a:t>
            </a: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):</a:t>
            </a:r>
            <a:endParaRPr lang="ru-RU" b="1" u="sng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  10008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Участки:</a:t>
            </a:r>
            <a:endParaRPr lang="ru-RU" b="1" u="sng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  2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участка внутренних морских вод и территориального моря Российской Федерации, примыкающие к юго-западному побережью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Абрауского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полуострова между водотоками Широкая Щель и Водопадная Щель.</a:t>
            </a:r>
          </a:p>
          <a:p>
            <a:endParaRPr lang="ru-RU" dirty="0"/>
          </a:p>
        </p:txBody>
      </p:sp>
    </p:spTree>
  </p:cSld>
  <p:clrMapOvr>
    <a:masterClrMapping/>
  </p:clrMapOvr>
  <p:transition advTm="10826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35795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История:</a:t>
            </a:r>
            <a:endParaRPr lang="ru-RU" sz="7200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История 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создания этого заповедника длинна и многострадальна. В конце 1980-х — начале 1990-х годов научная общественность всё активнее стала добиваться его организации. Наконец Государственный комитет по экологии принял решение создать </a:t>
            </a:r>
            <a:r>
              <a:rPr lang="ru-RU" sz="6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Утришский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заповедник в срок до 2000 года. Проект был разработан. Началась необходимая по закону процедура его согласования на местах. И тут выяснилось, что администрация Новороссийского района не хочет заповедника. А Госкомитет по экологии не слишком настойчив. Согласование не состоялось. Заповедник создан не был. </a:t>
            </a:r>
            <a:b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Был выпущен ещё один документ — распоряжение правительства РФ от 23 мая 2001 года № 725-р, предписывающее, наряду с другими, создать </a:t>
            </a:r>
            <a:r>
              <a:rPr lang="ru-RU" sz="6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Утришский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заповедник к 2010 году. Но лишь в 2008 году по поручению министерства природных ресурсов и экологии российское отделение Всемирного фонда дикой природы (WWF России) с участием крупнейших специалистов страны из Академии наук, Московского университета и др. подготовило обстоятельное обоснование и проект заповедника.</a:t>
            </a:r>
            <a:b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С. Л. </a:t>
            </a:r>
            <a:r>
              <a:rPr lang="ru-RU" sz="6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Перешкольник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</a:t>
            </a:r>
            <a:b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ведущий зоолог Московского зоопарка:</a:t>
            </a:r>
            <a:b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"В августе 1987 г. в журнале «Природа» мною вместе с проф. А. А. </a:t>
            </a:r>
            <a:r>
              <a:rPr lang="ru-RU" sz="6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Иноземцевым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была опубликована статья «Сохранить осколок древней </a:t>
            </a:r>
            <a:r>
              <a:rPr lang="ru-RU" sz="6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Понтиды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». Мы собрали собственные пятнадцатилетние полевые наблюдения в регионе, простирающемся по черноморскому побережью от Геленджика до Анапы. Главной теоретической базой для нас стали работы известного зоогеографа и исследователя этих мест И. И. </a:t>
            </a:r>
            <a:r>
              <a:rPr lang="ru-RU" sz="6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Пузанова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 Иван Иванович Пузанов посвятил много лет изучению Крыма, совершая длительные экспедиции в этот регион. На основании анализа фаун наземных моллюсков он показал естественную связь между южным берегом Крыма и северо-западной частью Большого Кавказа и выдвинул гипотезу о древней суше, которую назвал </a:t>
            </a:r>
            <a:r>
              <a:rPr lang="ru-RU" sz="64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Понтидой</a:t>
            </a:r>
            <a:r>
              <a:rPr lang="ru-RU" sz="6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 Впоследствии, по существу сосланный в Горький, он продолжал свои исследования, уделяя большое внимание орнитофауне Крыма и Кавказа.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>"</a:t>
            </a:r>
          </a:p>
          <a:p>
            <a:endParaRPr lang="ru-RU" sz="6400" dirty="0"/>
          </a:p>
        </p:txBody>
      </p:sp>
    </p:spTree>
  </p:cSld>
  <p:clrMapOvr>
    <a:masterClrMapping/>
  </p:clrMapOvr>
  <p:transition advTm="39499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Климат:</a:t>
            </a:r>
            <a:endParaRPr lang="ru-RU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Климат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умеренно-теплый,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субсредиземноморского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типа – довольно жаркое сухое лето и относительно теплая зима без устойчивого снежного покрова. Наибольшее количество осадков выпадает в ноябре, декабре и январе, а наименьшее – в мае-августе.</a:t>
            </a:r>
          </a:p>
          <a:p>
            <a:pPr algn="ctr"/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Рельеф:</a:t>
            </a:r>
            <a:endParaRPr lang="ru-RU" b="1" u="sng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На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примере территории ГПЗ «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Утриш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» хорошо заметно, как орографическое строение северо-западной оконечности Кавказа постепенно усложняется к югу. Ряд параллельных средневысотных структурно-денудационных хребтов на асимметрично- складчатых структурах тянется вдоль линии Черного моря в направлении с северо-запада на юго-восток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При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этом постепенно увеличивается их высота, расширяется сам горный массив, большинство водоразделов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выположено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Крутизна склонов колеблется от 5-7° до почти отвесных обрывов. Характерны поперечные узкие долины (щели) с крутыми бортами, покрытыми лесом. Их длина колеблется от 2-3 до 30 км при ширине 10-50 м.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advTm="2084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780</Words>
  <PresentationFormat>Экран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                                                                                             Центр развития ребенка «РИО»  представляет…  </vt:lpstr>
      <vt:lpstr>           Сопровождение к дидактическому пособию «Утриш. Сохраним вместе!»</vt:lpstr>
      <vt:lpstr>  Над проектом работали: Руководитель:      Малых И.В. Студентки ГБОУ СПО АИПК:     Глебова О.     Мазуренко О.     Шаповалова Ю.     Шляева В. Воспитанники ЦРР «РИО» </vt:lpstr>
      <vt:lpstr>                           При создании макета «Утриш» мы руководствовались той целью, что у дошкольников, прежде всего, будет формироваться экологическая культура по средствам игровой формы. Также старались соответствовать следующим задачам:  - формирование у детей первоначальных знаний о заповеднике «Утриш»; - формирование осознания важности сохранения заповедного уголка; -воспитание у дошкольников активной жизненной позиции; -формирование знаний и представлений об окружающей среде «Утриша»,его растительном и животном мире; -формирование бережного и трепетного отношения к природе; - формирование понимания самоценности природы и осознание себя, как её части; - воспитание уважительного отношения ко всем, без исключения, видам, вне зависимости от наших симпатий и антипатий; - формирование эмоционально-положительного отношения к окружающему миру. - подведение к пониманию неповторимости и красоты окружающего мира. </vt:lpstr>
      <vt:lpstr>Утри́ш — небольшой остров в Чёрном море. Отделён от мыса Большой Утриш проливом с минимальной шириной в двадцать метров, через который перекинут металлический мост. На острове находится памятник-маяк, небольшая часовня и строения биологической станции. Напротив, на полуострове, находится Утришский дельфинарий.  Утриш – это уникальный уголок субтропических средиземноморских лесов, единственное подобное место в России. Он является бесценным природным наследием нашей страны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 макете представлены несколько зон заповедника «Утриш»</vt:lpstr>
      <vt:lpstr>Ребята с огромным интересом и удовольствием участвовали в создании дидактического пособия «Утриш». Каждый из детей внес свой вклад в него. Студентки АИПК, под чутким руководством педагога Малых Ирины Викторовны, постарались воспроизвести заповедник и его обитателей.</vt:lpstr>
      <vt:lpstr>Данное пособие способствует развитию дошкольников, воспитывает в них патриотизм к своей земле, бережное отношение к её богатствам и красотам. На наглядном материале можно показать проблемы экологии, найти их решение. </vt:lpstr>
      <vt:lpstr>Животный мир «Утриша»</vt:lpstr>
      <vt:lpstr>Растительный мир «Утриша»</vt:lpstr>
      <vt:lpstr>Слайд 19</vt:lpstr>
      <vt:lpstr>Сохраним «Утриш» вместе!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23</cp:revision>
  <dcterms:created xsi:type="dcterms:W3CDTF">2013-02-22T19:03:23Z</dcterms:created>
  <dcterms:modified xsi:type="dcterms:W3CDTF">2013-02-23T05:34:23Z</dcterms:modified>
</cp:coreProperties>
</file>