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E39A-D178-4EB5-AE11-B82A460B8110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60B80-F40D-4865-86A9-7B90230722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80a131db20d6797205aedde9330001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54" y="0"/>
            <a:ext cx="1071546" cy="9188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8" y="214282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МАСЛЕНИЦА. ПРОЩАЕМСЯ С ЗИМОЙ!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14728" y="5429256"/>
            <a:ext cx="3143272" cy="3108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/>
              <a:t>Печём блины, печём блины,</a:t>
            </a:r>
          </a:p>
          <a:p>
            <a:pPr algn="ctr"/>
            <a:r>
              <a:rPr lang="ru-RU" sz="1600" dirty="0"/>
              <a:t>Такой большой величины. </a:t>
            </a:r>
          </a:p>
          <a:p>
            <a:pPr algn="ctr"/>
            <a:r>
              <a:rPr lang="ru-RU" sz="1600" dirty="0"/>
              <a:t>Едим блины, едим блины,</a:t>
            </a:r>
          </a:p>
          <a:p>
            <a:pPr algn="ctr"/>
            <a:r>
              <a:rPr lang="ru-RU" sz="1600" dirty="0"/>
              <a:t>Ох, как с медком они вкусны! </a:t>
            </a:r>
          </a:p>
          <a:p>
            <a:pPr algn="ctr"/>
            <a:r>
              <a:rPr lang="ru-RU" sz="1600" dirty="0"/>
              <a:t>Как на масленой неделе</a:t>
            </a:r>
          </a:p>
          <a:p>
            <a:pPr algn="ctr"/>
            <a:r>
              <a:rPr lang="ru-RU" sz="1600" dirty="0"/>
              <a:t>Из печи блины летели!</a:t>
            </a:r>
          </a:p>
          <a:p>
            <a:pPr algn="ctr"/>
            <a:r>
              <a:rPr lang="ru-RU" sz="1600" dirty="0"/>
              <a:t>С пылу, с жару, из печи,</a:t>
            </a:r>
          </a:p>
          <a:p>
            <a:pPr algn="ctr"/>
            <a:r>
              <a:rPr lang="ru-RU" sz="1600" dirty="0"/>
              <a:t>Все румяны, горячи!</a:t>
            </a:r>
          </a:p>
          <a:p>
            <a:pPr algn="ctr"/>
            <a:r>
              <a:rPr lang="ru-RU" sz="1600" dirty="0"/>
              <a:t>Масленица, угощай!</a:t>
            </a:r>
          </a:p>
          <a:p>
            <a:pPr algn="ctr"/>
            <a:r>
              <a:rPr lang="ru-RU" sz="1600" dirty="0"/>
              <a:t>Всем </a:t>
            </a:r>
            <a:r>
              <a:rPr lang="ru-RU" sz="1600" dirty="0" err="1"/>
              <a:t>блиночков</a:t>
            </a:r>
            <a:r>
              <a:rPr lang="ru-RU" sz="1600" dirty="0"/>
              <a:t> подавай!</a:t>
            </a:r>
          </a:p>
          <a:p>
            <a:pPr algn="ctr"/>
            <a:r>
              <a:rPr lang="ru-RU" sz="1600" dirty="0"/>
              <a:t>С пылу, с жару – разбирайте!</a:t>
            </a:r>
          </a:p>
          <a:p>
            <a:pPr algn="ctr"/>
            <a:r>
              <a:rPr lang="ru-RU" sz="1600" dirty="0"/>
              <a:t>Похвалить не забывайте!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90" y="3214678"/>
            <a:ext cx="66437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	Люди </a:t>
            </a:r>
            <a:r>
              <a:rPr lang="ru-RU" sz="1600" dirty="0"/>
              <a:t>испокон веков воспринимали весну, как начало новой жизни и почитали Солнце, дающее жизнь и силы всему живому. В честь солнца сначала пекли пресные лепёшки, а когда научились приготовлять </a:t>
            </a:r>
            <a:r>
              <a:rPr lang="ru-RU" sz="1600" dirty="0" err="1"/>
              <a:t>заквасное</a:t>
            </a:r>
            <a:r>
              <a:rPr lang="ru-RU" sz="1600" dirty="0"/>
              <a:t> тесто, стали печь блины. Древние верили, что вместе с круглым, румяным блином, так похожим на солнце, они съедают частичку его тепла и могущества.</a:t>
            </a:r>
          </a:p>
          <a:p>
            <a:pPr algn="just"/>
            <a:r>
              <a:rPr lang="ru-RU" sz="1600" dirty="0" smtClean="0"/>
              <a:t>	Масленица </a:t>
            </a:r>
            <a:r>
              <a:rPr lang="ru-RU" sz="1600" dirty="0"/>
              <a:t>празднуется в последнюю неделю перед Великим постом, за семь недель до Пасхи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7" name="Рисунок 6" descr="dbe9f4efa3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90" y="5715008"/>
            <a:ext cx="3374193" cy="2286016"/>
          </a:xfrm>
          <a:prstGeom prst="rect">
            <a:avLst/>
          </a:prstGeom>
        </p:spPr>
      </p:pic>
      <p:pic>
        <p:nvPicPr>
          <p:cNvPr id="8" name="Рисунок 7" descr="18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8" y="714348"/>
            <a:ext cx="3929090" cy="2412461"/>
          </a:xfrm>
          <a:prstGeom prst="rect">
            <a:avLst/>
          </a:prstGeom>
        </p:spPr>
      </p:pic>
      <p:pic>
        <p:nvPicPr>
          <p:cNvPr id="10" name="Рисунок 9" descr="блин с глазаме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120072"/>
            <a:ext cx="1124273" cy="10239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86256" y="928662"/>
            <a:ext cx="25717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Масленица или сырная неделя – сохранилась на Руси еще с языческих времен. Это озорное и весёлое прощание с зимой и встреча весны, несущей оживление в природе и солнечное тепло. 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блин с глазам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58214"/>
            <a:ext cx="862793" cy="785786"/>
          </a:xfrm>
          <a:prstGeom prst="rect">
            <a:avLst/>
          </a:prstGeom>
        </p:spPr>
      </p:pic>
      <p:pic>
        <p:nvPicPr>
          <p:cNvPr id="8" name="Рисунок 7" descr="блин с глазам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727" y="195164"/>
            <a:ext cx="909983" cy="82876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Каждый день масленичной недели имеет своё название и требует определённых ритуалов.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42910"/>
            <a:ext cx="664371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</a:rPr>
              <a:t>ВСТРЕЧА (понедельник)</a:t>
            </a:r>
          </a:p>
          <a:p>
            <a:pPr algn="just"/>
            <a:r>
              <a:rPr lang="ru-RU" sz="1600" dirty="0" smtClean="0"/>
              <a:t>	К </a:t>
            </a:r>
            <a:r>
              <a:rPr lang="ru-RU" sz="1600" dirty="0"/>
              <a:t>этому дню - первому дню Масленицы - устраивались общие горы, качели, столы со сладкими яствами. Те, кто побогаче, начинали печь блины. Первый блин отдавался нищим на помин усопших. Дети утром делали куклу из соломы - Масленицу - и наряжали её.</a:t>
            </a:r>
          </a:p>
          <a:p>
            <a:pPr algn="just"/>
            <a:r>
              <a:rPr lang="ru-RU" sz="1600" dirty="0" smtClean="0"/>
              <a:t>	В </a:t>
            </a:r>
            <a:r>
              <a:rPr lang="ru-RU" sz="1600" dirty="0"/>
              <a:t>этот день утром дети в деревнях собирались вместе и шли от дома к дому с песнями. Хозяйки угощали детей блинами. Это продолжалось до обеда, а после обеда все шли кататься со снежных </a:t>
            </a:r>
            <a:r>
              <a:rPr lang="ru-RU" sz="1600" dirty="0" smtClean="0"/>
              <a:t>гор.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714612"/>
            <a:ext cx="464344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ЗАИГРЫШ (вторник)</a:t>
            </a:r>
          </a:p>
          <a:p>
            <a:pPr algn="just"/>
            <a:r>
              <a:rPr lang="ru-RU" sz="1600" dirty="0" smtClean="0"/>
              <a:t>	Второй </a:t>
            </a:r>
            <a:r>
              <a:rPr lang="ru-RU" sz="1600" dirty="0"/>
              <a:t>день, как правило, считался днём для молодожёнов. Неделю - две назад в деревнях игрались свадьбы. Теперь эти молодые семьи приглашались кататься с горы. Все семейные пары, у которых недавно вся деревня была на свадьбе, должны были скатиться с горы при этом призывая родных и знакомых: «У нас де горы готовы и блины испечены — просим жаловать».</a:t>
            </a:r>
          </a:p>
          <a:p>
            <a:pPr algn="just"/>
            <a:r>
              <a:rPr lang="ru-RU" sz="1600" dirty="0" smtClean="0"/>
              <a:t>	В </a:t>
            </a:r>
            <a:r>
              <a:rPr lang="ru-RU" sz="1600" dirty="0"/>
              <a:t>этот же самый день было не только катание со снежных гор, но и продолжалось угощение блинами во всех домах: в эти дни молодые люди высматривали себе невест, а девушки украдкой смотрели на суженых.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58677"/>
            <a:ext cx="685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ЛАКОМКА (среда)</a:t>
            </a:r>
          </a:p>
          <a:p>
            <a:pPr algn="just"/>
            <a:r>
              <a:rPr lang="ru-RU" sz="1600" dirty="0" smtClean="0"/>
              <a:t>В среду тёщи приглашали своих зятьёв на блины. Даже есть выражение в русском языке «к тёще на блины». Молодые в этот день одевались так, как это было на свадьбе. В этот же день молодые неженатые парни и незамужние девушки катались с гор.</a:t>
            </a:r>
          </a:p>
          <a:p>
            <a:pPr algn="just"/>
            <a:r>
              <a:rPr lang="ru-RU" sz="1600" dirty="0" smtClean="0"/>
              <a:t>Интересно, что над парнями, которым в этом году не повезло, и они не успели жениться, вся деревня подшучивала, придумывала разного рода     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                </a:t>
            </a:r>
            <a:r>
              <a:rPr lang="ru-RU" sz="1600" dirty="0" smtClean="0"/>
              <a:t>«наказания», от которых молодые парни откупались угощениями -                 блинами и конфетами. Но самым главным событием этого дня                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              </a:t>
            </a:r>
            <a:r>
              <a:rPr lang="ru-RU" sz="1600" dirty="0" smtClean="0"/>
              <a:t>был   всё-таки визит зятя - «к тёще на блины». </a:t>
            </a:r>
            <a:endParaRPr lang="ru-RU" sz="1600" dirty="0"/>
          </a:p>
        </p:txBody>
      </p:sp>
      <p:pic>
        <p:nvPicPr>
          <p:cNvPr id="6" name="Рисунок 5" descr="200602270939-341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054" y="3357554"/>
            <a:ext cx="2116946" cy="2500330"/>
          </a:xfrm>
          <a:prstGeom prst="rect">
            <a:avLst/>
          </a:prstGeom>
        </p:spPr>
      </p:pic>
      <p:pic>
        <p:nvPicPr>
          <p:cNvPr id="9" name="Рисунок 8" descr="блин с глазам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727" y="5929322"/>
            <a:ext cx="1124273" cy="10239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080a131db20d6797205aedde9330001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478" y="0"/>
            <a:ext cx="1238522" cy="1062033"/>
          </a:xfrm>
          <a:prstGeom prst="rect">
            <a:avLst/>
          </a:prstGeom>
        </p:spPr>
      </p:pic>
      <p:pic>
        <p:nvPicPr>
          <p:cNvPr id="10" name="Рисунок 9" descr="блин с глазаме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5023" y="8519400"/>
            <a:ext cx="685811" cy="624600"/>
          </a:xfrm>
          <a:prstGeom prst="rect">
            <a:avLst/>
          </a:prstGeom>
        </p:spPr>
      </p:pic>
      <p:pic>
        <p:nvPicPr>
          <p:cNvPr id="9" name="Рисунок 8" descr="080a131db20d6797205aedde9330001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6" y="4500562"/>
            <a:ext cx="1119182" cy="9596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14282"/>
            <a:ext cx="6858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РАЗГУЛЯЙ (четверг)</a:t>
            </a:r>
          </a:p>
          <a:p>
            <a:pPr algn="just"/>
            <a:r>
              <a:rPr lang="ru-RU" sz="1600" dirty="0" smtClean="0"/>
              <a:t>Этот день часто назывался широкий четверток, разгул, перелом. В этот день на праздник собиралось всё общество. Устраивались знаменитые кулачные бои, взятие снежных городков. С этим днём Масленицы связаны сюжеты картин, например, Сурикова и </a:t>
            </a:r>
            <a:r>
              <a:rPr lang="ru-RU" sz="1600" dirty="0" err="1" smtClean="0"/>
              <a:t>Кустодиева</a:t>
            </a:r>
            <a:r>
              <a:rPr lang="ru-RU" sz="1600" dirty="0" smtClean="0"/>
              <a:t> «Взятие снежного городка» и «Масленица». В этот день часто деревенские жители обряжались кто как хотел. Само же чучело Масленицы из соломы поднимали на гору. 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214546"/>
            <a:ext cx="364331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ТЁЩИНЫ ВЕЧЁРКИ (пятница)</a:t>
            </a:r>
          </a:p>
          <a:p>
            <a:pPr algn="just"/>
            <a:r>
              <a:rPr lang="ru-RU" sz="1600" dirty="0"/>
              <a:t>В этот день наступала очередь тёщ навещать зятя: для тёщи пеклись блины. Зять с вечера должен был сам лично пригласить тёщу. Тёща же, приглашённая зятем, присылала зятю всё, из чего и на чём пекут блины: кадушку для теста, сковороды, а тесть - мешок муки и масло. Эта встреча символизировала оказание чести семье жены.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36" y="5000628"/>
            <a:ext cx="542926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ЗОЛОВКИНЫ ПОСИДЕЛКИ/ ПРОВОДЫ (суббота)</a:t>
            </a:r>
          </a:p>
          <a:p>
            <a:pPr algn="just"/>
            <a:r>
              <a:rPr lang="ru-RU" sz="1600" dirty="0"/>
              <a:t>В этот день молодая невестка приглашала родных к себе. Как правило, в этот же день наряженную Масленицу - чучело из соломы - на носилках несли до конца деревни, и там, с песнями, «хоронили»: устраивался большой костёр и в нём сжигали Масленицу. Вокруг костра веселились: пели песни, плясали. Так прощались с Масленицей и серьёзно, и шутя, потому что эту весёлую неделю нужно было ждать целый год.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7286644"/>
            <a:ext cx="6858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ПРОЩЁНОЕ ВОСКРЕСЕНЬЕ (</a:t>
            </a:r>
            <a:r>
              <a:rPr lang="ru-RU" b="1" dirty="0" err="1" smtClean="0">
                <a:solidFill>
                  <a:srgbClr val="FF0000"/>
                </a:solidFill>
              </a:rPr>
              <a:t>воскресенье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ru-RU" sz="1600" dirty="0" smtClean="0"/>
              <a:t>	В воскресенье все вспоминали, что в понедельник наступает Великий Пост, поэтому, стремясь очиститься от всего греховного, люди просили друг у друга прощения и говорили друг другу: «Прости меня, пожалуйста, буде в чём виноват пред тобою». В этот день прощаются все обиды и оскорбления.</a:t>
            </a:r>
            <a:endParaRPr lang="ru-RU" sz="1600" dirty="0"/>
          </a:p>
        </p:txBody>
      </p:sp>
      <p:pic>
        <p:nvPicPr>
          <p:cNvPr id="7" name="Рисунок 6" descr="picture-390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8527" y="2357422"/>
            <a:ext cx="3159473" cy="2357453"/>
          </a:xfrm>
          <a:prstGeom prst="rect">
            <a:avLst/>
          </a:prstGeom>
        </p:spPr>
      </p:pic>
      <p:pic>
        <p:nvPicPr>
          <p:cNvPr id="8" name="Рисунок 7" descr="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500694"/>
            <a:ext cx="1404939" cy="1404939"/>
          </a:xfrm>
          <a:prstGeom prst="rect">
            <a:avLst/>
          </a:prstGeom>
        </p:spPr>
      </p:pic>
      <p:pic>
        <p:nvPicPr>
          <p:cNvPr id="12" name="Рисунок 11" descr="блин с глазаме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54" y="8519400"/>
            <a:ext cx="685811" cy="624600"/>
          </a:xfrm>
          <a:prstGeom prst="rect">
            <a:avLst/>
          </a:prstGeom>
        </p:spPr>
      </p:pic>
      <p:pic>
        <p:nvPicPr>
          <p:cNvPr id="15" name="Рисунок 14" descr="080a131db20d6797205aedde9330001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4" y="2000232"/>
            <a:ext cx="714380" cy="6125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472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Юзер</dc:creator>
  <cp:lastModifiedBy>Юзер</cp:lastModifiedBy>
  <cp:revision>4</cp:revision>
  <dcterms:created xsi:type="dcterms:W3CDTF">2012-02-16T09:22:58Z</dcterms:created>
  <dcterms:modified xsi:type="dcterms:W3CDTF">2012-02-16T10:00:36Z</dcterms:modified>
</cp:coreProperties>
</file>