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16"/>
  </p:notesMasterIdLst>
  <p:sldIdLst>
    <p:sldId id="271" r:id="rId3"/>
    <p:sldId id="273" r:id="rId4"/>
    <p:sldId id="277" r:id="rId5"/>
    <p:sldId id="274" r:id="rId6"/>
    <p:sldId id="270" r:id="rId7"/>
    <p:sldId id="269" r:id="rId8"/>
    <p:sldId id="258" r:id="rId9"/>
    <p:sldId id="259" r:id="rId10"/>
    <p:sldId id="263" r:id="rId11"/>
    <p:sldId id="275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5" autoAdjust="0"/>
  </p:normalViewPr>
  <p:slideViewPr>
    <p:cSldViewPr>
      <p:cViewPr varScale="1">
        <p:scale>
          <a:sx n="64" d="100"/>
          <a:sy n="64" d="100"/>
        </p:scale>
        <p:origin x="-13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ED7A7-6EB9-44AA-B136-96C6A3420D78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9F42C-DA7F-46DB-B681-3CE36BDF58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5DF00-8876-4CC4-BD8B-6E87ACFBD9F4}" type="datetimeFigureOut">
              <a:rPr lang="ru-RU" smtClean="0"/>
              <a:pPr/>
              <a:t>08.04.2012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093C2-22BE-4A23-95A2-A44D95CEC5E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928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Практическая работа </a:t>
            </a:r>
            <a:r>
              <a:rPr lang="ru-RU" sz="2400" dirty="0" smtClean="0">
                <a:solidFill>
                  <a:srgbClr val="C00000"/>
                </a:solidFill>
              </a:rPr>
              <a:t>по развитию мелкой моторики   руки проводилась в муниципальном дошкольном образовательном учреждении «Детский сад с.Михайловка Саратовского района Саратовской области», в котором принимали участие 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педагог, дети, родители  младшей группы.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bms.24open.ru/images/d0ea9355e2c6701ee1f456529bbead7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143116"/>
            <a:ext cx="4643450" cy="381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SCF08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71934" y="2357430"/>
            <a:ext cx="3071834" cy="2303876"/>
          </a:xfrm>
          <a:prstGeom prst="rect">
            <a:avLst/>
          </a:prstGeom>
        </p:spPr>
      </p:pic>
      <p:pic>
        <p:nvPicPr>
          <p:cNvPr id="6" name="Рисунок 5" descr="Изображение 2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72330" y="3857628"/>
            <a:ext cx="1785932" cy="2381243"/>
          </a:xfrm>
          <a:prstGeom prst="rect">
            <a:avLst/>
          </a:prstGeom>
        </p:spPr>
      </p:pic>
      <p:pic>
        <p:nvPicPr>
          <p:cNvPr id="8" name="Рисунок 7" descr="Изображение 27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714744" y="4714884"/>
            <a:ext cx="2500330" cy="1875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28588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М</a:t>
            </a:r>
            <a:r>
              <a:rPr lang="ru-RU" sz="3600" dirty="0"/>
              <a:t>ы любим лепить из </a:t>
            </a:r>
            <a:r>
              <a:rPr lang="ru-RU" sz="3600" dirty="0" smtClean="0"/>
              <a:t>теста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Лепим из теста солнышко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Содержимое 4" descr="DSCF15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00100" y="4572008"/>
            <a:ext cx="3115236" cy="2071323"/>
          </a:xfrm>
          <a:prstGeom prst="rect">
            <a:avLst/>
          </a:prstGeom>
        </p:spPr>
      </p:pic>
      <p:pic>
        <p:nvPicPr>
          <p:cNvPr id="12" name="Содержимое 5" descr="DSCF152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501731"/>
            <a:ext cx="3143272" cy="2356269"/>
          </a:xfrm>
          <a:prstGeom prst="rect">
            <a:avLst/>
          </a:prstGeom>
        </p:spPr>
      </p:pic>
      <p:pic>
        <p:nvPicPr>
          <p:cNvPr id="13" name="Содержимое 4" descr="DSCF04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571612"/>
            <a:ext cx="2857520" cy="2142062"/>
          </a:xfrm>
          <a:prstGeom prst="rect">
            <a:avLst/>
          </a:prstGeom>
        </p:spPr>
      </p:pic>
      <p:pic>
        <p:nvPicPr>
          <p:cNvPr id="14" name="Содержимое 5" descr="DSCF045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57422" y="1000108"/>
            <a:ext cx="2477763" cy="1857388"/>
          </a:xfrm>
          <a:prstGeom prst="rect">
            <a:avLst/>
          </a:prstGeom>
        </p:spPr>
      </p:pic>
      <p:pic>
        <p:nvPicPr>
          <p:cNvPr id="15" name="Рисунок 14" descr="DSCF045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500562" y="1357298"/>
            <a:ext cx="2690799" cy="2018100"/>
          </a:xfrm>
          <a:prstGeom prst="rect">
            <a:avLst/>
          </a:prstGeom>
        </p:spPr>
      </p:pic>
      <p:pic>
        <p:nvPicPr>
          <p:cNvPr id="16" name="Рисунок 15" descr="DSCF045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429388" y="1"/>
            <a:ext cx="2381234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«Пальчиковые игры»</a:t>
            </a:r>
            <a:endParaRPr lang="ru-RU" dirty="0"/>
          </a:p>
        </p:txBody>
      </p:sp>
      <p:pic>
        <p:nvPicPr>
          <p:cNvPr id="3" name="Рисунок 2" descr="Изображение 2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1714488"/>
            <a:ext cx="2250279" cy="21431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 descr="Изображение 26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43240" y="1357298"/>
            <a:ext cx="3048021" cy="228601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Изображение 27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214414" y="4143380"/>
            <a:ext cx="1857371" cy="247649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Изображение 2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86546" y="1428736"/>
            <a:ext cx="2357454" cy="3143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Изображение 27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9058" y="4143380"/>
            <a:ext cx="3286148" cy="24646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8581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Работа с родителями: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928670"/>
            <a:ext cx="8501122" cy="571504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консультации;</a:t>
            </a:r>
          </a:p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мастер-класс </a:t>
            </a:r>
            <a:r>
              <a:rPr lang="ru-RU" sz="2400" dirty="0" smtClean="0">
                <a:solidFill>
                  <a:srgbClr val="2408CE"/>
                </a:solidFill>
              </a:rPr>
              <a:t>«Наши пальчики играли»;</a:t>
            </a:r>
            <a:endParaRPr lang="ru-RU" sz="2400" dirty="0">
              <a:solidFill>
                <a:srgbClr val="2408CE"/>
              </a:solidFill>
            </a:endParaRPr>
          </a:p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 smtClean="0">
                <a:solidFill>
                  <a:srgbClr val="2408CE"/>
                </a:solidFill>
              </a:rPr>
              <a:t>папки-передвижки</a:t>
            </a:r>
            <a:r>
              <a:rPr lang="ru-RU" sz="2400" dirty="0">
                <a:solidFill>
                  <a:srgbClr val="2408CE"/>
                </a:solidFill>
              </a:rPr>
              <a:t>;</a:t>
            </a:r>
          </a:p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родительские собрания;</a:t>
            </a:r>
          </a:p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индивидуальные консультации и беседы</a:t>
            </a:r>
            <a:r>
              <a:rPr lang="ru-RU" sz="2400" dirty="0" smtClean="0">
                <a:solidFill>
                  <a:srgbClr val="2408CE"/>
                </a:solidFill>
              </a:rPr>
              <a:t>;</a:t>
            </a:r>
            <a:endParaRPr lang="ru-RU" sz="2400" dirty="0">
              <a:solidFill>
                <a:srgbClr val="2408CE"/>
              </a:solidFill>
            </a:endParaRPr>
          </a:p>
          <a:p>
            <a:pPr algn="l">
              <a:spcBef>
                <a:spcPts val="0"/>
              </a:spcBef>
              <a:buSzPts val="1000"/>
              <a:buFont typeface="Symbol"/>
              <a:buChar char="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привлечение к совместным </a:t>
            </a:r>
          </a:p>
          <a:p>
            <a:pPr algn="l">
              <a:spcBef>
                <a:spcPts val="0"/>
              </a:spcBef>
              <a:buSzPts val="1000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играм дома и саду по развитию </a:t>
            </a:r>
          </a:p>
          <a:p>
            <a:pPr algn="l">
              <a:spcBef>
                <a:spcPts val="0"/>
              </a:spcBef>
              <a:buSzPts val="1000"/>
              <a:tabLst>
                <a:tab pos="457200" algn="l"/>
              </a:tabLst>
              <a:defRPr/>
            </a:pPr>
            <a:r>
              <a:rPr lang="ru-RU" sz="2400" dirty="0">
                <a:solidFill>
                  <a:srgbClr val="2408CE"/>
                </a:solidFill>
              </a:rPr>
              <a:t>мелкой моторики рук.</a:t>
            </a:r>
            <a:endParaRPr lang="ru-RU" sz="2400" dirty="0"/>
          </a:p>
        </p:txBody>
      </p:sp>
      <p:pic>
        <p:nvPicPr>
          <p:cNvPr id="4" name="Рисунок 3" descr="Изображение 2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596" y="4143380"/>
            <a:ext cx="3333742" cy="2500306"/>
          </a:xfrm>
          <a:prstGeom prst="rect">
            <a:avLst/>
          </a:prstGeom>
        </p:spPr>
      </p:pic>
      <p:pic>
        <p:nvPicPr>
          <p:cNvPr id="5" name="Рисунок 4" descr="Изображение 2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3571876"/>
            <a:ext cx="3714776" cy="2786082"/>
          </a:xfrm>
          <a:prstGeom prst="rect">
            <a:avLst/>
          </a:prstGeom>
        </p:spPr>
      </p:pic>
      <p:pic>
        <p:nvPicPr>
          <p:cNvPr id="6" name="Рисунок 5" descr="Изображение 2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29322" y="928670"/>
            <a:ext cx="2952739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85818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Вывод: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7343804" cy="5500726"/>
          </a:xfrm>
        </p:spPr>
        <p:txBody>
          <a:bodyPr>
            <a:norm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solidFill>
                  <a:srgbClr val="0909E1"/>
                </a:solidFill>
              </a:rPr>
              <a:t> </a:t>
            </a:r>
            <a:r>
              <a:rPr lang="ru-RU" sz="2600" dirty="0">
                <a:solidFill>
                  <a:srgbClr val="0909E1"/>
                </a:solidFill>
              </a:rPr>
              <a:t>Д</a:t>
            </a:r>
            <a:r>
              <a:rPr lang="ru-RU" sz="2600" dirty="0" smtClean="0">
                <a:solidFill>
                  <a:srgbClr val="0909E1"/>
                </a:solidFill>
              </a:rPr>
              <a:t>ействительно реализация игровой методики развития мелкой моторики руки в работе с детьми дошкольного возраста будет эффективна при условии: </a:t>
            </a:r>
          </a:p>
          <a:p>
            <a:pPr algn="l">
              <a:spcBef>
                <a:spcPct val="0"/>
              </a:spcBef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909E1"/>
                </a:solidFill>
              </a:rPr>
              <a:t>включение игр в разные режимные моменты;</a:t>
            </a:r>
          </a:p>
          <a:p>
            <a:pPr algn="l">
              <a:spcBef>
                <a:spcPct val="0"/>
              </a:spcBef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909E1"/>
                </a:solidFill>
              </a:rPr>
              <a:t>учета индивидуальных особенностей и </a:t>
            </a:r>
          </a:p>
          <a:p>
            <a:pPr algn="l">
              <a:spcBef>
                <a:spcPct val="0"/>
              </a:spcBef>
            </a:pPr>
            <a:r>
              <a:rPr lang="ru-RU" sz="2600" dirty="0" smtClean="0">
                <a:solidFill>
                  <a:srgbClr val="0909E1"/>
                </a:solidFill>
              </a:rPr>
              <a:t>игровых интересов детей;</a:t>
            </a:r>
          </a:p>
          <a:p>
            <a:pPr algn="l">
              <a:spcBef>
                <a:spcPct val="0"/>
              </a:spcBef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909E1"/>
                </a:solidFill>
              </a:rPr>
              <a:t>методически грамотного руководства игровой деятельностью детей;</a:t>
            </a:r>
          </a:p>
          <a:p>
            <a:pPr algn="l">
              <a:spcBef>
                <a:spcPct val="0"/>
              </a:spcBef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909E1"/>
                </a:solidFill>
              </a:rPr>
              <a:t>закрепление игровых действий </a:t>
            </a:r>
          </a:p>
          <a:p>
            <a:pPr algn="l">
              <a:spcBef>
                <a:spcPct val="0"/>
              </a:spcBef>
            </a:pPr>
            <a:r>
              <a:rPr lang="ru-RU" sz="2600" dirty="0" smtClean="0">
                <a:solidFill>
                  <a:srgbClr val="0909E1"/>
                </a:solidFill>
              </a:rPr>
              <a:t>детьми в условиях семейного </a:t>
            </a:r>
          </a:p>
          <a:p>
            <a:pPr algn="l">
              <a:spcBef>
                <a:spcPct val="0"/>
              </a:spcBef>
            </a:pPr>
            <a:r>
              <a:rPr lang="ru-RU" sz="2600" dirty="0" smtClean="0">
                <a:solidFill>
                  <a:srgbClr val="0909E1"/>
                </a:solidFill>
              </a:rPr>
              <a:t>воспитания.</a:t>
            </a:r>
          </a:p>
          <a:p>
            <a:endParaRPr lang="ru-RU" sz="3000" dirty="0"/>
          </a:p>
        </p:txBody>
      </p:sp>
      <p:pic>
        <p:nvPicPr>
          <p:cNvPr id="4" name="Рисунок 3" descr="C:\Documents and Settings\Пользователь\Local Settings\Temporary Internet Files\Content.Word\практика 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572132" y="4357694"/>
            <a:ext cx="3071802" cy="22860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4296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Установлено, что уровень развития речи детей находится в прямой зависимости от степени сформированности тонких движений пальцев рук. Тренировка движений пальцев и кисти рук является важнейшим фактором, стимулирующим речевое развитие ребенка, способствующим улучшению артикуляционных движений, подготовки кисти руки к письму.</a:t>
            </a:r>
          </a:p>
          <a:p>
            <a:pPr algn="just"/>
            <a:r>
              <a:rPr lang="ru-RU" sz="2800" dirty="0" smtClean="0"/>
              <a:t>         Работу по развитию движений пальцев и кисти рук следует проводить систематически по 3-5 минут ежедневно.</a:t>
            </a:r>
          </a:p>
          <a:p>
            <a:pPr algn="just"/>
            <a:r>
              <a:rPr lang="ru-RU" sz="2800" dirty="0" smtClean="0"/>
              <a:t>         Вначале дети испытывают затруднения в выполнении многих упражнений. Поэтому отрабатываются упражнения постепенно, с помощью взрослых.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9288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Цели и задачи  игр с различными                                                                                                         предметами и материалами: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857364"/>
            <a:ext cx="7929618" cy="4786346"/>
          </a:xfrm>
        </p:spPr>
        <p:txBody>
          <a:bodyPr>
            <a:normAutofit lnSpcReduction="10000"/>
          </a:bodyPr>
          <a:lstStyle/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Развивают мелкую моторику рук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Развивают пространственное ориентирование, способствуют усвоению понятий: вверх, вниз, справа, слева;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Формируют навыки шнуровки;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Способствуют развитию речи;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Развивают творческие способности;</a:t>
            </a:r>
          </a:p>
          <a:p>
            <a:pPr lvl="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Косвенно готовят руку к письму и развивают усидчивость;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7772400" cy="7191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909E1"/>
                </a:solidFill>
              </a:rPr>
              <a:t>Всё это – эффективные пути для подготовки</a:t>
            </a:r>
            <a:br>
              <a:rPr lang="ru-RU" sz="2200" dirty="0" smtClean="0">
                <a:solidFill>
                  <a:srgbClr val="0909E1"/>
                </a:solidFill>
              </a:rPr>
            </a:br>
            <a:r>
              <a:rPr lang="ru-RU" sz="2200" dirty="0" smtClean="0">
                <a:solidFill>
                  <a:srgbClr val="0909E1"/>
                </a:solidFill>
              </a:rPr>
              <a:t> руки ребёнка к письму.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14290"/>
            <a:ext cx="7772400" cy="2857520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0909E1"/>
                </a:solidFill>
              </a:rPr>
              <a:t>Для развития мелкой моторики руки важно,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rgbClr val="0909E1"/>
                </a:solidFill>
              </a:rPr>
              <a:t> чтобы ребёнок систематически занимался </a:t>
            </a:r>
          </a:p>
          <a:p>
            <a:pPr algn="ctr">
              <a:spcBef>
                <a:spcPct val="0"/>
              </a:spcBef>
            </a:pPr>
            <a:r>
              <a:rPr lang="ru-RU" i="1" dirty="0" smtClean="0">
                <a:solidFill>
                  <a:srgbClr val="0909E1"/>
                </a:solidFill>
              </a:rPr>
              <a:t>разнообразными видами ручной деятельности</a:t>
            </a:r>
            <a:r>
              <a:rPr lang="ru-RU" dirty="0" smtClean="0">
                <a:solidFill>
                  <a:srgbClr val="0909E1"/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игры с макаронами, с крупами;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игры с песком, с водой;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лепка из пластилина, из теста;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аппликация;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рисование нетрадиционным методом (пальцем, руками);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выкладывание узоров из мозаики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rgbClr val="C00000"/>
                </a:solidFill>
              </a:rPr>
              <a:t>конструирование из некрупных деталей;</a:t>
            </a:r>
          </a:p>
        </p:txBody>
      </p:sp>
      <p:pic>
        <p:nvPicPr>
          <p:cNvPr id="4" name="Рисунок 3" descr="Фото 18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098317" y="1000108"/>
            <a:ext cx="2045683" cy="1607348"/>
          </a:xfrm>
          <a:prstGeom prst="rect">
            <a:avLst/>
          </a:prstGeom>
        </p:spPr>
      </p:pic>
      <p:pic>
        <p:nvPicPr>
          <p:cNvPr id="5" name="Рисунок 4" descr="Фото 1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3071810"/>
            <a:ext cx="2619372" cy="1964529"/>
          </a:xfrm>
          <a:prstGeom prst="rect">
            <a:avLst/>
          </a:prstGeom>
        </p:spPr>
      </p:pic>
      <p:pic>
        <p:nvPicPr>
          <p:cNvPr id="6" name="Рисунок 5" descr="Фото 1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72264" y="4214818"/>
            <a:ext cx="2333652" cy="1750239"/>
          </a:xfrm>
          <a:prstGeom prst="rect">
            <a:avLst/>
          </a:prstGeom>
        </p:spPr>
      </p:pic>
      <p:pic>
        <p:nvPicPr>
          <p:cNvPr id="7" name="Содержимое 4" descr="DSCF05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286124"/>
            <a:ext cx="2614601" cy="1960951"/>
          </a:xfrm>
          <a:prstGeom prst="rect">
            <a:avLst/>
          </a:prstGeom>
        </p:spPr>
      </p:pic>
      <p:pic>
        <p:nvPicPr>
          <p:cNvPr id="8" name="Рисунок 7" descr="DSCF046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786050" y="4143380"/>
            <a:ext cx="2286015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Игры с макаронами</a:t>
            </a:r>
            <a:endParaRPr lang="ru-RU" dirty="0"/>
          </a:p>
        </p:txBody>
      </p:sp>
      <p:pic>
        <p:nvPicPr>
          <p:cNvPr id="4" name="Содержимое 3" descr="Фото 1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Коллективная аппликация </a:t>
            </a:r>
            <a:br>
              <a:rPr lang="ru-RU" sz="3600" dirty="0" smtClean="0"/>
            </a:br>
            <a:r>
              <a:rPr lang="ru-RU" sz="3600" dirty="0" smtClean="0"/>
              <a:t>«Курочка с цыплятами»  </a:t>
            </a:r>
            <a:endParaRPr lang="ru-RU" sz="3600" dirty="0"/>
          </a:p>
        </p:txBody>
      </p:sp>
      <p:pic>
        <p:nvPicPr>
          <p:cNvPr id="5" name="Содержимое 4" descr="DSCF075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9468"/>
            <a:ext cx="4038600" cy="3027427"/>
          </a:xfrm>
        </p:spPr>
      </p:pic>
      <p:pic>
        <p:nvPicPr>
          <p:cNvPr id="6" name="Содержимое 5" descr="DSCF1585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9468"/>
            <a:ext cx="4038600" cy="30274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Свободная лепка </a:t>
            </a:r>
            <a:br>
              <a:rPr lang="ru-RU" sz="3200" dirty="0" smtClean="0"/>
            </a:br>
            <a:r>
              <a:rPr lang="ru-RU" sz="3200" dirty="0" smtClean="0"/>
              <a:t>развивает мелкую моторику рук</a:t>
            </a:r>
            <a:endParaRPr lang="ru-RU" sz="3200" dirty="0"/>
          </a:p>
        </p:txBody>
      </p:sp>
      <p:pic>
        <p:nvPicPr>
          <p:cNvPr id="5" name="Содержимое 4" descr="Фото 18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1" y="3571876"/>
            <a:ext cx="3657597" cy="2743198"/>
          </a:xfrm>
        </p:spPr>
      </p:pic>
      <p:pic>
        <p:nvPicPr>
          <p:cNvPr id="6" name="Содержимое 5" descr="Фото 1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488" y="2214554"/>
            <a:ext cx="3776661" cy="2832496"/>
          </a:xfrm>
        </p:spPr>
      </p:pic>
      <p:pic>
        <p:nvPicPr>
          <p:cNvPr id="7" name="Рисунок 6" descr="Фото 18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81686" y="3143248"/>
            <a:ext cx="3262314" cy="2446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равильно </a:t>
            </a:r>
            <a:r>
              <a:rPr lang="ru-RU" dirty="0"/>
              <a:t>с</a:t>
            </a:r>
            <a:r>
              <a:rPr lang="ru-RU" dirty="0" smtClean="0"/>
              <a:t>обираем </a:t>
            </a:r>
            <a:r>
              <a:rPr lang="ru-RU" dirty="0" err="1" smtClean="0"/>
              <a:t>пазлы</a:t>
            </a:r>
            <a:endParaRPr lang="ru-RU" dirty="0"/>
          </a:p>
        </p:txBody>
      </p:sp>
      <p:pic>
        <p:nvPicPr>
          <p:cNvPr id="5" name="Содержимое 4" descr="Фото 18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4000504"/>
            <a:ext cx="3286148" cy="2464611"/>
          </a:xfrm>
        </p:spPr>
      </p:pic>
      <p:pic>
        <p:nvPicPr>
          <p:cNvPr id="6" name="Содержимое 5" descr="Фото 19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5143504" y="3929066"/>
            <a:ext cx="3495700" cy="2621775"/>
          </a:xfrm>
        </p:spPr>
      </p:pic>
      <p:pic>
        <p:nvPicPr>
          <p:cNvPr id="7" name="Рисунок 6" descr="Фото 19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00562" y="1571612"/>
            <a:ext cx="3119437" cy="2339577"/>
          </a:xfrm>
          <a:prstGeom prst="rect">
            <a:avLst/>
          </a:prstGeom>
        </p:spPr>
      </p:pic>
      <p:pic>
        <p:nvPicPr>
          <p:cNvPr id="8" name="Рисунок 7" descr="Фото 19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1571612"/>
            <a:ext cx="3357586" cy="25181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Нетрадиционный метод рисования очень нравиться детям</a:t>
            </a:r>
            <a:endParaRPr lang="ru-RU" dirty="0"/>
          </a:p>
        </p:txBody>
      </p:sp>
      <p:pic>
        <p:nvPicPr>
          <p:cNvPr id="5" name="Содержимое 4" descr="DSCF046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9468"/>
            <a:ext cx="4038600" cy="3027427"/>
          </a:xfrm>
        </p:spPr>
      </p:pic>
      <p:pic>
        <p:nvPicPr>
          <p:cNvPr id="6" name="Содержимое 5" descr="DSCF047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9468"/>
            <a:ext cx="4038600" cy="30274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312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Специальное оформление</vt:lpstr>
      <vt:lpstr>Тема Office</vt:lpstr>
      <vt:lpstr>Слайд 1</vt:lpstr>
      <vt:lpstr>Слайд 2</vt:lpstr>
      <vt:lpstr>Цели и задачи  игр с различными                                                                                                         предметами и материалами: </vt:lpstr>
      <vt:lpstr>Всё это – эффективные пути для подготовки  руки ребёнка к письму. </vt:lpstr>
      <vt:lpstr>Игры с макаронами</vt:lpstr>
      <vt:lpstr>Коллективная аппликация  «Курочка с цыплятами»  </vt:lpstr>
      <vt:lpstr>Свободная лепка  развивает мелкую моторику рук</vt:lpstr>
      <vt:lpstr>Правильно собираем пазлы</vt:lpstr>
      <vt:lpstr>Нетрадиционный метод рисования очень нравиться детям</vt:lpstr>
      <vt:lpstr>Мы любим лепить из теста   </vt:lpstr>
      <vt:lpstr>Выставка «Пальчиковые игры»</vt:lpstr>
      <vt:lpstr>Работа с родителями: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33</cp:revision>
  <dcterms:modified xsi:type="dcterms:W3CDTF">2012-04-08T02:43:42Z</dcterms:modified>
</cp:coreProperties>
</file>