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3648" r:id="rId1"/>
  </p:sldMasterIdLst>
  <p:sldIdLst>
    <p:sldId id="275" r:id="rId2"/>
    <p:sldId id="256" r:id="rId3"/>
    <p:sldId id="257" r:id="rId4"/>
    <p:sldId id="270" r:id="rId5"/>
    <p:sldId id="258" r:id="rId6"/>
    <p:sldId id="260" r:id="rId7"/>
    <p:sldId id="261" r:id="rId8"/>
    <p:sldId id="259" r:id="rId9"/>
    <p:sldId id="262" r:id="rId10"/>
    <p:sldId id="263" r:id="rId11"/>
    <p:sldId id="264" r:id="rId12"/>
    <p:sldId id="269" r:id="rId13"/>
    <p:sldId id="271" r:id="rId14"/>
    <p:sldId id="272" r:id="rId15"/>
    <p:sldId id="273" r:id="rId16"/>
    <p:sldId id="265" r:id="rId17"/>
    <p:sldId id="266" r:id="rId18"/>
    <p:sldId id="267" r:id="rId19"/>
    <p:sldId id="268" r:id="rId20"/>
    <p:sldId id="274"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3984"/>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B6F887B-000B-481F-86ED-5E5FA981FB1F}" type="datetimeFigureOut">
              <a:rPr lang="ru-RU" smtClean="0"/>
              <a:pPr/>
              <a:t>20.03.2013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176FCE4-CF62-4C21-BBBE-EC9D6B6C4E3A}"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B6F887B-000B-481F-86ED-5E5FA981FB1F}" type="datetimeFigureOut">
              <a:rPr lang="ru-RU" smtClean="0"/>
              <a:pPr/>
              <a:t>20.03.2013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176FCE4-CF62-4C21-BBBE-EC9D6B6C4E3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B6F887B-000B-481F-86ED-5E5FA981FB1F}" type="datetimeFigureOut">
              <a:rPr lang="ru-RU" smtClean="0"/>
              <a:pPr/>
              <a:t>20.03.2013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176FCE4-CF62-4C21-BBBE-EC9D6B6C4E3A}"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B6F887B-000B-481F-86ED-5E5FA981FB1F}" type="datetimeFigureOut">
              <a:rPr lang="ru-RU" smtClean="0"/>
              <a:pPr/>
              <a:t>20.03.2013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176FCE4-CF62-4C21-BBBE-EC9D6B6C4E3A}"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B6F887B-000B-481F-86ED-5E5FA981FB1F}" type="datetimeFigureOut">
              <a:rPr lang="ru-RU" smtClean="0"/>
              <a:pPr/>
              <a:t>20.03.2013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176FCE4-CF62-4C21-BBBE-EC9D6B6C4E3A}"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B6F887B-000B-481F-86ED-5E5FA981FB1F}" type="datetimeFigureOut">
              <a:rPr lang="ru-RU" smtClean="0"/>
              <a:pPr/>
              <a:t>20.03.2013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176FCE4-CF62-4C21-BBBE-EC9D6B6C4E3A}"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B6F887B-000B-481F-86ED-5E5FA981FB1F}" type="datetimeFigureOut">
              <a:rPr lang="ru-RU" smtClean="0"/>
              <a:pPr/>
              <a:t>20.03.2013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176FCE4-CF62-4C21-BBBE-EC9D6B6C4E3A}"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B6F887B-000B-481F-86ED-5E5FA981FB1F}" type="datetimeFigureOut">
              <a:rPr lang="ru-RU" smtClean="0"/>
              <a:pPr/>
              <a:t>20.03.2013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176FCE4-CF62-4C21-BBBE-EC9D6B6C4E3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B6F887B-000B-481F-86ED-5E5FA981FB1F}" type="datetimeFigureOut">
              <a:rPr lang="ru-RU" smtClean="0"/>
              <a:pPr/>
              <a:t>20.03.2013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176FCE4-CF62-4C21-BBBE-EC9D6B6C4E3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B6F887B-000B-481F-86ED-5E5FA981FB1F}" type="datetimeFigureOut">
              <a:rPr lang="ru-RU" smtClean="0"/>
              <a:pPr/>
              <a:t>20.03.2013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176FCE4-CF62-4C21-BBBE-EC9D6B6C4E3A}"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B6F887B-000B-481F-86ED-5E5FA981FB1F}" type="datetimeFigureOut">
              <a:rPr lang="ru-RU" smtClean="0"/>
              <a:pPr/>
              <a:t>20.03.2013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176FCE4-CF62-4C21-BBBE-EC9D6B6C4E3A}"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6F887B-000B-481F-86ED-5E5FA981FB1F}" type="datetimeFigureOut">
              <a:rPr lang="ru-RU" smtClean="0"/>
              <a:pPr/>
              <a:t>20.03.2013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76FCE4-CF62-4C21-BBBE-EC9D6B6C4E3A}"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1357290" y="561455"/>
            <a:ext cx="6858016" cy="18774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Краевой конкурс « Семейные экологические проекты»</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номинация « Вода в доме»</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2">
                    <a:lumMod val="50000"/>
                  </a:schemeClr>
                </a:solidFill>
                <a:effectLst/>
                <a:latin typeface="Times New Roman" pitchFamily="18" charset="0"/>
                <a:ea typeface="Times New Roman" pitchFamily="18" charset="0"/>
                <a:cs typeface="Times New Roman" pitchFamily="18" charset="0"/>
              </a:rPr>
              <a:t>Работа по теме: </a:t>
            </a:r>
            <a:endParaRPr kumimoji="0" lang="ru-RU" sz="2000" b="0" i="0" u="none" strike="noStrike" cap="none" normalizeH="0" baseline="0" dirty="0" smtClean="0">
              <a:ln>
                <a:noFill/>
              </a:ln>
              <a:solidFill>
                <a:schemeClr val="tx2">
                  <a:lumMod val="50000"/>
                </a:schemeClr>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3600" b="1" i="1" u="none" strike="noStrike" cap="none" normalizeH="0" baseline="0" dirty="0" smtClean="0">
                <a:ln>
                  <a:noFill/>
                </a:ln>
                <a:solidFill>
                  <a:schemeClr val="tx2">
                    <a:lumMod val="50000"/>
                  </a:schemeClr>
                </a:solidFill>
                <a:effectLst/>
                <a:latin typeface="Times New Roman" pitchFamily="18" charset="0"/>
                <a:ea typeface="Times New Roman" pitchFamily="18" charset="0"/>
                <a:cs typeface="Times New Roman" pitchFamily="18" charset="0"/>
              </a:rPr>
              <a:t>«Вода в жизни нашей семьи»</a:t>
            </a:r>
            <a:r>
              <a:rPr kumimoji="0" lang="ru-RU" sz="3600" b="1" i="1"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 </a:t>
            </a:r>
            <a:endParaRPr kumimoji="0" lang="ru-RU" sz="3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9698" name="Rectangle 2"/>
          <p:cNvSpPr>
            <a:spLocks noChangeArrowheads="1"/>
          </p:cNvSpPr>
          <p:nvPr/>
        </p:nvSpPr>
        <p:spPr bwMode="auto">
          <a:xfrm>
            <a:off x="2357422" y="2500023"/>
            <a:ext cx="6357982" cy="40010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F243E"/>
                </a:solidFill>
                <a:effectLst/>
                <a:latin typeface="Times New Roman" pitchFamily="18" charset="0"/>
                <a:ea typeface="Times New Roman" pitchFamily="18" charset="0"/>
                <a:cs typeface="Times New Roman" pitchFamily="18" charset="0"/>
              </a:rPr>
              <a:t>Работу выполнил</a:t>
            </a:r>
          </a:p>
          <a:p>
            <a:pPr marL="0" marR="0" lvl="0" indent="0" algn="l" defTabSz="914400" rtl="0" eaLnBrk="1" fontAlgn="base" latinLnBrk="0" hangingPunct="1">
              <a:lnSpc>
                <a:spcPct val="100000"/>
              </a:lnSpc>
              <a:spcBef>
                <a:spcPct val="0"/>
              </a:spcBef>
              <a:spcAft>
                <a:spcPct val="0"/>
              </a:spcAft>
              <a:buClrTx/>
              <a:buSzTx/>
              <a:buFontTx/>
              <a:buNone/>
              <a:tabLst/>
            </a:pPr>
            <a:r>
              <a:rPr lang="ru-RU" sz="2000" b="1" i="1" dirty="0" smtClean="0">
                <a:solidFill>
                  <a:srgbClr val="0F243E"/>
                </a:solidFill>
                <a:latin typeface="Times New Roman" pitchFamily="18" charset="0"/>
                <a:ea typeface="Times New Roman" pitchFamily="18" charset="0"/>
                <a:cs typeface="Times New Roman" pitchFamily="18" charset="0"/>
              </a:rPr>
              <a:t>Козырева Кристина Максимовна</a:t>
            </a:r>
            <a:r>
              <a:rPr kumimoji="0" lang="ru-RU" sz="2000" b="1" i="1" u="none" strike="noStrike" cap="none" normalizeH="0" baseline="0" dirty="0" smtClean="0">
                <a:ln>
                  <a:noFill/>
                </a:ln>
                <a:solidFill>
                  <a:srgbClr val="0F243E"/>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smtClean="0">
                <a:ln>
                  <a:noFill/>
                </a:ln>
                <a:solidFill>
                  <a:srgbClr val="0F243E"/>
                </a:solidFill>
                <a:effectLst/>
                <a:latin typeface="Times New Roman" pitchFamily="18" charset="0"/>
                <a:ea typeface="Times New Roman" pitchFamily="18" charset="0"/>
                <a:cs typeface="Times New Roman" pitchFamily="18" charset="0"/>
              </a:rPr>
              <a:t>23. 03.2008 года,</a:t>
            </a:r>
            <a:endParaRPr lang="ru-RU" sz="2000"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F243E"/>
                </a:solidFill>
                <a:effectLst/>
                <a:latin typeface="Times New Roman" pitchFamily="18" charset="0"/>
                <a:ea typeface="Times New Roman" pitchFamily="18" charset="0"/>
                <a:cs typeface="Times New Roman" pitchFamily="18" charset="0"/>
              </a:rPr>
              <a:t>«Детский сад комбинированного вида №132» средняя группа</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F243E"/>
                </a:solidFill>
                <a:effectLst/>
                <a:latin typeface="Times New Roman" pitchFamily="18" charset="0"/>
                <a:ea typeface="Times New Roman" pitchFamily="18" charset="0"/>
                <a:cs typeface="Times New Roman" pitchFamily="18" charset="0"/>
              </a:rPr>
              <a:t>Родители</a:t>
            </a:r>
            <a:r>
              <a:rPr kumimoji="0" lang="ru-RU" sz="2000" b="1" i="1" u="none" strike="noStrike" cap="none" normalizeH="0" baseline="0" dirty="0" smtClean="0">
                <a:ln>
                  <a:noFill/>
                </a:ln>
                <a:solidFill>
                  <a:srgbClr val="0F243E"/>
                </a:solidFill>
                <a:effectLst/>
                <a:latin typeface="Times New Roman" pitchFamily="18" charset="0"/>
                <a:ea typeface="Times New Roman" pitchFamily="18" charset="0"/>
                <a:cs typeface="Times New Roman" pitchFamily="18" charset="0"/>
              </a:rPr>
              <a:t>: Козырева Екатерина Андреевна</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0F243E"/>
                </a:solidFill>
                <a:effectLst/>
                <a:latin typeface="Times New Roman" pitchFamily="18" charset="0"/>
                <a:ea typeface="Times New Roman" pitchFamily="18" charset="0"/>
                <a:cs typeface="Times New Roman" pitchFamily="18" charset="0"/>
              </a:rPr>
              <a:t>                   Козырев Максим Александрович</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F243E"/>
                </a:solidFill>
                <a:effectLst/>
                <a:latin typeface="Times New Roman" pitchFamily="18" charset="0"/>
                <a:ea typeface="Times New Roman" pitchFamily="18" charset="0"/>
                <a:cs typeface="Times New Roman" pitchFamily="18" charset="0"/>
              </a:rPr>
              <a:t>Руководитель работы: </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F243E"/>
                </a:solidFill>
                <a:effectLst/>
                <a:latin typeface="Times New Roman" pitchFamily="18" charset="0"/>
                <a:ea typeface="Times New Roman" pitchFamily="18" charset="0"/>
                <a:cs typeface="Times New Roman" pitchFamily="18" charset="0"/>
              </a:rPr>
              <a:t>Воспитатель </a:t>
            </a:r>
            <a:r>
              <a:rPr kumimoji="0" lang="ru-RU" sz="2000" b="1" i="0" u="none" strike="noStrike" cap="none" normalizeH="0" dirty="0" smtClean="0">
                <a:ln>
                  <a:noFill/>
                </a:ln>
                <a:solidFill>
                  <a:srgbClr val="0F243E"/>
                </a:solidFill>
                <a:effectLst/>
                <a:latin typeface="Times New Roman" pitchFamily="18" charset="0"/>
                <a:ea typeface="Times New Roman" pitchFamily="18" charset="0"/>
                <a:cs typeface="Times New Roman" pitchFamily="18" charset="0"/>
              </a:rPr>
              <a:t> </a:t>
            </a:r>
            <a:r>
              <a:rPr kumimoji="0" lang="ru-RU" sz="2000" i="1" u="none" strike="noStrike" cap="none" normalizeH="0" dirty="0" smtClean="0">
                <a:ln>
                  <a:noFill/>
                </a:ln>
                <a:solidFill>
                  <a:srgbClr val="0F243E"/>
                </a:solidFill>
                <a:effectLst/>
                <a:latin typeface="Times New Roman" pitchFamily="18" charset="0"/>
                <a:ea typeface="Times New Roman" pitchFamily="18" charset="0"/>
                <a:cs typeface="Times New Roman" pitchFamily="18" charset="0"/>
              </a:rPr>
              <a:t>Джафарова Светлана </a:t>
            </a:r>
            <a:r>
              <a:rPr kumimoji="0" lang="ru-RU" sz="2000" i="1" u="none" strike="noStrike" cap="none" normalizeH="0" dirty="0" err="1" smtClean="0">
                <a:ln>
                  <a:noFill/>
                </a:ln>
                <a:solidFill>
                  <a:srgbClr val="0F243E"/>
                </a:solidFill>
                <a:effectLst/>
                <a:latin typeface="Times New Roman" pitchFamily="18" charset="0"/>
                <a:ea typeface="Times New Roman" pitchFamily="18" charset="0"/>
                <a:cs typeface="Times New Roman" pitchFamily="18" charset="0"/>
              </a:rPr>
              <a:t>Октаевна</a:t>
            </a:r>
            <a:endParaRPr kumimoji="0" lang="ru-RU" sz="2000" i="1" u="none" strike="noStrike" cap="none" normalizeH="0" dirty="0" smtClean="0">
              <a:ln>
                <a:noFill/>
              </a:ln>
              <a:solidFill>
                <a:srgbClr val="0F243E"/>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ru-RU" sz="2000" i="1" baseline="0" dirty="0" smtClean="0">
              <a:solidFill>
                <a:srgbClr val="0F243E"/>
              </a:solidFill>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000" i="1" u="none" strike="noStrike" cap="none" normalizeH="0" dirty="0" smtClean="0">
              <a:ln>
                <a:noFill/>
              </a:ln>
              <a:solidFill>
                <a:srgbClr val="0F243E"/>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ru-RU" sz="2000" i="1" baseline="0" dirty="0" smtClean="0">
              <a:solidFill>
                <a:srgbClr val="0F243E"/>
              </a:solidFill>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i="1" u="none" strike="noStrike" cap="none" normalizeH="0" dirty="0" smtClean="0">
                <a:ln>
                  <a:noFill/>
                </a:ln>
                <a:solidFill>
                  <a:srgbClr val="0F243E"/>
                </a:solidFill>
                <a:effectLst/>
                <a:latin typeface="Times New Roman" pitchFamily="18" charset="0"/>
                <a:cs typeface="Times New Roman" pitchFamily="18" charset="0"/>
              </a:rPr>
              <a:t>    Краснодар, 2013 г.                                  8-964-926-08-36</a:t>
            </a:r>
            <a:endParaRPr kumimoji="0" lang="ru-RU" sz="2000" i="1"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1" u="none" strike="noStrike" cap="none" normalizeH="0" baseline="0" dirty="0" smtClean="0">
                <a:ln>
                  <a:noFill/>
                </a:ln>
                <a:solidFill>
                  <a:srgbClr val="0F243E"/>
                </a:solidFill>
                <a:effectLst/>
                <a:latin typeface="Times New Roman" pitchFamily="18" charset="0"/>
                <a:ea typeface="Times New Roman" pitchFamily="18"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0004-003-Filtrovanie-Porjadok-provedenija.jpg"/>
          <p:cNvPicPr>
            <a:picLocks noGrp="1" noChangeAspect="1"/>
          </p:cNvPicPr>
          <p:nvPr>
            <p:ph idx="1"/>
          </p:nvPr>
        </p:nvPicPr>
        <p:blipFill>
          <a:blip r:embed="rId2" cstate="print"/>
          <a:stretch>
            <a:fillRect/>
          </a:stretch>
        </p:blipFill>
        <p:spPr>
          <a:xfrm>
            <a:off x="571472" y="357166"/>
            <a:ext cx="3857652" cy="3143272"/>
          </a:xfrm>
        </p:spPr>
      </p:pic>
      <p:pic>
        <p:nvPicPr>
          <p:cNvPr id="19458" name="Picture 2" descr="C:\Users\МОЙ\Desktop\kitchen_real.jpg"/>
          <p:cNvPicPr>
            <a:picLocks noChangeAspect="1" noChangeArrowheads="1"/>
          </p:cNvPicPr>
          <p:nvPr/>
        </p:nvPicPr>
        <p:blipFill>
          <a:blip r:embed="rId3" cstate="print"/>
          <a:srcRect/>
          <a:stretch>
            <a:fillRect/>
          </a:stretch>
        </p:blipFill>
        <p:spPr bwMode="auto">
          <a:xfrm>
            <a:off x="4786314" y="285728"/>
            <a:ext cx="4095750" cy="5372100"/>
          </a:xfrm>
          <a:prstGeom prst="rect">
            <a:avLst/>
          </a:prstGeom>
          <a:noFill/>
        </p:spPr>
      </p:pic>
      <p:pic>
        <p:nvPicPr>
          <p:cNvPr id="19459" name="Рисунок 9" descr="C:\Users\Ирина\Desktop\1289312390.jpg"/>
          <p:cNvPicPr>
            <a:picLocks noChangeAspect="1" noChangeArrowheads="1"/>
          </p:cNvPicPr>
          <p:nvPr/>
        </p:nvPicPr>
        <p:blipFill>
          <a:blip r:embed="rId4" cstate="print"/>
          <a:srcRect/>
          <a:stretch>
            <a:fillRect/>
          </a:stretch>
        </p:blipFill>
        <p:spPr bwMode="auto">
          <a:xfrm>
            <a:off x="1500166" y="3643314"/>
            <a:ext cx="2000250" cy="2857500"/>
          </a:xfrm>
          <a:prstGeom prst="rect">
            <a:avLst/>
          </a:prstGeom>
          <a:noFill/>
          <a:ln w="9525">
            <a:noFill/>
            <a:miter lim="800000"/>
            <a:headEnd/>
            <a:tailEnd/>
          </a:ln>
        </p:spPr>
      </p:pic>
      <p:sp>
        <p:nvSpPr>
          <p:cNvPr id="5" name="TextBox 4"/>
          <p:cNvSpPr txBox="1"/>
          <p:nvPr/>
        </p:nvSpPr>
        <p:spPr>
          <a:xfrm>
            <a:off x="8643966" y="6286520"/>
            <a:ext cx="418704" cy="369332"/>
          </a:xfrm>
          <a:prstGeom prst="rect">
            <a:avLst/>
          </a:prstGeom>
          <a:noFill/>
        </p:spPr>
        <p:txBody>
          <a:bodyPr wrap="none" rtlCol="0">
            <a:spAutoFit/>
          </a:bodyPr>
          <a:lstStyle/>
          <a:p>
            <a:r>
              <a:rPr lang="ru-RU" dirty="0" smtClean="0"/>
              <a:t>10</a:t>
            </a: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62500" lnSpcReduction="20000"/>
          </a:bodyPr>
          <a:lstStyle/>
          <a:p>
            <a:pPr algn="just">
              <a:buNone/>
            </a:pPr>
            <a:r>
              <a:rPr lang="ru-RU" dirty="0">
                <a:latin typeface="Times New Roman" pitchFamily="18" charset="0"/>
                <a:cs typeface="Times New Roman" pitchFamily="18" charset="0"/>
              </a:rPr>
              <a:t>Как работает фильтр «Гейзер престиж</a:t>
            </a:r>
            <a:r>
              <a:rPr lang="ru-RU" dirty="0" smtClean="0">
                <a:latin typeface="Times New Roman" pitchFamily="18" charset="0"/>
                <a:cs typeface="Times New Roman" pitchFamily="18" charset="0"/>
              </a:rPr>
              <a:t>»?</a:t>
            </a:r>
          </a:p>
          <a:p>
            <a:pPr algn="just">
              <a:buNone/>
            </a:pP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a:t>
            </a:r>
            <a:r>
              <a:rPr lang="ru-RU" dirty="0">
                <a:latin typeface="Times New Roman" pitchFamily="18" charset="0"/>
                <a:cs typeface="Times New Roman" pitchFamily="18" charset="0"/>
              </a:rPr>
              <a:t>Гейзер престиж» - самая совершенная очистка воды в домашних условиях. Вода проходит через шесть ступеней очистки (механический фильтр, 2 фильтра с активированным углем, минерализатор) и, самое важное,- сквозь обратноосмотическую мембрану, у которой размер отверстий соизмерим с молекулой воды. </a:t>
            </a:r>
          </a:p>
          <a:p>
            <a:pPr algn="just">
              <a:buNone/>
            </a:pPr>
            <a:r>
              <a:rPr lang="ru-RU" dirty="0">
                <a:latin typeface="Times New Roman" pitchFamily="18" charset="0"/>
                <a:cs typeface="Times New Roman" pitchFamily="18" charset="0"/>
              </a:rPr>
              <a:t>К фильтру прилагается:</a:t>
            </a:r>
          </a:p>
          <a:p>
            <a:pPr algn="just"/>
            <a:r>
              <a:rPr lang="ru-RU" dirty="0" smtClean="0">
                <a:latin typeface="Times New Roman" pitchFamily="18" charset="0"/>
                <a:cs typeface="Times New Roman" pitchFamily="18" charset="0"/>
              </a:rPr>
              <a:t>накопительный </a:t>
            </a:r>
            <a:r>
              <a:rPr lang="ru-RU" dirty="0">
                <a:latin typeface="Times New Roman" pitchFamily="18" charset="0"/>
                <a:cs typeface="Times New Roman" pitchFamily="18" charset="0"/>
              </a:rPr>
              <a:t>бак 12 литров</a:t>
            </a:r>
          </a:p>
          <a:p>
            <a:pPr algn="just"/>
            <a:r>
              <a:rPr lang="ru-RU" dirty="0" smtClean="0">
                <a:latin typeface="Times New Roman" pitchFamily="18" charset="0"/>
                <a:cs typeface="Times New Roman" pitchFamily="18" charset="0"/>
              </a:rPr>
              <a:t>кран </a:t>
            </a:r>
            <a:r>
              <a:rPr lang="ru-RU" dirty="0">
                <a:latin typeface="Times New Roman" pitchFamily="18" charset="0"/>
                <a:cs typeface="Times New Roman" pitchFamily="18" charset="0"/>
              </a:rPr>
              <a:t>для чистой воды</a:t>
            </a:r>
          </a:p>
          <a:p>
            <a:pPr algn="just">
              <a:buNone/>
            </a:pPr>
            <a:r>
              <a:rPr lang="ru-RU" dirty="0">
                <a:latin typeface="Times New Roman" pitchFamily="18" charset="0"/>
                <a:cs typeface="Times New Roman" pitchFamily="18" charset="0"/>
              </a:rPr>
              <a:t>В результате получается:</a:t>
            </a:r>
          </a:p>
          <a:p>
            <a:pPr algn="just"/>
            <a:r>
              <a:rPr lang="ru-RU" dirty="0" smtClean="0">
                <a:latin typeface="Times New Roman" pitchFamily="18" charset="0"/>
                <a:cs typeface="Times New Roman" pitchFamily="18" charset="0"/>
              </a:rPr>
              <a:t>Полная </a:t>
            </a:r>
            <a:r>
              <a:rPr lang="ru-RU" dirty="0">
                <a:latin typeface="Times New Roman" pitchFamily="18" charset="0"/>
                <a:cs typeface="Times New Roman" pitchFamily="18" charset="0"/>
              </a:rPr>
              <a:t>очистка воды от солей жесткости.</a:t>
            </a:r>
          </a:p>
          <a:p>
            <a:pPr algn="just"/>
            <a:r>
              <a:rPr lang="ru-RU" dirty="0" smtClean="0">
                <a:latin typeface="Times New Roman" pitchFamily="18" charset="0"/>
                <a:cs typeface="Times New Roman" pitchFamily="18" charset="0"/>
              </a:rPr>
              <a:t>Качество </a:t>
            </a:r>
            <a:r>
              <a:rPr lang="ru-RU" dirty="0">
                <a:latin typeface="Times New Roman" pitchFamily="18" charset="0"/>
                <a:cs typeface="Times New Roman" pitchFamily="18" charset="0"/>
              </a:rPr>
              <a:t>воды  сопоставимо с талой водой ледников.</a:t>
            </a:r>
          </a:p>
          <a:p>
            <a:pPr algn="just"/>
            <a:r>
              <a:rPr lang="ru-RU" dirty="0" smtClean="0">
                <a:latin typeface="Times New Roman" pitchFamily="18" charset="0"/>
                <a:cs typeface="Times New Roman" pitchFamily="18" charset="0"/>
              </a:rPr>
              <a:t>Идеальная </a:t>
            </a:r>
            <a:r>
              <a:rPr lang="ru-RU" dirty="0">
                <a:latin typeface="Times New Roman" pitchFamily="18" charset="0"/>
                <a:cs typeface="Times New Roman" pitchFamily="18" charset="0"/>
              </a:rPr>
              <a:t>вода для заваривания чая, кофе и приготовления пищи.</a:t>
            </a:r>
          </a:p>
          <a:p>
            <a:pPr algn="just"/>
            <a:r>
              <a:rPr lang="ru-RU" dirty="0" smtClean="0">
                <a:latin typeface="Times New Roman" pitchFamily="18" charset="0"/>
                <a:cs typeface="Times New Roman" pitchFamily="18" charset="0"/>
              </a:rPr>
              <a:t>Минерализация </a:t>
            </a:r>
            <a:r>
              <a:rPr lang="ru-RU" dirty="0">
                <a:latin typeface="Times New Roman" pitchFamily="18" charset="0"/>
                <a:cs typeface="Times New Roman" pitchFamily="18" charset="0"/>
              </a:rPr>
              <a:t>воды природными компонентами.</a:t>
            </a:r>
          </a:p>
          <a:p>
            <a:pPr algn="just"/>
            <a:endParaRPr lang="ru-RU" dirty="0"/>
          </a:p>
        </p:txBody>
      </p:sp>
      <p:pic>
        <p:nvPicPr>
          <p:cNvPr id="5" name="Содержимое 5" descr="0004-003-Filtrovanie-Porjadok-provedenija.jpg"/>
          <p:cNvPicPr>
            <a:picLocks noChangeAspect="1"/>
          </p:cNvPicPr>
          <p:nvPr/>
        </p:nvPicPr>
        <p:blipFill>
          <a:blip r:embed="rId2" cstate="print"/>
          <a:stretch>
            <a:fillRect/>
          </a:stretch>
        </p:blipFill>
        <p:spPr>
          <a:xfrm>
            <a:off x="5643570" y="285728"/>
            <a:ext cx="2571768" cy="1500174"/>
          </a:xfrm>
          <a:prstGeom prst="rect">
            <a:avLst/>
          </a:prstGeom>
        </p:spPr>
      </p:pic>
      <p:sp>
        <p:nvSpPr>
          <p:cNvPr id="7" name="TextBox 6"/>
          <p:cNvSpPr txBox="1"/>
          <p:nvPr/>
        </p:nvSpPr>
        <p:spPr>
          <a:xfrm>
            <a:off x="8715404" y="6286520"/>
            <a:ext cx="418704" cy="369332"/>
          </a:xfrm>
          <a:prstGeom prst="rect">
            <a:avLst/>
          </a:prstGeom>
          <a:noFill/>
        </p:spPr>
        <p:txBody>
          <a:bodyPr wrap="none" rtlCol="0">
            <a:spAutoFit/>
          </a:bodyPr>
          <a:lstStyle/>
          <a:p>
            <a:r>
              <a:rPr lang="ru-RU" dirty="0" smtClean="0"/>
              <a:t>11</a:t>
            </a:r>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857224" y="948690"/>
            <a:ext cx="7215238"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Возьмем три стакана с чистой водой и загрязненной  мусором и почвой.</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Оценим качество воды. Вода с мусором и почвой выглядит грязной и не вызывает желание ее использовать. Чистая вода из-под крана также имеет неприятный запах хлора.</a:t>
            </a:r>
            <a:endParaRPr lang="ru-RU" dirty="0" smtClean="0">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Вывод:</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перед использованием  воду необходимо очистить.</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Очистка воды.</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Попробуем очистить воду с помощью бумажной салфетки и воронки. Сложим вчетверо бумажную салфетку и вложим в воронку.</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Вода с мусором. </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Пропустим через нее воду с мусор</a:t>
            </a: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Результат:</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мусор остался на салфетке. Вода чистая на вид.</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Вода с почвой. </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Пропустим через салфетку воду с почвой.</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Результат:</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частицы почвы, глина, песок остались на салфетке. Вода очищалась более медленно, но на вид стала чистой.</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Вода из-под крана. </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Пропустим воду через салфетку.</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Результат:</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вода все равно пахнет хлором. Значит необходима более тщательная очистка.</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Общий вывод. </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Воду для приготовления пищи и питья необходимо обязательно очищать, т.к. в исходном виде она не пригодна для питья. Также необходимо очищать воду для полива растений и замены воды в аквариуме.</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8" name="Прямоугольник 7"/>
          <p:cNvSpPr/>
          <p:nvPr/>
        </p:nvSpPr>
        <p:spPr>
          <a:xfrm>
            <a:off x="2143108" y="214290"/>
            <a:ext cx="5357850" cy="707886"/>
          </a:xfrm>
          <a:prstGeom prst="rect">
            <a:avLst/>
          </a:prstGeom>
        </p:spPr>
        <p:txBody>
          <a:bodyPr wrap="square">
            <a:spAutoFit/>
          </a:bodyPr>
          <a:lstStyle/>
          <a:p>
            <a:pPr algn="ctr"/>
            <a:r>
              <a:rPr lang="ru-RU" sz="2000" b="1" dirty="0" smtClean="0">
                <a:latin typeface="Times New Roman" pitchFamily="18" charset="0"/>
                <a:cs typeface="Times New Roman" pitchFamily="18" charset="0"/>
              </a:rPr>
              <a:t>Чтобы убедиться в необходимости очистки воды, я провела следующие опыты</a:t>
            </a:r>
            <a:endParaRPr lang="ru-RU" sz="2000" b="1" dirty="0">
              <a:latin typeface="Times New Roman" pitchFamily="18" charset="0"/>
              <a:cs typeface="Times New Roman" pitchFamily="18" charset="0"/>
            </a:endParaRPr>
          </a:p>
        </p:txBody>
      </p:sp>
      <p:sp>
        <p:nvSpPr>
          <p:cNvPr id="9" name="TextBox 8"/>
          <p:cNvSpPr txBox="1"/>
          <p:nvPr/>
        </p:nvSpPr>
        <p:spPr>
          <a:xfrm>
            <a:off x="8715404" y="6429396"/>
            <a:ext cx="418704" cy="369332"/>
          </a:xfrm>
          <a:prstGeom prst="rect">
            <a:avLst/>
          </a:prstGeom>
          <a:noFill/>
        </p:spPr>
        <p:txBody>
          <a:bodyPr wrap="none" rtlCol="0">
            <a:spAutoFit/>
          </a:bodyPr>
          <a:lstStyle/>
          <a:p>
            <a:r>
              <a:rPr lang="ru-RU" dirty="0" smtClean="0"/>
              <a:t>12</a:t>
            </a:r>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descr="IMGP0825"/>
          <p:cNvPicPr>
            <a:picLocks noGrp="1" noChangeAspect="1" noChangeArrowheads="1"/>
          </p:cNvPicPr>
          <p:nvPr>
            <p:ph idx="1"/>
          </p:nvPr>
        </p:nvPicPr>
        <p:blipFill>
          <a:blip r:embed="rId2" cstate="print"/>
          <a:srcRect/>
          <a:stretch>
            <a:fillRect/>
          </a:stretch>
        </p:blipFill>
        <p:spPr bwMode="auto">
          <a:xfrm>
            <a:off x="500034" y="214290"/>
            <a:ext cx="3357585" cy="3786214"/>
          </a:xfrm>
          <a:prstGeom prst="rect">
            <a:avLst/>
          </a:prstGeom>
          <a:noFill/>
          <a:ln w="9525">
            <a:noFill/>
            <a:miter lim="800000"/>
            <a:headEnd/>
            <a:tailEnd/>
          </a:ln>
          <a:effectLst/>
        </p:spPr>
      </p:pic>
      <p:pic>
        <p:nvPicPr>
          <p:cNvPr id="7" name="Picture 1" descr="IMGP0827"/>
          <p:cNvPicPr>
            <a:picLocks noChangeAspect="1" noChangeArrowheads="1"/>
          </p:cNvPicPr>
          <p:nvPr/>
        </p:nvPicPr>
        <p:blipFill>
          <a:blip r:embed="rId3" cstate="print"/>
          <a:srcRect/>
          <a:stretch>
            <a:fillRect/>
          </a:stretch>
        </p:blipFill>
        <p:spPr>
          <a:xfrm>
            <a:off x="4643438" y="214290"/>
            <a:ext cx="3857652" cy="3786214"/>
          </a:xfrm>
          <a:prstGeom prst="rect">
            <a:avLst/>
          </a:prstGeom>
          <a:noFill/>
          <a:ln/>
        </p:spPr>
      </p:pic>
      <p:sp>
        <p:nvSpPr>
          <p:cNvPr id="8" name="Прямоугольник 7"/>
          <p:cNvSpPr/>
          <p:nvPr/>
        </p:nvSpPr>
        <p:spPr>
          <a:xfrm>
            <a:off x="4572000" y="4286256"/>
            <a:ext cx="4000528" cy="707886"/>
          </a:xfrm>
          <a:prstGeom prst="rect">
            <a:avLst/>
          </a:prstGeom>
        </p:spPr>
        <p:txBody>
          <a:bodyPr wrap="square">
            <a:spAutoFit/>
          </a:bodyPr>
          <a:lstStyle/>
          <a:p>
            <a:r>
              <a:rPr lang="ru-RU" sz="2000" dirty="0" smtClean="0">
                <a:latin typeface="Times New Roman" pitchFamily="18" charset="0"/>
                <a:cs typeface="Times New Roman" pitchFamily="18" charset="0"/>
              </a:rPr>
              <a:t>Из соломинки начала капать более чистая вода</a:t>
            </a:r>
            <a:endParaRPr lang="ru-RU" sz="2000" dirty="0">
              <a:latin typeface="Times New Roman" pitchFamily="18" charset="0"/>
              <a:cs typeface="Times New Roman" pitchFamily="18" charset="0"/>
            </a:endParaRPr>
          </a:p>
        </p:txBody>
      </p:sp>
      <p:sp>
        <p:nvSpPr>
          <p:cNvPr id="9" name="TextBox 8"/>
          <p:cNvSpPr txBox="1"/>
          <p:nvPr/>
        </p:nvSpPr>
        <p:spPr>
          <a:xfrm>
            <a:off x="8715404" y="6357958"/>
            <a:ext cx="418704" cy="369332"/>
          </a:xfrm>
          <a:prstGeom prst="rect">
            <a:avLst/>
          </a:prstGeom>
          <a:noFill/>
        </p:spPr>
        <p:txBody>
          <a:bodyPr wrap="none" rtlCol="0">
            <a:spAutoFit/>
          </a:bodyPr>
          <a:lstStyle/>
          <a:p>
            <a:r>
              <a:rPr lang="ru-RU" dirty="0" smtClean="0"/>
              <a:t>13</a:t>
            </a:r>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IMGP1231"/>
          <p:cNvPicPr>
            <a:picLocks noGrp="1" noChangeAspect="1" noChangeArrowheads="1"/>
          </p:cNvPicPr>
          <p:nvPr>
            <p:ph idx="1"/>
          </p:nvPr>
        </p:nvPicPr>
        <p:blipFill>
          <a:blip r:embed="rId2" cstate="print">
            <a:grayscl/>
          </a:blip>
          <a:srcRect/>
          <a:stretch>
            <a:fillRect/>
          </a:stretch>
        </p:blipFill>
        <p:spPr>
          <a:xfrm>
            <a:off x="428596" y="357166"/>
            <a:ext cx="4014795" cy="3542518"/>
          </a:xfrm>
          <a:noFill/>
          <a:ln/>
        </p:spPr>
      </p:pic>
      <p:pic>
        <p:nvPicPr>
          <p:cNvPr id="5" name="Рисунок 5" descr="IMGP1236"/>
          <p:cNvPicPr>
            <a:picLocks noChangeAspect="1" noChangeArrowheads="1"/>
          </p:cNvPicPr>
          <p:nvPr/>
        </p:nvPicPr>
        <p:blipFill>
          <a:blip r:embed="rId3" cstate="print">
            <a:grayscl/>
          </a:blip>
          <a:srcRect/>
          <a:stretch>
            <a:fillRect/>
          </a:stretch>
        </p:blipFill>
        <p:spPr>
          <a:xfrm>
            <a:off x="4857752" y="357166"/>
            <a:ext cx="3946531" cy="3614750"/>
          </a:xfrm>
          <a:prstGeom prst="rect">
            <a:avLst/>
          </a:prstGeom>
          <a:noFill/>
          <a:ln/>
        </p:spPr>
      </p:pic>
      <p:sp>
        <p:nvSpPr>
          <p:cNvPr id="6" name="Прямоугольник 5"/>
          <p:cNvSpPr/>
          <p:nvPr/>
        </p:nvSpPr>
        <p:spPr>
          <a:xfrm>
            <a:off x="5214942" y="4143380"/>
            <a:ext cx="3573735" cy="707886"/>
          </a:xfrm>
          <a:prstGeom prst="rect">
            <a:avLst/>
          </a:prstGeom>
        </p:spPr>
        <p:txBody>
          <a:bodyPr wrap="none">
            <a:spAutoFit/>
          </a:bodyPr>
          <a:lstStyle/>
          <a:p>
            <a:r>
              <a:rPr lang="ru-RU" sz="2000" dirty="0" smtClean="0">
                <a:latin typeface="Times New Roman" pitchFamily="18" charset="0"/>
                <a:cs typeface="Times New Roman" pitchFamily="18" charset="0"/>
              </a:rPr>
              <a:t>После того, как растопили лед </a:t>
            </a:r>
          </a:p>
          <a:p>
            <a:r>
              <a:rPr lang="ru-RU" sz="2000" dirty="0" smtClean="0">
                <a:latin typeface="Times New Roman" pitchFamily="18" charset="0"/>
                <a:cs typeface="Times New Roman" pitchFamily="18" charset="0"/>
              </a:rPr>
              <a:t>вода стала более чистой</a:t>
            </a:r>
            <a:endParaRPr lang="ru-RU" sz="2000" dirty="0">
              <a:latin typeface="Times New Roman" pitchFamily="18" charset="0"/>
              <a:cs typeface="Times New Roman" pitchFamily="18" charset="0"/>
            </a:endParaRPr>
          </a:p>
        </p:txBody>
      </p:sp>
      <p:sp>
        <p:nvSpPr>
          <p:cNvPr id="7" name="Прямоугольник 6"/>
          <p:cNvSpPr/>
          <p:nvPr/>
        </p:nvSpPr>
        <p:spPr>
          <a:xfrm>
            <a:off x="928662" y="4143380"/>
            <a:ext cx="2065630" cy="400110"/>
          </a:xfrm>
          <a:prstGeom prst="rect">
            <a:avLst/>
          </a:prstGeom>
        </p:spPr>
        <p:txBody>
          <a:bodyPr wrap="none">
            <a:spAutoFit/>
          </a:bodyPr>
          <a:lstStyle/>
          <a:p>
            <a:r>
              <a:rPr lang="ru-RU" sz="2000" dirty="0" smtClean="0">
                <a:latin typeface="Times New Roman" pitchFamily="18" charset="0"/>
                <a:cs typeface="Times New Roman" pitchFamily="18" charset="0"/>
              </a:rPr>
              <a:t>Воду заморозили</a:t>
            </a:r>
            <a:endParaRPr lang="ru-RU" sz="2000" dirty="0">
              <a:latin typeface="Times New Roman" pitchFamily="18" charset="0"/>
              <a:cs typeface="Times New Roman" pitchFamily="18" charset="0"/>
            </a:endParaRPr>
          </a:p>
        </p:txBody>
      </p:sp>
      <p:sp>
        <p:nvSpPr>
          <p:cNvPr id="8" name="TextBox 7"/>
          <p:cNvSpPr txBox="1"/>
          <p:nvPr/>
        </p:nvSpPr>
        <p:spPr>
          <a:xfrm>
            <a:off x="8429652" y="6286520"/>
            <a:ext cx="418704" cy="369332"/>
          </a:xfrm>
          <a:prstGeom prst="rect">
            <a:avLst/>
          </a:prstGeom>
          <a:noFill/>
        </p:spPr>
        <p:txBody>
          <a:bodyPr wrap="square" rtlCol="0">
            <a:spAutoFit/>
          </a:bodyPr>
          <a:lstStyle/>
          <a:p>
            <a:r>
              <a:rPr lang="ru-RU" dirty="0" smtClean="0"/>
              <a:t>14</a:t>
            </a:r>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descr="IMGP0831"/>
          <p:cNvPicPr>
            <a:picLocks noGrp="1" noChangeAspect="1" noChangeArrowheads="1"/>
          </p:cNvPicPr>
          <p:nvPr>
            <p:ph idx="1"/>
          </p:nvPr>
        </p:nvPicPr>
        <p:blipFill>
          <a:blip r:embed="rId2" cstate="print"/>
          <a:srcRect/>
          <a:stretch>
            <a:fillRect/>
          </a:stretch>
        </p:blipFill>
        <p:spPr>
          <a:xfrm>
            <a:off x="285721" y="285729"/>
            <a:ext cx="4071966" cy="3643338"/>
          </a:xfrm>
          <a:noFill/>
          <a:ln/>
        </p:spPr>
      </p:pic>
      <p:pic>
        <p:nvPicPr>
          <p:cNvPr id="7" name="Picture 1" descr="IMGP0830"/>
          <p:cNvPicPr>
            <a:picLocks noChangeAspect="1" noChangeArrowheads="1"/>
          </p:cNvPicPr>
          <p:nvPr/>
        </p:nvPicPr>
        <p:blipFill>
          <a:blip r:embed="rId3" cstate="print"/>
          <a:srcRect/>
          <a:stretch>
            <a:fillRect/>
          </a:stretch>
        </p:blipFill>
        <p:spPr>
          <a:xfrm>
            <a:off x="4643438" y="285728"/>
            <a:ext cx="4143404" cy="3643338"/>
          </a:xfrm>
          <a:prstGeom prst="rect">
            <a:avLst/>
          </a:prstGeom>
          <a:noFill/>
          <a:ln/>
        </p:spPr>
      </p:pic>
      <p:sp>
        <p:nvSpPr>
          <p:cNvPr id="8" name="Прямоугольник 7"/>
          <p:cNvSpPr/>
          <p:nvPr/>
        </p:nvSpPr>
        <p:spPr>
          <a:xfrm>
            <a:off x="4643438" y="4214818"/>
            <a:ext cx="4143404" cy="707886"/>
          </a:xfrm>
          <a:prstGeom prst="rect">
            <a:avLst/>
          </a:prstGeom>
        </p:spPr>
        <p:txBody>
          <a:bodyPr wrap="square">
            <a:spAutoFit/>
          </a:bodyPr>
          <a:lstStyle/>
          <a:p>
            <a:r>
              <a:rPr lang="ru-RU" sz="2000" dirty="0" smtClean="0">
                <a:latin typeface="Times New Roman" pitchFamily="18" charset="0"/>
                <a:cs typeface="Times New Roman" pitchFamily="18" charset="0"/>
              </a:rPr>
              <a:t>Бытовой фильтр значительно лучше очистил воду</a:t>
            </a:r>
            <a:endParaRPr lang="ru-RU" sz="2000" dirty="0">
              <a:latin typeface="Times New Roman" pitchFamily="18" charset="0"/>
              <a:cs typeface="Times New Roman" pitchFamily="18" charset="0"/>
            </a:endParaRPr>
          </a:p>
        </p:txBody>
      </p:sp>
      <p:sp>
        <p:nvSpPr>
          <p:cNvPr id="9" name="TextBox 8"/>
          <p:cNvSpPr txBox="1"/>
          <p:nvPr/>
        </p:nvSpPr>
        <p:spPr>
          <a:xfrm>
            <a:off x="8643966" y="6286520"/>
            <a:ext cx="418704" cy="369332"/>
          </a:xfrm>
          <a:prstGeom prst="rect">
            <a:avLst/>
          </a:prstGeom>
          <a:noFill/>
        </p:spPr>
        <p:txBody>
          <a:bodyPr wrap="none" rtlCol="0">
            <a:spAutoFit/>
          </a:bodyPr>
          <a:lstStyle/>
          <a:p>
            <a:r>
              <a:rPr lang="ru-RU" dirty="0" smtClean="0"/>
              <a:t>15</a:t>
            </a:r>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290"/>
            <a:ext cx="8229600" cy="1571636"/>
          </a:xfrm>
        </p:spPr>
        <p:txBody>
          <a:bodyPr>
            <a:noAutofit/>
          </a:bodyPr>
          <a:lstStyle/>
          <a:p>
            <a:pPr algn="l"/>
            <a:r>
              <a:rPr lang="ru-RU" sz="2200" dirty="0" smtClean="0">
                <a:latin typeface="Times New Roman" pitchFamily="18" charset="0"/>
                <a:cs typeface="Times New Roman" pitchFamily="18" charset="0"/>
              </a:rPr>
              <a:t/>
            </a:r>
            <a:br>
              <a:rPr lang="ru-RU" sz="2200" dirty="0" smtClean="0">
                <a:latin typeface="Times New Roman" pitchFamily="18" charset="0"/>
                <a:cs typeface="Times New Roman" pitchFamily="18" charset="0"/>
              </a:rPr>
            </a:br>
            <a:r>
              <a:rPr lang="ru-RU" sz="2200" dirty="0" smtClean="0">
                <a:latin typeface="Times New Roman" pitchFamily="18" charset="0"/>
                <a:cs typeface="Times New Roman" pitchFamily="18" charset="0"/>
              </a:rPr>
              <a:t/>
            </a:r>
            <a:br>
              <a:rPr lang="ru-RU" sz="2200" dirty="0" smtClean="0">
                <a:latin typeface="Times New Roman" pitchFamily="18" charset="0"/>
                <a:cs typeface="Times New Roman" pitchFamily="18" charset="0"/>
              </a:rPr>
            </a:br>
            <a:r>
              <a:rPr lang="ru-RU" sz="2200" b="1" dirty="0" smtClean="0">
                <a:latin typeface="Times New Roman" pitchFamily="18" charset="0"/>
                <a:cs typeface="Times New Roman" pitchFamily="18" charset="0"/>
              </a:rPr>
              <a:t>Как </a:t>
            </a:r>
            <a:r>
              <a:rPr lang="ru-RU" sz="2200" b="1" dirty="0">
                <a:latin typeface="Times New Roman" pitchFamily="18" charset="0"/>
                <a:cs typeface="Times New Roman" pitchFamily="18" charset="0"/>
              </a:rPr>
              <a:t>мы расходуем воду дома?</a:t>
            </a:r>
            <a:r>
              <a:rPr lang="ru-RU" sz="2200" dirty="0">
                <a:latin typeface="Times New Roman" pitchFamily="18" charset="0"/>
                <a:cs typeface="Times New Roman" pitchFamily="18" charset="0"/>
              </a:rPr>
              <a:t/>
            </a:r>
            <a:br>
              <a:rPr lang="ru-RU" sz="2200" dirty="0">
                <a:latin typeface="Times New Roman" pitchFamily="18" charset="0"/>
                <a:cs typeface="Times New Roman" pitchFamily="18" charset="0"/>
              </a:rPr>
            </a:br>
            <a:r>
              <a:rPr lang="ru-RU" sz="2200" dirty="0" smtClean="0">
                <a:latin typeface="Times New Roman" pitchFamily="18" charset="0"/>
                <a:cs typeface="Times New Roman" pitchFamily="18" charset="0"/>
              </a:rPr>
              <a:t>	В </a:t>
            </a:r>
            <a:r>
              <a:rPr lang="ru-RU" sz="2200" dirty="0">
                <a:latin typeface="Times New Roman" pitchFamily="18" charset="0"/>
                <a:cs typeface="Times New Roman" pitchFamily="18" charset="0"/>
              </a:rPr>
              <a:t>течении недели вся наша семья вела наблюдение за расходом воды в </a:t>
            </a:r>
            <a:r>
              <a:rPr lang="ru-RU" sz="2200" dirty="0" smtClean="0">
                <a:latin typeface="Times New Roman" pitchFamily="18" charset="0"/>
                <a:cs typeface="Times New Roman" pitchFamily="18" charset="0"/>
              </a:rPr>
              <a:t>доме. На </a:t>
            </a:r>
            <a:r>
              <a:rPr lang="ru-RU" sz="2200" dirty="0">
                <a:latin typeface="Times New Roman" pitchFamily="18" charset="0"/>
                <a:cs typeface="Times New Roman" pitchFamily="18" charset="0"/>
              </a:rPr>
              <a:t>базе этих наблюдений мы составили таблицу расходования воды на всю семью.</a:t>
            </a:r>
            <a:r>
              <a:rPr lang="ru-RU" dirty="0"/>
              <a:t/>
            </a:r>
            <a:br>
              <a:rPr lang="ru-RU" dirty="0"/>
            </a:br>
            <a:endParaRPr lang="ru-RU" dirty="0"/>
          </a:p>
        </p:txBody>
      </p:sp>
      <p:graphicFrame>
        <p:nvGraphicFramePr>
          <p:cNvPr id="4" name="Содержимое 3"/>
          <p:cNvGraphicFramePr>
            <a:graphicFrameLocks noGrp="1"/>
          </p:cNvGraphicFramePr>
          <p:nvPr>
            <p:ph idx="1"/>
          </p:nvPr>
        </p:nvGraphicFramePr>
        <p:xfrm>
          <a:off x="457200" y="1857371"/>
          <a:ext cx="8229600" cy="4429148"/>
        </p:xfrm>
        <a:graphic>
          <a:graphicData uri="http://schemas.openxmlformats.org/drawingml/2006/table">
            <a:tbl>
              <a:tblPr firstRow="1" bandRow="1">
                <a:tableStyleId>{5C22544A-7EE6-4342-B048-85BDC9FD1C3A}</a:tableStyleId>
              </a:tblPr>
              <a:tblGrid>
                <a:gridCol w="2057400"/>
                <a:gridCol w="2057400"/>
                <a:gridCol w="2057400"/>
                <a:gridCol w="2057400"/>
              </a:tblGrid>
              <a:tr h="506878">
                <a:tc>
                  <a:txBody>
                    <a:bodyPr/>
                    <a:lstStyle/>
                    <a:p>
                      <a:pPr algn="just">
                        <a:spcAft>
                          <a:spcPts val="0"/>
                        </a:spcAft>
                      </a:pPr>
                      <a:endParaRPr lang="ru-RU" sz="1400" dirty="0">
                        <a:latin typeface="Times New Roman"/>
                        <a:ea typeface="Times New Roman"/>
                      </a:endParaRPr>
                    </a:p>
                  </a:txBody>
                  <a:tcPr marL="68580" marR="68580" marT="0" marB="0"/>
                </a:tc>
                <a:tc>
                  <a:txBody>
                    <a:bodyPr/>
                    <a:lstStyle/>
                    <a:p>
                      <a:pPr algn="just">
                        <a:spcAft>
                          <a:spcPts val="0"/>
                        </a:spcAft>
                      </a:pPr>
                      <a:r>
                        <a:rPr lang="ru-RU" sz="1400">
                          <a:latin typeface="Times New Roman"/>
                          <a:ea typeface="Times New Roman"/>
                        </a:rPr>
                        <a:t> За 1 раз</a:t>
                      </a:r>
                      <a:endParaRPr lang="ru-RU" sz="1200">
                        <a:latin typeface="Times New Roman"/>
                        <a:ea typeface="Times New Roman"/>
                      </a:endParaRPr>
                    </a:p>
                  </a:txBody>
                  <a:tcPr marL="68580" marR="68580" marT="0" marB="0"/>
                </a:tc>
                <a:tc>
                  <a:txBody>
                    <a:bodyPr/>
                    <a:lstStyle/>
                    <a:p>
                      <a:pPr algn="just">
                        <a:spcAft>
                          <a:spcPts val="0"/>
                        </a:spcAft>
                      </a:pPr>
                      <a:r>
                        <a:rPr lang="ru-RU" sz="1400">
                          <a:latin typeface="Times New Roman"/>
                          <a:ea typeface="Times New Roman"/>
                        </a:rPr>
                        <a:t>   За 1</a:t>
                      </a:r>
                      <a:endParaRPr lang="ru-RU" sz="1200">
                        <a:latin typeface="Times New Roman"/>
                        <a:ea typeface="Times New Roman"/>
                      </a:endParaRPr>
                    </a:p>
                    <a:p>
                      <a:pPr algn="just">
                        <a:spcAft>
                          <a:spcPts val="0"/>
                        </a:spcAft>
                      </a:pPr>
                      <a:r>
                        <a:rPr lang="ru-RU" sz="1400">
                          <a:latin typeface="Times New Roman"/>
                          <a:ea typeface="Times New Roman"/>
                        </a:rPr>
                        <a:t> месяц</a:t>
                      </a:r>
                      <a:endParaRPr lang="ru-RU" sz="1200">
                        <a:latin typeface="Times New Roman"/>
                        <a:ea typeface="Times New Roman"/>
                      </a:endParaRPr>
                    </a:p>
                  </a:txBody>
                  <a:tcPr marL="68580" marR="68580" marT="0" marB="0"/>
                </a:tc>
                <a:tc>
                  <a:txBody>
                    <a:bodyPr/>
                    <a:lstStyle/>
                    <a:p>
                      <a:pPr algn="just">
                        <a:spcAft>
                          <a:spcPts val="0"/>
                        </a:spcAft>
                      </a:pPr>
                      <a:r>
                        <a:rPr lang="ru-RU" sz="1400">
                          <a:latin typeface="Times New Roman"/>
                          <a:ea typeface="Times New Roman"/>
                        </a:rPr>
                        <a:t> За год</a:t>
                      </a:r>
                      <a:endParaRPr lang="ru-RU" sz="1200">
                        <a:latin typeface="Times New Roman"/>
                        <a:ea typeface="Times New Roman"/>
                      </a:endParaRPr>
                    </a:p>
                  </a:txBody>
                  <a:tcPr marL="68580" marR="68580" marT="0" marB="0"/>
                </a:tc>
              </a:tr>
              <a:tr h="506878">
                <a:tc>
                  <a:txBody>
                    <a:bodyPr/>
                    <a:lstStyle/>
                    <a:p>
                      <a:pPr algn="just">
                        <a:spcAft>
                          <a:spcPts val="0"/>
                        </a:spcAft>
                      </a:pPr>
                      <a:r>
                        <a:rPr lang="ru-RU" sz="1400">
                          <a:latin typeface="Times New Roman"/>
                          <a:ea typeface="Times New Roman"/>
                        </a:rPr>
                        <a:t>Утренние </a:t>
                      </a:r>
                      <a:endParaRPr lang="ru-RU" sz="1200">
                        <a:latin typeface="Times New Roman"/>
                        <a:ea typeface="Times New Roman"/>
                      </a:endParaRPr>
                    </a:p>
                    <a:p>
                      <a:pPr algn="just">
                        <a:spcAft>
                          <a:spcPts val="0"/>
                        </a:spcAft>
                      </a:pPr>
                      <a:r>
                        <a:rPr lang="ru-RU" sz="1400">
                          <a:latin typeface="Times New Roman"/>
                          <a:ea typeface="Times New Roman"/>
                        </a:rPr>
                        <a:t>процедуры</a:t>
                      </a:r>
                      <a:endParaRPr lang="ru-RU" sz="1200">
                        <a:latin typeface="Times New Roman"/>
                        <a:ea typeface="Times New Roman"/>
                      </a:endParaRPr>
                    </a:p>
                  </a:txBody>
                  <a:tcPr marL="68580" marR="68580" marT="0" marB="0"/>
                </a:tc>
                <a:tc>
                  <a:txBody>
                    <a:bodyPr/>
                    <a:lstStyle/>
                    <a:p>
                      <a:pPr algn="just">
                        <a:spcAft>
                          <a:spcPts val="0"/>
                        </a:spcAft>
                      </a:pPr>
                      <a:r>
                        <a:rPr lang="ru-RU" sz="1400">
                          <a:latin typeface="Times New Roman"/>
                          <a:ea typeface="Times New Roman"/>
                        </a:rPr>
                        <a:t>  5 л.</a:t>
                      </a:r>
                      <a:endParaRPr lang="ru-RU" sz="1200">
                        <a:latin typeface="Times New Roman"/>
                        <a:ea typeface="Times New Roman"/>
                      </a:endParaRPr>
                    </a:p>
                  </a:txBody>
                  <a:tcPr marL="68580" marR="68580" marT="0" marB="0"/>
                </a:tc>
                <a:tc>
                  <a:txBody>
                    <a:bodyPr/>
                    <a:lstStyle/>
                    <a:p>
                      <a:pPr algn="just">
                        <a:spcAft>
                          <a:spcPts val="0"/>
                        </a:spcAft>
                      </a:pPr>
                      <a:r>
                        <a:rPr lang="ru-RU" sz="1400">
                          <a:latin typeface="Times New Roman"/>
                          <a:ea typeface="Times New Roman"/>
                        </a:rPr>
                        <a:t>  900 л.</a:t>
                      </a:r>
                      <a:endParaRPr lang="ru-RU" sz="1200">
                        <a:latin typeface="Times New Roman"/>
                        <a:ea typeface="Times New Roman"/>
                      </a:endParaRPr>
                    </a:p>
                  </a:txBody>
                  <a:tcPr marL="68580" marR="68580" marT="0" marB="0"/>
                </a:tc>
                <a:tc>
                  <a:txBody>
                    <a:bodyPr/>
                    <a:lstStyle/>
                    <a:p>
                      <a:pPr algn="just">
                        <a:spcAft>
                          <a:spcPts val="0"/>
                        </a:spcAft>
                      </a:pPr>
                      <a:r>
                        <a:rPr lang="ru-RU" sz="1400">
                          <a:latin typeface="Times New Roman"/>
                          <a:ea typeface="Times New Roman"/>
                        </a:rPr>
                        <a:t>10800 л.</a:t>
                      </a:r>
                      <a:endParaRPr lang="ru-RU" sz="1200">
                        <a:latin typeface="Times New Roman"/>
                        <a:ea typeface="Times New Roman"/>
                      </a:endParaRPr>
                    </a:p>
                  </a:txBody>
                  <a:tcPr marL="68580" marR="68580" marT="0" marB="0"/>
                </a:tc>
              </a:tr>
              <a:tr h="506878">
                <a:tc>
                  <a:txBody>
                    <a:bodyPr/>
                    <a:lstStyle/>
                    <a:p>
                      <a:pPr algn="just">
                        <a:spcAft>
                          <a:spcPts val="0"/>
                        </a:spcAft>
                      </a:pPr>
                      <a:r>
                        <a:rPr lang="ru-RU" sz="1400">
                          <a:latin typeface="Times New Roman"/>
                          <a:ea typeface="Times New Roman"/>
                        </a:rPr>
                        <a:t>Душ</a:t>
                      </a:r>
                      <a:endParaRPr lang="ru-RU" sz="1200">
                        <a:latin typeface="Times New Roman"/>
                        <a:ea typeface="Times New Roman"/>
                      </a:endParaRPr>
                    </a:p>
                    <a:p>
                      <a:pPr algn="just">
                        <a:spcAft>
                          <a:spcPts val="0"/>
                        </a:spcAft>
                      </a:pPr>
                      <a:r>
                        <a:rPr lang="ru-RU" sz="1400">
                          <a:latin typeface="Times New Roman"/>
                          <a:ea typeface="Times New Roman"/>
                        </a:rPr>
                        <a:t>Ванна</a:t>
                      </a:r>
                      <a:endParaRPr lang="ru-RU" sz="1200">
                        <a:latin typeface="Times New Roman"/>
                        <a:ea typeface="Times New Roman"/>
                      </a:endParaRPr>
                    </a:p>
                  </a:txBody>
                  <a:tcPr marL="68580" marR="68580" marT="0" marB="0"/>
                </a:tc>
                <a:tc>
                  <a:txBody>
                    <a:bodyPr/>
                    <a:lstStyle/>
                    <a:p>
                      <a:pPr algn="just">
                        <a:spcAft>
                          <a:spcPts val="0"/>
                        </a:spcAft>
                      </a:pPr>
                      <a:r>
                        <a:rPr lang="ru-RU" sz="1400" dirty="0">
                          <a:latin typeface="Times New Roman"/>
                          <a:ea typeface="Times New Roman"/>
                        </a:rPr>
                        <a:t>  100 л.</a:t>
                      </a:r>
                      <a:endParaRPr lang="ru-RU" sz="1200" dirty="0">
                        <a:latin typeface="Times New Roman"/>
                        <a:ea typeface="Times New Roman"/>
                      </a:endParaRPr>
                    </a:p>
                    <a:p>
                      <a:pPr algn="just">
                        <a:spcAft>
                          <a:spcPts val="0"/>
                        </a:spcAft>
                      </a:pPr>
                      <a:r>
                        <a:rPr lang="ru-RU" sz="1400" dirty="0">
                          <a:latin typeface="Times New Roman"/>
                          <a:ea typeface="Times New Roman"/>
                        </a:rPr>
                        <a:t>  200 л.</a:t>
                      </a:r>
                      <a:endParaRPr lang="ru-RU" sz="1200" dirty="0">
                        <a:latin typeface="Times New Roman"/>
                        <a:ea typeface="Times New Roman"/>
                      </a:endParaRPr>
                    </a:p>
                  </a:txBody>
                  <a:tcPr marL="68580" marR="68580" marT="0" marB="0"/>
                </a:tc>
                <a:tc>
                  <a:txBody>
                    <a:bodyPr/>
                    <a:lstStyle/>
                    <a:p>
                      <a:pPr algn="just">
                        <a:spcAft>
                          <a:spcPts val="0"/>
                        </a:spcAft>
                      </a:pPr>
                      <a:r>
                        <a:rPr lang="ru-RU" sz="1400" dirty="0">
                          <a:latin typeface="Times New Roman"/>
                          <a:ea typeface="Times New Roman"/>
                        </a:rPr>
                        <a:t>  9000 л.</a:t>
                      </a:r>
                      <a:endParaRPr lang="ru-RU" sz="1200" dirty="0">
                        <a:latin typeface="Times New Roman"/>
                        <a:ea typeface="Times New Roman"/>
                      </a:endParaRPr>
                    </a:p>
                    <a:p>
                      <a:pPr algn="just">
                        <a:spcAft>
                          <a:spcPts val="0"/>
                        </a:spcAft>
                      </a:pPr>
                      <a:r>
                        <a:rPr lang="ru-RU" sz="1400" dirty="0">
                          <a:latin typeface="Times New Roman"/>
                          <a:ea typeface="Times New Roman"/>
                        </a:rPr>
                        <a:t>  2400 л.</a:t>
                      </a:r>
                      <a:endParaRPr lang="ru-RU" sz="1200" dirty="0">
                        <a:latin typeface="Times New Roman"/>
                        <a:ea typeface="Times New Roman"/>
                      </a:endParaRPr>
                    </a:p>
                  </a:txBody>
                  <a:tcPr marL="68580" marR="68580" marT="0" marB="0"/>
                </a:tc>
                <a:tc>
                  <a:txBody>
                    <a:bodyPr/>
                    <a:lstStyle/>
                    <a:p>
                      <a:pPr algn="just">
                        <a:spcAft>
                          <a:spcPts val="0"/>
                        </a:spcAft>
                      </a:pPr>
                      <a:r>
                        <a:rPr lang="ru-RU" sz="1400">
                          <a:latin typeface="Times New Roman"/>
                          <a:ea typeface="Times New Roman"/>
                        </a:rPr>
                        <a:t>108000 л.</a:t>
                      </a:r>
                      <a:endParaRPr lang="ru-RU" sz="1200">
                        <a:latin typeface="Times New Roman"/>
                        <a:ea typeface="Times New Roman"/>
                      </a:endParaRPr>
                    </a:p>
                    <a:p>
                      <a:pPr algn="just">
                        <a:spcAft>
                          <a:spcPts val="0"/>
                        </a:spcAft>
                      </a:pPr>
                      <a:r>
                        <a:rPr lang="ru-RU" sz="1400">
                          <a:latin typeface="Times New Roman"/>
                          <a:ea typeface="Times New Roman"/>
                        </a:rPr>
                        <a:t>288000 л.</a:t>
                      </a:r>
                      <a:endParaRPr lang="ru-RU" sz="1200">
                        <a:latin typeface="Times New Roman"/>
                        <a:ea typeface="Times New Roman"/>
                      </a:endParaRPr>
                    </a:p>
                  </a:txBody>
                  <a:tcPr marL="68580" marR="68580" marT="0" marB="0"/>
                </a:tc>
              </a:tr>
              <a:tr h="440501">
                <a:tc>
                  <a:txBody>
                    <a:bodyPr/>
                    <a:lstStyle/>
                    <a:p>
                      <a:pPr algn="just">
                        <a:spcAft>
                          <a:spcPts val="0"/>
                        </a:spcAft>
                      </a:pPr>
                      <a:r>
                        <a:rPr lang="ru-RU" sz="1400">
                          <a:latin typeface="Times New Roman"/>
                          <a:ea typeface="Times New Roman"/>
                        </a:rPr>
                        <a:t>Туалет</a:t>
                      </a:r>
                      <a:endParaRPr lang="ru-RU" sz="1200">
                        <a:latin typeface="Times New Roman"/>
                        <a:ea typeface="Times New Roman"/>
                      </a:endParaRPr>
                    </a:p>
                  </a:txBody>
                  <a:tcPr marL="68580" marR="68580" marT="0" marB="0"/>
                </a:tc>
                <a:tc>
                  <a:txBody>
                    <a:bodyPr/>
                    <a:lstStyle/>
                    <a:p>
                      <a:pPr algn="just">
                        <a:spcAft>
                          <a:spcPts val="0"/>
                        </a:spcAft>
                      </a:pPr>
                      <a:r>
                        <a:rPr lang="ru-RU" sz="1400">
                          <a:latin typeface="Times New Roman"/>
                          <a:ea typeface="Times New Roman"/>
                        </a:rPr>
                        <a:t>  9 л.</a:t>
                      </a:r>
                      <a:endParaRPr lang="ru-RU" sz="1200">
                        <a:latin typeface="Times New Roman"/>
                        <a:ea typeface="Times New Roman"/>
                      </a:endParaRPr>
                    </a:p>
                  </a:txBody>
                  <a:tcPr marL="68580" marR="68580" marT="0" marB="0"/>
                </a:tc>
                <a:tc>
                  <a:txBody>
                    <a:bodyPr/>
                    <a:lstStyle/>
                    <a:p>
                      <a:pPr algn="just">
                        <a:spcAft>
                          <a:spcPts val="0"/>
                        </a:spcAft>
                      </a:pPr>
                      <a:r>
                        <a:rPr lang="ru-RU" sz="1400">
                          <a:latin typeface="Times New Roman"/>
                          <a:ea typeface="Times New Roman"/>
                        </a:rPr>
                        <a:t>  5400 л.</a:t>
                      </a:r>
                      <a:endParaRPr lang="ru-RU" sz="1200">
                        <a:latin typeface="Times New Roman"/>
                        <a:ea typeface="Times New Roman"/>
                      </a:endParaRPr>
                    </a:p>
                  </a:txBody>
                  <a:tcPr marL="68580" marR="68580" marT="0" marB="0"/>
                </a:tc>
                <a:tc>
                  <a:txBody>
                    <a:bodyPr/>
                    <a:lstStyle/>
                    <a:p>
                      <a:pPr algn="just">
                        <a:spcAft>
                          <a:spcPts val="0"/>
                        </a:spcAft>
                      </a:pPr>
                      <a:r>
                        <a:rPr lang="ru-RU" sz="1400">
                          <a:latin typeface="Times New Roman"/>
                          <a:ea typeface="Times New Roman"/>
                        </a:rPr>
                        <a:t>64000 л.</a:t>
                      </a:r>
                      <a:endParaRPr lang="ru-RU" sz="1200">
                        <a:latin typeface="Times New Roman"/>
                        <a:ea typeface="Times New Roman"/>
                      </a:endParaRPr>
                    </a:p>
                  </a:txBody>
                  <a:tcPr marL="68580" marR="68580" marT="0" marB="0"/>
                </a:tc>
              </a:tr>
              <a:tr h="506878">
                <a:tc>
                  <a:txBody>
                    <a:bodyPr/>
                    <a:lstStyle/>
                    <a:p>
                      <a:pPr algn="just">
                        <a:spcAft>
                          <a:spcPts val="0"/>
                        </a:spcAft>
                      </a:pPr>
                      <a:r>
                        <a:rPr lang="ru-RU" sz="1400">
                          <a:latin typeface="Times New Roman"/>
                          <a:ea typeface="Times New Roman"/>
                        </a:rPr>
                        <a:t>Мытье</a:t>
                      </a:r>
                      <a:endParaRPr lang="ru-RU" sz="1200">
                        <a:latin typeface="Times New Roman"/>
                        <a:ea typeface="Times New Roman"/>
                      </a:endParaRPr>
                    </a:p>
                    <a:p>
                      <a:pPr algn="just">
                        <a:spcAft>
                          <a:spcPts val="0"/>
                        </a:spcAft>
                      </a:pPr>
                      <a:r>
                        <a:rPr lang="ru-RU" sz="1400">
                          <a:latin typeface="Times New Roman"/>
                          <a:ea typeface="Times New Roman"/>
                        </a:rPr>
                        <a:t>посуды </a:t>
                      </a:r>
                      <a:endParaRPr lang="ru-RU" sz="1200">
                        <a:latin typeface="Times New Roman"/>
                        <a:ea typeface="Times New Roman"/>
                      </a:endParaRPr>
                    </a:p>
                  </a:txBody>
                  <a:tcPr marL="68580" marR="68580" marT="0" marB="0"/>
                </a:tc>
                <a:tc>
                  <a:txBody>
                    <a:bodyPr/>
                    <a:lstStyle/>
                    <a:p>
                      <a:pPr algn="just">
                        <a:spcAft>
                          <a:spcPts val="0"/>
                        </a:spcAft>
                      </a:pPr>
                      <a:r>
                        <a:rPr lang="ru-RU" sz="1400">
                          <a:latin typeface="Times New Roman"/>
                          <a:ea typeface="Times New Roman"/>
                        </a:rPr>
                        <a:t>  72 л.</a:t>
                      </a:r>
                      <a:endParaRPr lang="ru-RU" sz="1200">
                        <a:latin typeface="Times New Roman"/>
                        <a:ea typeface="Times New Roman"/>
                      </a:endParaRPr>
                    </a:p>
                  </a:txBody>
                  <a:tcPr marL="68580" marR="68580" marT="0" marB="0"/>
                </a:tc>
                <a:tc>
                  <a:txBody>
                    <a:bodyPr/>
                    <a:lstStyle/>
                    <a:p>
                      <a:pPr algn="just">
                        <a:spcAft>
                          <a:spcPts val="0"/>
                        </a:spcAft>
                      </a:pPr>
                      <a:r>
                        <a:rPr lang="ru-RU" sz="1400" dirty="0">
                          <a:latin typeface="Times New Roman"/>
                          <a:ea typeface="Times New Roman"/>
                        </a:rPr>
                        <a:t>  4320 л.</a:t>
                      </a:r>
                      <a:endParaRPr lang="ru-RU" sz="1200" dirty="0">
                        <a:latin typeface="Times New Roman"/>
                        <a:ea typeface="Times New Roman"/>
                      </a:endParaRPr>
                    </a:p>
                  </a:txBody>
                  <a:tcPr marL="68580" marR="68580" marT="0" marB="0"/>
                </a:tc>
                <a:tc>
                  <a:txBody>
                    <a:bodyPr/>
                    <a:lstStyle/>
                    <a:p>
                      <a:pPr algn="just">
                        <a:spcAft>
                          <a:spcPts val="0"/>
                        </a:spcAft>
                      </a:pPr>
                      <a:r>
                        <a:rPr lang="ru-RU" sz="1400">
                          <a:latin typeface="Times New Roman"/>
                          <a:ea typeface="Times New Roman"/>
                        </a:rPr>
                        <a:t>51840 л.</a:t>
                      </a:r>
                      <a:endParaRPr lang="ru-RU" sz="1200">
                        <a:latin typeface="Times New Roman"/>
                        <a:ea typeface="Times New Roman"/>
                      </a:endParaRPr>
                    </a:p>
                  </a:txBody>
                  <a:tcPr marL="68580" marR="68580" marT="0" marB="0"/>
                </a:tc>
              </a:tr>
              <a:tr h="440501">
                <a:tc>
                  <a:txBody>
                    <a:bodyPr/>
                    <a:lstStyle/>
                    <a:p>
                      <a:pPr algn="just">
                        <a:spcAft>
                          <a:spcPts val="0"/>
                        </a:spcAft>
                      </a:pPr>
                      <a:r>
                        <a:rPr lang="ru-RU" sz="1400">
                          <a:latin typeface="Times New Roman"/>
                          <a:ea typeface="Times New Roman"/>
                        </a:rPr>
                        <a:t>Стирка</a:t>
                      </a:r>
                      <a:endParaRPr lang="ru-RU" sz="1200">
                        <a:latin typeface="Times New Roman"/>
                        <a:ea typeface="Times New Roman"/>
                      </a:endParaRPr>
                    </a:p>
                  </a:txBody>
                  <a:tcPr marL="68580" marR="68580" marT="0" marB="0"/>
                </a:tc>
                <a:tc>
                  <a:txBody>
                    <a:bodyPr/>
                    <a:lstStyle/>
                    <a:p>
                      <a:pPr algn="just">
                        <a:spcAft>
                          <a:spcPts val="0"/>
                        </a:spcAft>
                      </a:pPr>
                      <a:r>
                        <a:rPr lang="ru-RU" sz="1400">
                          <a:latin typeface="Times New Roman"/>
                          <a:ea typeface="Times New Roman"/>
                        </a:rPr>
                        <a:t>  85 л.           </a:t>
                      </a:r>
                      <a:endParaRPr lang="ru-RU" sz="1200">
                        <a:latin typeface="Times New Roman"/>
                        <a:ea typeface="Times New Roman"/>
                      </a:endParaRPr>
                    </a:p>
                  </a:txBody>
                  <a:tcPr marL="68580" marR="68580" marT="0" marB="0"/>
                </a:tc>
                <a:tc>
                  <a:txBody>
                    <a:bodyPr/>
                    <a:lstStyle/>
                    <a:p>
                      <a:pPr algn="just">
                        <a:spcAft>
                          <a:spcPts val="0"/>
                        </a:spcAft>
                      </a:pPr>
                      <a:r>
                        <a:rPr lang="ru-RU" sz="1400">
                          <a:latin typeface="Times New Roman"/>
                          <a:ea typeface="Times New Roman"/>
                        </a:rPr>
                        <a:t>  1020 л.</a:t>
                      </a:r>
                      <a:endParaRPr lang="ru-RU" sz="1200">
                        <a:latin typeface="Times New Roman"/>
                        <a:ea typeface="Times New Roman"/>
                      </a:endParaRPr>
                    </a:p>
                  </a:txBody>
                  <a:tcPr marL="68580" marR="68580" marT="0" marB="0"/>
                </a:tc>
                <a:tc>
                  <a:txBody>
                    <a:bodyPr/>
                    <a:lstStyle/>
                    <a:p>
                      <a:pPr algn="just">
                        <a:spcAft>
                          <a:spcPts val="0"/>
                        </a:spcAft>
                      </a:pPr>
                      <a:r>
                        <a:rPr lang="ru-RU" sz="1400">
                          <a:latin typeface="Times New Roman"/>
                          <a:ea typeface="Times New Roman"/>
                        </a:rPr>
                        <a:t>12240 л.</a:t>
                      </a:r>
                      <a:endParaRPr lang="ru-RU" sz="1200">
                        <a:latin typeface="Times New Roman"/>
                        <a:ea typeface="Times New Roman"/>
                      </a:endParaRPr>
                    </a:p>
                  </a:txBody>
                  <a:tcPr marL="68580" marR="68580" marT="0" marB="0"/>
                </a:tc>
              </a:tr>
              <a:tr h="506878">
                <a:tc>
                  <a:txBody>
                    <a:bodyPr/>
                    <a:lstStyle/>
                    <a:p>
                      <a:pPr algn="just">
                        <a:spcAft>
                          <a:spcPts val="0"/>
                        </a:spcAft>
                      </a:pPr>
                      <a:r>
                        <a:rPr lang="ru-RU" sz="1400" dirty="0">
                          <a:latin typeface="Times New Roman"/>
                          <a:ea typeface="Times New Roman"/>
                        </a:rPr>
                        <a:t>Уборка</a:t>
                      </a:r>
                      <a:endParaRPr lang="ru-RU" sz="1200" dirty="0">
                        <a:latin typeface="Times New Roman"/>
                        <a:ea typeface="Times New Roman"/>
                      </a:endParaRPr>
                    </a:p>
                    <a:p>
                      <a:pPr algn="just">
                        <a:spcAft>
                          <a:spcPts val="0"/>
                        </a:spcAft>
                      </a:pPr>
                      <a:r>
                        <a:rPr lang="ru-RU" sz="1400" dirty="0">
                          <a:latin typeface="Times New Roman"/>
                          <a:ea typeface="Times New Roman"/>
                        </a:rPr>
                        <a:t>квартиры</a:t>
                      </a:r>
                      <a:endParaRPr lang="ru-RU" sz="1200" dirty="0">
                        <a:latin typeface="Times New Roman"/>
                        <a:ea typeface="Times New Roman"/>
                      </a:endParaRPr>
                    </a:p>
                  </a:txBody>
                  <a:tcPr marL="68580" marR="68580" marT="0" marB="0"/>
                </a:tc>
                <a:tc>
                  <a:txBody>
                    <a:bodyPr/>
                    <a:lstStyle/>
                    <a:p>
                      <a:pPr algn="just">
                        <a:spcAft>
                          <a:spcPts val="0"/>
                        </a:spcAft>
                      </a:pPr>
                      <a:r>
                        <a:rPr lang="ru-RU" sz="1400">
                          <a:latin typeface="Times New Roman"/>
                          <a:ea typeface="Times New Roman"/>
                        </a:rPr>
                        <a:t>  10 л.</a:t>
                      </a:r>
                      <a:endParaRPr lang="ru-RU" sz="1200">
                        <a:latin typeface="Times New Roman"/>
                        <a:ea typeface="Times New Roman"/>
                      </a:endParaRPr>
                    </a:p>
                  </a:txBody>
                  <a:tcPr marL="68580" marR="68580" marT="0" marB="0"/>
                </a:tc>
                <a:tc>
                  <a:txBody>
                    <a:bodyPr/>
                    <a:lstStyle/>
                    <a:p>
                      <a:pPr algn="just">
                        <a:spcAft>
                          <a:spcPts val="0"/>
                        </a:spcAft>
                      </a:pPr>
                      <a:r>
                        <a:rPr lang="ru-RU" sz="1400">
                          <a:latin typeface="Times New Roman"/>
                          <a:ea typeface="Times New Roman"/>
                        </a:rPr>
                        <a:t>  120 л.</a:t>
                      </a:r>
                      <a:endParaRPr lang="ru-RU" sz="1200">
                        <a:latin typeface="Times New Roman"/>
                        <a:ea typeface="Times New Roman"/>
                      </a:endParaRPr>
                    </a:p>
                  </a:txBody>
                  <a:tcPr marL="68580" marR="68580" marT="0" marB="0"/>
                </a:tc>
                <a:tc>
                  <a:txBody>
                    <a:bodyPr/>
                    <a:lstStyle/>
                    <a:p>
                      <a:pPr algn="just">
                        <a:spcAft>
                          <a:spcPts val="0"/>
                        </a:spcAft>
                      </a:pPr>
                      <a:r>
                        <a:rPr lang="ru-RU" sz="1400">
                          <a:latin typeface="Times New Roman"/>
                          <a:ea typeface="Times New Roman"/>
                        </a:rPr>
                        <a:t>1140 л.</a:t>
                      </a:r>
                      <a:endParaRPr lang="ru-RU" sz="1200">
                        <a:latin typeface="Times New Roman"/>
                        <a:ea typeface="Times New Roman"/>
                      </a:endParaRPr>
                    </a:p>
                  </a:txBody>
                  <a:tcPr marL="68580" marR="68580" marT="0" marB="0"/>
                </a:tc>
              </a:tr>
              <a:tr h="506878">
                <a:tc>
                  <a:txBody>
                    <a:bodyPr/>
                    <a:lstStyle/>
                    <a:p>
                      <a:pPr algn="just">
                        <a:spcAft>
                          <a:spcPts val="0"/>
                        </a:spcAft>
                      </a:pPr>
                      <a:r>
                        <a:rPr lang="ru-RU" sz="1400">
                          <a:latin typeface="Times New Roman"/>
                          <a:ea typeface="Times New Roman"/>
                        </a:rPr>
                        <a:t>Еда, питье</a:t>
                      </a:r>
                      <a:endParaRPr lang="ru-RU" sz="1200">
                        <a:latin typeface="Times New Roman"/>
                        <a:ea typeface="Times New Roman"/>
                      </a:endParaRPr>
                    </a:p>
                  </a:txBody>
                  <a:tcPr marL="68580" marR="68580" marT="0" marB="0"/>
                </a:tc>
                <a:tc>
                  <a:txBody>
                    <a:bodyPr/>
                    <a:lstStyle/>
                    <a:p>
                      <a:pPr algn="just">
                        <a:spcAft>
                          <a:spcPts val="0"/>
                        </a:spcAft>
                      </a:pPr>
                      <a:r>
                        <a:rPr lang="ru-RU" sz="1400">
                          <a:latin typeface="Times New Roman"/>
                          <a:ea typeface="Times New Roman"/>
                        </a:rPr>
                        <a:t>10 л.</a:t>
                      </a:r>
                      <a:endParaRPr lang="ru-RU" sz="1200">
                        <a:latin typeface="Times New Roman"/>
                        <a:ea typeface="Times New Roman"/>
                      </a:endParaRPr>
                    </a:p>
                    <a:p>
                      <a:pPr algn="just">
                        <a:spcAft>
                          <a:spcPts val="0"/>
                        </a:spcAft>
                      </a:pPr>
                      <a:r>
                        <a:rPr lang="ru-RU" sz="1400">
                          <a:latin typeface="Times New Roman"/>
                          <a:ea typeface="Times New Roman"/>
                        </a:rPr>
                        <a:t>в день </a:t>
                      </a:r>
                      <a:endParaRPr lang="ru-RU" sz="1200">
                        <a:latin typeface="Times New Roman"/>
                        <a:ea typeface="Times New Roman"/>
                      </a:endParaRPr>
                    </a:p>
                  </a:txBody>
                  <a:tcPr marL="68580" marR="68580" marT="0" marB="0"/>
                </a:tc>
                <a:tc>
                  <a:txBody>
                    <a:bodyPr/>
                    <a:lstStyle/>
                    <a:p>
                      <a:pPr algn="just">
                        <a:spcAft>
                          <a:spcPts val="0"/>
                        </a:spcAft>
                      </a:pPr>
                      <a:r>
                        <a:rPr lang="ru-RU" sz="1400">
                          <a:latin typeface="Times New Roman"/>
                          <a:ea typeface="Times New Roman"/>
                        </a:rPr>
                        <a:t>  300 л.</a:t>
                      </a:r>
                      <a:endParaRPr lang="ru-RU" sz="1200">
                        <a:latin typeface="Times New Roman"/>
                        <a:ea typeface="Times New Roman"/>
                      </a:endParaRPr>
                    </a:p>
                  </a:txBody>
                  <a:tcPr marL="68580" marR="68580" marT="0" marB="0"/>
                </a:tc>
                <a:tc>
                  <a:txBody>
                    <a:bodyPr/>
                    <a:lstStyle/>
                    <a:p>
                      <a:pPr algn="just">
                        <a:spcAft>
                          <a:spcPts val="0"/>
                        </a:spcAft>
                      </a:pPr>
                      <a:r>
                        <a:rPr lang="ru-RU" sz="1400">
                          <a:latin typeface="Times New Roman"/>
                          <a:ea typeface="Times New Roman"/>
                        </a:rPr>
                        <a:t>109500 л.</a:t>
                      </a:r>
                      <a:endParaRPr lang="ru-RU" sz="1200">
                        <a:latin typeface="Times New Roman"/>
                        <a:ea typeface="Times New Roman"/>
                      </a:endParaRPr>
                    </a:p>
                  </a:txBody>
                  <a:tcPr marL="68580" marR="68580" marT="0" marB="0"/>
                </a:tc>
              </a:tr>
              <a:tr h="506878">
                <a:tc>
                  <a:txBody>
                    <a:bodyPr/>
                    <a:lstStyle/>
                    <a:p>
                      <a:pPr algn="just">
                        <a:spcAft>
                          <a:spcPts val="0"/>
                        </a:spcAft>
                      </a:pPr>
                      <a:r>
                        <a:rPr lang="ru-RU" sz="1400">
                          <a:latin typeface="Times New Roman"/>
                          <a:ea typeface="Times New Roman"/>
                        </a:rPr>
                        <a:t>На животных</a:t>
                      </a:r>
                      <a:endParaRPr lang="ru-RU" sz="1200">
                        <a:latin typeface="Times New Roman"/>
                        <a:ea typeface="Times New Roman"/>
                      </a:endParaRPr>
                    </a:p>
                  </a:txBody>
                  <a:tcPr marL="68580" marR="68580" marT="0" marB="0"/>
                </a:tc>
                <a:tc>
                  <a:txBody>
                    <a:bodyPr/>
                    <a:lstStyle/>
                    <a:p>
                      <a:pPr algn="just">
                        <a:spcAft>
                          <a:spcPts val="0"/>
                        </a:spcAft>
                      </a:pPr>
                      <a:r>
                        <a:rPr lang="ru-RU" sz="1400">
                          <a:latin typeface="Times New Roman"/>
                          <a:ea typeface="Times New Roman"/>
                        </a:rPr>
                        <a:t>  1 л.</a:t>
                      </a:r>
                      <a:endParaRPr lang="ru-RU" sz="1200">
                        <a:latin typeface="Times New Roman"/>
                        <a:ea typeface="Times New Roman"/>
                      </a:endParaRPr>
                    </a:p>
                    <a:p>
                      <a:pPr algn="just">
                        <a:spcAft>
                          <a:spcPts val="0"/>
                        </a:spcAft>
                      </a:pPr>
                      <a:r>
                        <a:rPr lang="ru-RU" sz="1400">
                          <a:latin typeface="Times New Roman"/>
                          <a:ea typeface="Times New Roman"/>
                        </a:rPr>
                        <a:t>в день</a:t>
                      </a:r>
                      <a:endParaRPr lang="ru-RU" sz="1200">
                        <a:latin typeface="Times New Roman"/>
                        <a:ea typeface="Times New Roman"/>
                      </a:endParaRPr>
                    </a:p>
                  </a:txBody>
                  <a:tcPr marL="68580" marR="68580" marT="0" marB="0"/>
                </a:tc>
                <a:tc>
                  <a:txBody>
                    <a:bodyPr/>
                    <a:lstStyle/>
                    <a:p>
                      <a:pPr algn="just">
                        <a:spcAft>
                          <a:spcPts val="0"/>
                        </a:spcAft>
                      </a:pPr>
                      <a:r>
                        <a:rPr lang="ru-RU" sz="1400">
                          <a:latin typeface="Times New Roman"/>
                          <a:ea typeface="Times New Roman"/>
                        </a:rPr>
                        <a:t>  30 л.</a:t>
                      </a:r>
                      <a:endParaRPr lang="ru-RU" sz="1200">
                        <a:latin typeface="Times New Roman"/>
                        <a:ea typeface="Times New Roman"/>
                      </a:endParaRPr>
                    </a:p>
                  </a:txBody>
                  <a:tcPr marL="68580" marR="68580" marT="0" marB="0"/>
                </a:tc>
                <a:tc>
                  <a:txBody>
                    <a:bodyPr/>
                    <a:lstStyle/>
                    <a:p>
                      <a:pPr algn="just">
                        <a:spcAft>
                          <a:spcPts val="0"/>
                        </a:spcAft>
                      </a:pPr>
                      <a:r>
                        <a:rPr lang="ru-RU" sz="1400" dirty="0">
                          <a:latin typeface="Times New Roman"/>
                          <a:ea typeface="Times New Roman"/>
                        </a:rPr>
                        <a:t>360 л.</a:t>
                      </a:r>
                      <a:endParaRPr lang="ru-RU" sz="1200" dirty="0">
                        <a:latin typeface="Times New Roman"/>
                        <a:ea typeface="Times New Roman"/>
                      </a:endParaRPr>
                    </a:p>
                  </a:txBody>
                  <a:tcPr marL="68580" marR="68580" marT="0" marB="0"/>
                </a:tc>
              </a:tr>
            </a:tbl>
          </a:graphicData>
        </a:graphic>
      </p:graphicFrame>
      <p:sp>
        <p:nvSpPr>
          <p:cNvPr id="5" name="TextBox 4"/>
          <p:cNvSpPr txBox="1"/>
          <p:nvPr/>
        </p:nvSpPr>
        <p:spPr>
          <a:xfrm>
            <a:off x="8572528" y="6286520"/>
            <a:ext cx="418704" cy="369332"/>
          </a:xfrm>
          <a:prstGeom prst="rect">
            <a:avLst/>
          </a:prstGeom>
          <a:noFill/>
        </p:spPr>
        <p:txBody>
          <a:bodyPr wrap="none" rtlCol="0">
            <a:spAutoFit/>
          </a:bodyPr>
          <a:lstStyle/>
          <a:p>
            <a:r>
              <a:rPr lang="ru-RU" dirty="0" smtClean="0"/>
              <a:t>16</a:t>
            </a:r>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39718"/>
          </a:xfrm>
        </p:spPr>
        <p:txBody>
          <a:bodyPr>
            <a:normAutofit fontScale="90000"/>
          </a:bodyPr>
          <a:lstStyle/>
          <a:p>
            <a:r>
              <a:rPr lang="ru-RU" sz="2200" dirty="0" smtClean="0">
                <a:latin typeface="Times New Roman" pitchFamily="18" charset="0"/>
                <a:cs typeface="Times New Roman" pitchFamily="18" charset="0"/>
              </a:rPr>
              <a:t> </a:t>
            </a:r>
            <a:br>
              <a:rPr lang="ru-RU" sz="2200"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Как же мы расходуем воду, которую берем взаймы у природы?</a:t>
            </a:r>
            <a:r>
              <a:rPr lang="ru-RU" sz="2200" dirty="0" smtClean="0">
                <a:latin typeface="Times New Roman" pitchFamily="18" charset="0"/>
                <a:cs typeface="Times New Roman" pitchFamily="18" charset="0"/>
              </a:rPr>
              <a:t/>
            </a:r>
            <a:br>
              <a:rPr lang="ru-RU" sz="2200" dirty="0" smtClean="0">
                <a:latin typeface="Times New Roman" pitchFamily="18" charset="0"/>
                <a:cs typeface="Times New Roman" pitchFamily="18" charset="0"/>
              </a:rPr>
            </a:br>
            <a:endParaRPr lang="ru-RU" dirty="0"/>
          </a:p>
        </p:txBody>
      </p:sp>
      <p:pic>
        <p:nvPicPr>
          <p:cNvPr id="1026" name="Рисунок 3" descr="C:\Users\Ирина\Desktop\вода в доме\Физика!!!!!!!\S5009874.JPG"/>
          <p:cNvPicPr>
            <a:picLocks noChangeAspect="1" noChangeArrowheads="1"/>
          </p:cNvPicPr>
          <p:nvPr/>
        </p:nvPicPr>
        <p:blipFill>
          <a:blip r:embed="rId2" cstate="print"/>
          <a:srcRect/>
          <a:stretch>
            <a:fillRect/>
          </a:stretch>
        </p:blipFill>
        <p:spPr bwMode="auto">
          <a:xfrm>
            <a:off x="285720" y="642918"/>
            <a:ext cx="3829050" cy="2619375"/>
          </a:xfrm>
          <a:prstGeom prst="rect">
            <a:avLst/>
          </a:prstGeom>
          <a:noFill/>
          <a:ln w="9525">
            <a:noFill/>
            <a:miter lim="800000"/>
            <a:headEnd/>
            <a:tailEnd/>
          </a:ln>
        </p:spPr>
      </p:pic>
      <p:sp>
        <p:nvSpPr>
          <p:cNvPr id="1027" name="Rectangle 3"/>
          <p:cNvSpPr>
            <a:spLocks noChangeArrowheads="1"/>
          </p:cNvSpPr>
          <p:nvPr/>
        </p:nvSpPr>
        <p:spPr bwMode="auto">
          <a:xfrm>
            <a:off x="4572000" y="1500174"/>
            <a:ext cx="3786214"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Применяем мы ещё воду для купания, полива</a:t>
            </a:r>
            <a:r>
              <a:rPr kumimoji="0" lang="ru-RU" sz="20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цветов, при уборке комнат, при чистке аквариума</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2"/>
          <p:cNvPicPr>
            <a:picLocks noChangeAspect="1" noChangeArrowheads="1"/>
          </p:cNvPicPr>
          <p:nvPr/>
        </p:nvPicPr>
        <p:blipFill>
          <a:blip r:embed="rId3" cstate="print"/>
          <a:srcRect/>
          <a:stretch>
            <a:fillRect/>
          </a:stretch>
        </p:blipFill>
        <p:spPr bwMode="auto">
          <a:xfrm>
            <a:off x="285720" y="3500438"/>
            <a:ext cx="4000528" cy="2928934"/>
          </a:xfrm>
          <a:prstGeom prst="rect">
            <a:avLst/>
          </a:prstGeom>
          <a:noFill/>
          <a:ln w="9525">
            <a:noFill/>
            <a:miter lim="800000"/>
            <a:headEnd/>
            <a:tailEnd/>
          </a:ln>
        </p:spPr>
      </p:pic>
      <p:sp>
        <p:nvSpPr>
          <p:cNvPr id="6" name="Прямоугольник 5"/>
          <p:cNvSpPr/>
          <p:nvPr/>
        </p:nvSpPr>
        <p:spPr>
          <a:xfrm>
            <a:off x="4500562" y="642918"/>
            <a:ext cx="4409668" cy="923330"/>
          </a:xfrm>
          <a:prstGeom prst="rect">
            <a:avLst/>
          </a:prstGeom>
        </p:spPr>
        <p:txBody>
          <a:bodyPr wrap="square">
            <a:spAutoFit/>
          </a:bodyPr>
          <a:lstStyle/>
          <a:p>
            <a:r>
              <a:rPr lang="ru-RU" dirty="0" smtClean="0">
                <a:latin typeface="Times New Roman" pitchFamily="18" charset="0"/>
                <a:cs typeface="Times New Roman" pitchFamily="18" charset="0"/>
              </a:rPr>
              <a:t>Мы выяснили, что в нашей семье больше всего воды уходит на приготовление пищи, мытьё посуды, стирку.</a:t>
            </a:r>
            <a:endParaRPr lang="ru-RU" dirty="0"/>
          </a:p>
        </p:txBody>
      </p:sp>
      <p:pic>
        <p:nvPicPr>
          <p:cNvPr id="1028" name="Picture 4" descr="C:\Users\МОЙ\Desktop\8 марта\DSC08195.JPG"/>
          <p:cNvPicPr>
            <a:picLocks noChangeAspect="1" noChangeArrowheads="1"/>
          </p:cNvPicPr>
          <p:nvPr/>
        </p:nvPicPr>
        <p:blipFill>
          <a:blip r:embed="rId4" cstate="print"/>
          <a:srcRect/>
          <a:stretch>
            <a:fillRect/>
          </a:stretch>
        </p:blipFill>
        <p:spPr bwMode="auto">
          <a:xfrm>
            <a:off x="5643570" y="2928934"/>
            <a:ext cx="2714644" cy="3714776"/>
          </a:xfrm>
          <a:prstGeom prst="rect">
            <a:avLst/>
          </a:prstGeom>
          <a:noFill/>
        </p:spPr>
      </p:pic>
      <p:sp>
        <p:nvSpPr>
          <p:cNvPr id="9" name="TextBox 8"/>
          <p:cNvSpPr txBox="1"/>
          <p:nvPr/>
        </p:nvSpPr>
        <p:spPr>
          <a:xfrm>
            <a:off x="8715404" y="6286520"/>
            <a:ext cx="418704" cy="369332"/>
          </a:xfrm>
          <a:prstGeom prst="rect">
            <a:avLst/>
          </a:prstGeom>
          <a:noFill/>
        </p:spPr>
        <p:txBody>
          <a:bodyPr wrap="none" rtlCol="0">
            <a:spAutoFit/>
          </a:bodyPr>
          <a:lstStyle/>
          <a:p>
            <a:r>
              <a:rPr lang="ru-RU" dirty="0" smtClean="0"/>
              <a:t>17</a:t>
            </a:r>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4414" y="214290"/>
            <a:ext cx="7043758" cy="1143000"/>
          </a:xfrm>
        </p:spPr>
        <p:txBody>
          <a:bodyPr>
            <a:normAutofit fontScale="90000"/>
          </a:bodyPr>
          <a:lstStyle/>
          <a:p>
            <a:r>
              <a:rPr lang="ru-RU" sz="2200" b="1" dirty="0" smtClean="0">
                <a:latin typeface="Times New Roman" pitchFamily="18" charset="0"/>
                <a:cs typeface="Times New Roman" pitchFamily="18" charset="0"/>
              </a:rPr>
              <a:t>В целях экономии воды наша семья предлагает следующую систему мер:</a:t>
            </a:r>
            <a:r>
              <a:rPr lang="ru-RU" dirty="0" smtClean="0"/>
              <a:t/>
            </a:r>
            <a:br>
              <a:rPr lang="ru-RU" dirty="0" smtClean="0"/>
            </a:br>
            <a:endParaRPr lang="ru-RU" dirty="0"/>
          </a:p>
        </p:txBody>
      </p:sp>
      <p:sp>
        <p:nvSpPr>
          <p:cNvPr id="2049" name="Rectangle 1"/>
          <p:cNvSpPr>
            <a:spLocks noChangeArrowheads="1"/>
          </p:cNvSpPr>
          <p:nvPr/>
        </p:nvSpPr>
        <p:spPr bwMode="auto">
          <a:xfrm>
            <a:off x="714348" y="642918"/>
            <a:ext cx="1428728"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ванной</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cstate="print"/>
          <a:srcRect/>
          <a:stretch>
            <a:fillRect/>
          </a:stretch>
        </p:blipFill>
        <p:spPr bwMode="auto">
          <a:xfrm>
            <a:off x="6072198" y="1000108"/>
            <a:ext cx="2857500" cy="3810000"/>
          </a:xfrm>
          <a:prstGeom prst="rect">
            <a:avLst/>
          </a:prstGeom>
          <a:noFill/>
          <a:ln w="9525">
            <a:noFill/>
            <a:miter lim="800000"/>
            <a:headEnd/>
            <a:tailEnd/>
          </a:ln>
        </p:spPr>
      </p:pic>
      <p:sp>
        <p:nvSpPr>
          <p:cNvPr id="2051" name="Rectangle 3"/>
          <p:cNvSpPr>
            <a:spLocks noChangeArrowheads="1"/>
          </p:cNvSpPr>
          <p:nvPr/>
        </p:nvSpPr>
        <p:spPr bwMode="auto">
          <a:xfrm>
            <a:off x="357158" y="856808"/>
            <a:ext cx="5572164"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Не оставляйте кран постоянно включенным при чистке зубов. Старайтесь включать его в начале и конце процедуры. Экономия: 15 литров воды в минуту =&gt; 757 литров в неделю при четырех членах семьи.</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Выключайте кран во время бритья. Экономия на одного человека: 380 литров в неделю.</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Сократите время пребывания в душе до 5-7 минут. Экономия на одного человека: от 20 литров воды при каждом приеме душа.</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Во время приема душа вовсе не обязательно оставлять поток воды постоянным. Пользуйтесь водой в моменты ополаскивания и смывания пены. Экономия на одного человека: до 20 литров воды при каждом приеме душа.</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Заполняйте ванну на 50%. Экономия на одного человека: от 20 литров воды при каждом приеме ванны.</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Используйте стиральную машинку по возможности при её полной загрузке, устанавливая необходимый уровень подачи воды.</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Не используйте свой унитаз как мусорное ведро. Экономия: до 25 литров воды в день.</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Если ручка слива часто остается в положении, допускающем подтек воды в унитазе, даже в небольших количествах, - приспособьте к исправной работ,  либо замените её.</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 name="TextBox 5"/>
          <p:cNvSpPr txBox="1"/>
          <p:nvPr/>
        </p:nvSpPr>
        <p:spPr>
          <a:xfrm>
            <a:off x="8572528" y="6286520"/>
            <a:ext cx="418704" cy="369332"/>
          </a:xfrm>
          <a:prstGeom prst="rect">
            <a:avLst/>
          </a:prstGeom>
          <a:noFill/>
        </p:spPr>
        <p:txBody>
          <a:bodyPr wrap="none" rtlCol="0">
            <a:spAutoFit/>
          </a:bodyPr>
          <a:lstStyle/>
          <a:p>
            <a:r>
              <a:rPr lang="ru-RU" dirty="0" smtClean="0"/>
              <a:t>18</a:t>
            </a:r>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1900222" cy="439718"/>
          </a:xfrm>
        </p:spPr>
        <p:txBody>
          <a:bodyPr>
            <a:normAutofit fontScale="90000"/>
          </a:bodyPr>
          <a:lstStyle/>
          <a:p>
            <a:r>
              <a:rPr lang="ru-RU" sz="2000" b="1" dirty="0" smtClean="0">
                <a:latin typeface="Times New Roman" pitchFamily="18" charset="0"/>
                <a:cs typeface="Times New Roman" pitchFamily="18" charset="0"/>
              </a:rPr>
              <a:t>На кухне</a:t>
            </a: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endParaRPr lang="ru-RU" sz="2000" dirty="0">
              <a:latin typeface="Times New Roman" pitchFamily="18" charset="0"/>
              <a:cs typeface="Times New Roman" pitchFamily="18" charset="0"/>
            </a:endParaRPr>
          </a:p>
        </p:txBody>
      </p:sp>
      <p:pic>
        <p:nvPicPr>
          <p:cNvPr id="25603" name="Picture 3"/>
          <p:cNvPicPr>
            <a:picLocks noChangeAspect="1" noChangeArrowheads="1"/>
          </p:cNvPicPr>
          <p:nvPr/>
        </p:nvPicPr>
        <p:blipFill>
          <a:blip r:embed="rId2" cstate="print"/>
          <a:srcRect/>
          <a:stretch>
            <a:fillRect/>
          </a:stretch>
        </p:blipFill>
        <p:spPr bwMode="auto">
          <a:xfrm>
            <a:off x="714348" y="714356"/>
            <a:ext cx="3386134" cy="2628898"/>
          </a:xfrm>
          <a:prstGeom prst="rect">
            <a:avLst/>
          </a:prstGeom>
          <a:noFill/>
          <a:ln w="9525">
            <a:noFill/>
            <a:miter lim="800000"/>
            <a:headEnd/>
            <a:tailEnd/>
          </a:ln>
        </p:spPr>
      </p:pic>
      <p:sp>
        <p:nvSpPr>
          <p:cNvPr id="25604" name="Rectangle 4"/>
          <p:cNvSpPr>
            <a:spLocks noChangeArrowheads="1"/>
          </p:cNvSpPr>
          <p:nvPr/>
        </p:nvSpPr>
        <p:spPr bwMode="auto">
          <a:xfrm>
            <a:off x="4286248" y="314247"/>
            <a:ext cx="4500594" cy="64940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При ручной мойке посуды, заполняйте одну из раковин (либо иную емкость) водою смешанной с моющим средством. Затем ополаскивайте, обработанную моющим средством, посуду в другой раковине под небольшим напором теплой воды. Экономия на одного человека: до 60 литров воды в день.</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Используйте посудомоечную машину по возможности при её полной загрузке. Экономия на одного человека: до 60 литров воды при каждом использовании.</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Мойте овощи и фрукты в наполненной водой раковине при выключенном кране. Экономия на одного человека: до 10 литров воды в день.</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Не пользуйтесь водой для размораживания мясных продуктов. Вы можете разморозить их, оставив на ночь в холодильнике, либо воспользовавшись микроволновой печкой.</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Чтобы не лить воду, дожидаясь пока она охладится, храните её охлажденной в холодильнике.</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Попробуйте использовать хотя бы один из способов экономии воды каждый день, и Вы почувствуете экономию. Потому что каждая капля на счету! </a:t>
            </a: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Не сливайте деньги в трубу! Тратьте их на себя и свою семью!  </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 name="TextBox 5"/>
          <p:cNvSpPr txBox="1"/>
          <p:nvPr/>
        </p:nvSpPr>
        <p:spPr>
          <a:xfrm>
            <a:off x="8572528" y="6286520"/>
            <a:ext cx="418704" cy="369332"/>
          </a:xfrm>
          <a:prstGeom prst="rect">
            <a:avLst/>
          </a:prstGeom>
          <a:noFill/>
        </p:spPr>
        <p:txBody>
          <a:bodyPr wrap="none" rtlCol="0">
            <a:spAutoFit/>
          </a:bodyPr>
          <a:lstStyle/>
          <a:p>
            <a:r>
              <a:rPr lang="ru-RU" dirty="0" smtClean="0"/>
              <a:t>19</a:t>
            </a: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6" descr="C:\Users\МОЙ\Pictures\water 25.jpg"/>
          <p:cNvPicPr>
            <a:picLocks noChangeAspect="1" noChangeArrowheads="1"/>
          </p:cNvPicPr>
          <p:nvPr/>
        </p:nvPicPr>
        <p:blipFill>
          <a:blip r:embed="rId2" cstate="print"/>
          <a:srcRect/>
          <a:stretch>
            <a:fillRect/>
          </a:stretch>
        </p:blipFill>
        <p:spPr bwMode="auto">
          <a:xfrm>
            <a:off x="127000" y="95250"/>
            <a:ext cx="8890000" cy="6667500"/>
          </a:xfrm>
          <a:prstGeom prst="rect">
            <a:avLst/>
          </a:prstGeom>
          <a:noFill/>
        </p:spPr>
      </p:pic>
      <p:pic>
        <p:nvPicPr>
          <p:cNvPr id="1032" name="Picture 8"/>
          <p:cNvPicPr>
            <a:picLocks noChangeAspect="1" noChangeArrowheads="1"/>
          </p:cNvPicPr>
          <p:nvPr/>
        </p:nvPicPr>
        <p:blipFill>
          <a:blip r:embed="rId3" cstate="print"/>
          <a:srcRect/>
          <a:stretch>
            <a:fillRect/>
          </a:stretch>
        </p:blipFill>
        <p:spPr bwMode="auto">
          <a:xfrm>
            <a:off x="5786446" y="428604"/>
            <a:ext cx="3071834" cy="3786214"/>
          </a:xfrm>
          <a:prstGeom prst="rect">
            <a:avLst/>
          </a:prstGeom>
          <a:noFill/>
          <a:ln w="9525">
            <a:noFill/>
            <a:miter lim="800000"/>
            <a:headEnd/>
            <a:tailEnd/>
          </a:ln>
        </p:spPr>
      </p:pic>
      <p:sp>
        <p:nvSpPr>
          <p:cNvPr id="14" name="Прямоугольник 13"/>
          <p:cNvSpPr/>
          <p:nvPr/>
        </p:nvSpPr>
        <p:spPr>
          <a:xfrm>
            <a:off x="714348" y="642918"/>
            <a:ext cx="4572000" cy="4093428"/>
          </a:xfrm>
          <a:prstGeom prst="rect">
            <a:avLst/>
          </a:prstGeom>
        </p:spPr>
        <p:txBody>
          <a:bodyPr wrap="square">
            <a:spAutoFit/>
          </a:bodyPr>
          <a:lstStyle/>
          <a:p>
            <a:pPr algn="just"/>
            <a:r>
              <a:rPr lang="ru-RU" sz="2000" b="1" dirty="0" smtClean="0">
                <a:latin typeface="Times New Roman" pitchFamily="18" charset="0"/>
                <a:cs typeface="Times New Roman" pitchFamily="18" charset="0"/>
              </a:rPr>
              <a:t>	Вода стоит особняком в истории нашей планеты. Нет природного тела, которое могло бы с ней сравниться по влиянию на ход основных, самых грандиозных, геологических процессов. Не только земная поверхность, но и глубокие – в масштабе биосферы – части планеты определяются, в самых существенных своих проявлениях, ее существованием и ее свойствами. </a:t>
            </a:r>
          </a:p>
          <a:p>
            <a:pPr algn="just"/>
            <a:endParaRPr lang="ru-RU" sz="2000" b="1" dirty="0" smtClean="0">
              <a:latin typeface="Times New Roman" pitchFamily="18" charset="0"/>
              <a:cs typeface="Times New Roman" pitchFamily="18" charset="0"/>
            </a:endParaRPr>
          </a:p>
          <a:p>
            <a:pPr algn="r"/>
            <a:r>
              <a:rPr lang="ru-RU" sz="2000" b="1" dirty="0" smtClean="0">
                <a:latin typeface="Times New Roman" pitchFamily="18" charset="0"/>
                <a:cs typeface="Times New Roman" pitchFamily="18" charset="0"/>
              </a:rPr>
              <a:t>Академик В.И. Вернадский</a:t>
            </a:r>
          </a:p>
        </p:txBody>
      </p:sp>
      <p:sp>
        <p:nvSpPr>
          <p:cNvPr id="5" name="TextBox 4"/>
          <p:cNvSpPr txBox="1"/>
          <p:nvPr/>
        </p:nvSpPr>
        <p:spPr>
          <a:xfrm>
            <a:off x="8786842" y="6357958"/>
            <a:ext cx="256169" cy="369332"/>
          </a:xfrm>
          <a:prstGeom prst="rect">
            <a:avLst/>
          </a:prstGeom>
          <a:noFill/>
        </p:spPr>
        <p:txBody>
          <a:bodyPr wrap="square" rtlCol="0">
            <a:spAutoFit/>
          </a:bodyPr>
          <a:lstStyle/>
          <a:p>
            <a:r>
              <a:rPr lang="ru-RU" dirty="0" smtClean="0"/>
              <a:t>2</a:t>
            </a:r>
            <a:endParaRPr lang="ru-RU"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15404" y="6357958"/>
            <a:ext cx="418704" cy="369332"/>
          </a:xfrm>
          <a:prstGeom prst="rect">
            <a:avLst/>
          </a:prstGeom>
          <a:noFill/>
        </p:spPr>
        <p:txBody>
          <a:bodyPr wrap="none" rtlCol="0">
            <a:spAutoFit/>
          </a:bodyPr>
          <a:lstStyle/>
          <a:p>
            <a:r>
              <a:rPr lang="ru-RU" dirty="0" smtClean="0"/>
              <a:t>20</a:t>
            </a:r>
            <a:endParaRPr lang="ru-RU" dirty="0"/>
          </a:p>
        </p:txBody>
      </p:sp>
      <p:sp>
        <p:nvSpPr>
          <p:cNvPr id="30721" name="Rectangle 1"/>
          <p:cNvSpPr>
            <a:spLocks noChangeArrowheads="1"/>
          </p:cNvSpPr>
          <p:nvPr/>
        </p:nvSpPr>
        <p:spPr bwMode="auto">
          <a:xfrm>
            <a:off x="428596" y="1225106"/>
            <a:ext cx="7715304"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indent="-457200">
              <a:buFont typeface="+mj-lt"/>
              <a:buAutoNum type="arabicPeriod"/>
            </a:pPr>
            <a:r>
              <a:rPr lang="ru-RU" sz="2000" dirty="0" smtClean="0">
                <a:latin typeface="Times New Roman" pitchFamily="18" charset="0"/>
                <a:cs typeface="Times New Roman" pitchFamily="18" charset="0"/>
              </a:rPr>
              <a:t>Проблема воды становится одной из важнейших не только в плане ее всестороннего и разумного использования, но и в плане охраны источников: ведь вода-это частица сложной системы. От воды зависит жизнь на земле.</a:t>
            </a:r>
          </a:p>
          <a:p>
            <a:pPr marL="457200" indent="-457200">
              <a:buAutoNum type="arabicPeriod" startAt="2"/>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ходе исследования я узнала, что водопроводные очистные станции – это довольно сложные предприятия с множеством различных цехов, сооружений, механизмов, оборудования и коммуникаций. Вода проходит  длинный путь, прежде чем попасть в кран. Но в нашем городе вода недостаточно чистая и требует дополнительной очистки.</a:t>
            </a:r>
            <a:endParaRPr lang="ru-RU" sz="2000" dirty="0" smtClean="0">
              <a:latin typeface="Times New Roman" pitchFamily="18" charset="0"/>
              <a:cs typeface="Times New Roman" pitchFamily="18" charset="0"/>
            </a:endParaRPr>
          </a:p>
          <a:p>
            <a:pPr marL="457200" indent="-457200">
              <a:buAutoNum type="arabicPeriod" startAt="2"/>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Во время наблюдения, мы выяснили, больше всего воды мы расходуем на гигиену собственного тела, еду и питье. Среднее количество уходит на поддержание чистоты в нашем доме и на другие нужды.</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0722" name="Rectangle 2"/>
          <p:cNvSpPr>
            <a:spLocks noChangeArrowheads="1"/>
          </p:cNvSpPr>
          <p:nvPr/>
        </p:nvSpPr>
        <p:spPr bwMode="auto">
          <a:xfrm>
            <a:off x="714348" y="500042"/>
            <a:ext cx="150016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a:t>
            </a:r>
            <a:r>
              <a:rPr kumimoji="0" lang="ru-RU" sz="2000" b="1" i="0" u="none" strike="noStrike" cap="none" normalizeH="0" baseline="0" dirty="0" smtClean="0" bmk="">
                <a:ln>
                  <a:noFill/>
                </a:ln>
                <a:solidFill>
                  <a:schemeClr val="tx1"/>
                </a:solidFill>
                <a:effectLst/>
                <a:latin typeface="Times New Roman" pitchFamily="18" charset="0"/>
                <a:ea typeface="Times New Roman" pitchFamily="18" charset="0"/>
                <a:cs typeface="Times New Roman" pitchFamily="18" charset="0"/>
              </a:rPr>
              <a:t>ыводы</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285720" y="642918"/>
            <a:ext cx="857256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tab pos="723900" algn="l"/>
              </a:tabLst>
            </a:pPr>
            <a:r>
              <a:rPr kumimoji="0" lang="ru-RU" sz="2000" b="1" i="0" u="none" strike="noStrike" cap="none" normalizeH="0" baseline="0" dirty="0" smtClean="0" bmk="_Toc319355452">
                <a:ln>
                  <a:noFill/>
                </a:ln>
                <a:solidFill>
                  <a:schemeClr val="tx1"/>
                </a:solidFill>
                <a:effectLst/>
                <a:latin typeface="Times New Roman" pitchFamily="18" charset="0"/>
                <a:ea typeface="Times New Roman" pitchFamily="18" charset="0"/>
                <a:cs typeface="Times New Roman" pitchFamily="18" charset="0"/>
              </a:rPr>
              <a:t>Цель работы: </a:t>
            </a:r>
            <a:r>
              <a:rPr kumimoji="0" lang="ru-RU" sz="2000" b="0" i="0" u="none" strike="noStrike" cap="none" normalizeH="0" baseline="0" dirty="0" smtClean="0" bmk="_Toc319355452">
                <a:ln>
                  <a:noFill/>
                </a:ln>
                <a:solidFill>
                  <a:schemeClr val="tx1"/>
                </a:solidFill>
                <a:effectLst/>
                <a:latin typeface="Times New Roman" pitchFamily="18" charset="0"/>
                <a:ea typeface="Times New Roman" pitchFamily="18" charset="0"/>
                <a:cs typeface="Times New Roman" pitchFamily="18" charset="0"/>
              </a:rPr>
              <a:t>Исследовать качество питьевой воды.</a:t>
            </a:r>
          </a:p>
          <a:p>
            <a:pPr marL="0" marR="0" lvl="0" indent="0" defTabSz="914400" rtl="0" eaLnBrk="1" fontAlgn="base" latinLnBrk="0" hangingPunct="1">
              <a:lnSpc>
                <a:spcPct val="100000"/>
              </a:lnSpc>
              <a:spcBef>
                <a:spcPct val="0"/>
              </a:spcBef>
              <a:spcAft>
                <a:spcPct val="0"/>
              </a:spcAft>
              <a:buClrTx/>
              <a:buSzTx/>
              <a:buFontTx/>
              <a:buNone/>
              <a:tabLst>
                <a:tab pos="723900" algn="l"/>
              </a:tabLst>
            </a:pPr>
            <a:endParaRPr lang="ru-RU" sz="2000" dirty="0" bmk="_Toc319355452">
              <a:latin typeface="Times New Roman" pitchFamily="18" charset="0"/>
              <a:cs typeface="Times New Roman" pitchFamily="18" charset="0"/>
            </a:endParaRPr>
          </a:p>
          <a:p>
            <a:pPr marL="0" marR="0" lvl="0" indent="0" defTabSz="914400" rtl="0" eaLnBrk="1" fontAlgn="base" latinLnBrk="0" hangingPunct="1">
              <a:lnSpc>
                <a:spcPct val="100000"/>
              </a:lnSpc>
              <a:spcBef>
                <a:spcPct val="0"/>
              </a:spcBef>
              <a:spcAft>
                <a:spcPct val="0"/>
              </a:spcAft>
              <a:buClrTx/>
              <a:buSzTx/>
              <a:buFontTx/>
              <a:buNone/>
              <a:tabLst>
                <a:tab pos="723900" algn="l"/>
              </a:tabLst>
            </a:pPr>
            <a:endParaRPr kumimoji="0" lang="ru-RU" sz="2000" b="1" i="0" u="none" strike="noStrike" cap="none" normalizeH="0" baseline="0" dirty="0" smtClean="0" bmk="">
              <a:ln>
                <a:noFill/>
              </a:ln>
              <a:solidFill>
                <a:schemeClr val="tx1"/>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tab pos="723900" algn="l"/>
              </a:tabLst>
            </a:pPr>
            <a:r>
              <a:rPr kumimoji="0" lang="ru-RU" sz="2000" b="1" i="0" u="none" strike="noStrike" cap="none" normalizeH="0" baseline="0" dirty="0" smtClean="0" bmk="">
                <a:ln>
                  <a:noFill/>
                </a:ln>
                <a:solidFill>
                  <a:schemeClr val="tx1"/>
                </a:solidFill>
                <a:effectLst/>
                <a:latin typeface="Times New Roman" pitchFamily="18" charset="0"/>
                <a:ea typeface="Times New Roman" pitchFamily="18" charset="0"/>
                <a:cs typeface="Times New Roman" pitchFamily="18" charset="0"/>
              </a:rPr>
              <a:t>Задачи исследования</a:t>
            </a:r>
            <a:r>
              <a:rPr kumimoji="0" lang="ru-RU" sz="2000" b="1" i="0" u="none" strike="noStrike" cap="none" normalizeH="0" baseline="0" dirty="0" smtClean="0" bmk="_Toc319355453">
                <a:ln>
                  <a:noFill/>
                </a:ln>
                <a:solidFill>
                  <a:schemeClr val="tx1"/>
                </a:solidFill>
                <a:effectLst/>
                <a:latin typeface="Times New Roman" pitchFamily="18" charset="0"/>
                <a:ea typeface="Times New Roman" pitchFamily="18" charset="0"/>
                <a:cs typeface="Times New Roman" pitchFamily="18" charset="0"/>
              </a:rPr>
              <a:t>:</a:t>
            </a:r>
            <a:endParaRPr kumimoji="0" lang="ru-RU"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Char char="•"/>
              <a:tabLst>
                <a:tab pos="723900" algn="l"/>
              </a:tabLst>
            </a:pPr>
            <a:r>
              <a:rPr lang="ru-RU" sz="2000" dirty="0">
                <a:latin typeface="Times New Roman" pitchFamily="18" charset="0"/>
                <a:ea typeface="Times New Roman" pitchFamily="18" charset="0"/>
                <a:cs typeface="Times New Roman" pitchFamily="18" charset="0"/>
              </a:rPr>
              <a:t> </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Изучить места в доме, где нужно использовать воду.</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Char char="•"/>
              <a:tabLst>
                <a:tab pos="723900" algn="l"/>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Выяснить, откуда и как вода попадает в дом.</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Char char="•"/>
              <a:tabLst>
                <a:tab pos="723900" algn="l"/>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Выяснить</a:t>
            </a:r>
            <a:r>
              <a:rPr kumimoji="0" lang="ru-RU" sz="20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сколько нужно воды для той или другой цели.</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lvl="0">
              <a:buFont typeface="Arial" pitchFamily="34" charset="0"/>
              <a:buChar char="•"/>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Выяснить как дома следить за чистотой воды.</a:t>
            </a:r>
          </a:p>
          <a:p>
            <a:pPr lvl="0">
              <a:buFont typeface="Arial" pitchFamily="34" charset="0"/>
              <a:buChar char="•"/>
            </a:pPr>
            <a:r>
              <a:rPr lang="ru-RU" sz="2000" dirty="0" smtClean="0"/>
              <a:t>Показать</a:t>
            </a:r>
            <a:r>
              <a:rPr lang="ru-RU" sz="2000" dirty="0"/>
              <a:t>, насколько важна вода для жизни </a:t>
            </a:r>
            <a:r>
              <a:rPr lang="ru-RU" sz="2000" dirty="0" smtClean="0"/>
              <a:t>человека.</a:t>
            </a:r>
          </a:p>
          <a:p>
            <a:pPr lvl="0">
              <a:buFont typeface="Arial" pitchFamily="34" charset="0"/>
              <a:buChar char="•"/>
            </a:pPr>
            <a:r>
              <a:rPr lang="ru-RU" sz="2000" dirty="0" smtClean="0"/>
              <a:t>Выяснить</a:t>
            </a:r>
            <a:r>
              <a:rPr lang="ru-RU" sz="2000" dirty="0"/>
              <a:t>, как очищается вода и какого качества в нашем городе.</a:t>
            </a:r>
          </a:p>
          <a:p>
            <a:pPr lvl="0">
              <a:buFont typeface="Arial" pitchFamily="34" charset="0"/>
              <a:buChar char="•"/>
            </a:pPr>
            <a:r>
              <a:rPr lang="ru-RU" sz="2000" dirty="0"/>
              <a:t>Познакомиться с работой домашнего очистителя воды.</a:t>
            </a:r>
          </a:p>
          <a:p>
            <a:pPr lvl="0">
              <a:buFont typeface="Arial" pitchFamily="34" charset="0"/>
              <a:buChar char="•"/>
            </a:pPr>
            <a:r>
              <a:rPr lang="ru-RU" sz="2000" dirty="0"/>
              <a:t>Посчитать, как расходуется вода в домашних условиях у нас в семье</a:t>
            </a:r>
            <a:r>
              <a:rPr lang="ru-RU" sz="2000" dirty="0" smtClean="0"/>
              <a:t>.</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Char char="•"/>
              <a:tabLst>
                <a:tab pos="723900" algn="l"/>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Предложить способы экономного расходования воды в домашних условиях.</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 name="TextBox 2"/>
          <p:cNvSpPr txBox="1"/>
          <p:nvPr/>
        </p:nvSpPr>
        <p:spPr>
          <a:xfrm>
            <a:off x="8715404" y="6215082"/>
            <a:ext cx="301686" cy="369332"/>
          </a:xfrm>
          <a:prstGeom prst="rect">
            <a:avLst/>
          </a:prstGeom>
          <a:noFill/>
        </p:spPr>
        <p:txBody>
          <a:bodyPr wrap="none" rtlCol="0">
            <a:spAutoFit/>
          </a:bodyPr>
          <a:lstStyle/>
          <a:p>
            <a:r>
              <a:rPr lang="ru-RU" dirty="0" smtClean="0"/>
              <a:t>3</a:t>
            </a: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25470"/>
          </a:xfrm>
        </p:spPr>
        <p:txBody>
          <a:bodyPr>
            <a:normAutofit fontScale="90000"/>
          </a:bodyPr>
          <a:lstStyle/>
          <a:p>
            <a:r>
              <a:rPr lang="ru-RU" b="1" i="1" dirty="0" smtClean="0">
                <a:latin typeface="Times New Roman" pitchFamily="18" charset="0"/>
                <a:cs typeface="Times New Roman" pitchFamily="18" charset="0"/>
              </a:rPr>
              <a:t>Легенды о воде</a:t>
            </a:r>
            <a:endParaRPr lang="ru-RU" i="1" dirty="0">
              <a:latin typeface="Times New Roman" pitchFamily="18" charset="0"/>
              <a:cs typeface="Times New Roman" pitchFamily="18" charset="0"/>
            </a:endParaRPr>
          </a:p>
        </p:txBody>
      </p:sp>
      <p:sp>
        <p:nvSpPr>
          <p:cNvPr id="3" name="Содержимое 2"/>
          <p:cNvSpPr>
            <a:spLocks noGrp="1"/>
          </p:cNvSpPr>
          <p:nvPr>
            <p:ph idx="1"/>
          </p:nvPr>
        </p:nvSpPr>
        <p:spPr>
          <a:xfrm>
            <a:off x="214282" y="1214422"/>
            <a:ext cx="5400684" cy="5643578"/>
          </a:xfrm>
        </p:spPr>
        <p:txBody>
          <a:bodyPr>
            <a:normAutofit fontScale="32500" lnSpcReduction="20000"/>
          </a:bodyPr>
          <a:lstStyle/>
          <a:p>
            <a:pPr algn="just">
              <a:lnSpc>
                <a:spcPct val="120000"/>
              </a:lnSpc>
              <a:buNone/>
            </a:pPr>
            <a:r>
              <a:rPr lang="ru-RU" b="1" dirty="0" smtClean="0"/>
              <a:t>     </a:t>
            </a:r>
            <a:r>
              <a:rPr lang="ru-RU" dirty="0" smtClean="0"/>
              <a:t> </a:t>
            </a:r>
            <a:r>
              <a:rPr lang="ru-RU" sz="5500" dirty="0" smtClean="0">
                <a:latin typeface="Times New Roman" pitchFamily="18" charset="0"/>
                <a:cs typeface="Times New Roman" pitchFamily="18" charset="0"/>
              </a:rPr>
              <a:t>	Символизм воды объясняет большое количество мифов, в которых реки и моря разделяют миры живых и мертвых. Многие божества были рождены в воде или могли ходить по воде. В суевериях символизм очищающей власти воды был настолько силен, что считалось, что она отталкивает зло. Отсюда обычай выявлять ведьм, бросая подозреваемых женщин в водоем, чтобы посмотреть всплывут они или нет. Вода , подобно всем стихиям, заставляла обращаться с ней на "вы". Могла и утопить, погубить ни за что. Вот почему Водяной, мифический обитатель рек, озёр и ручьёв, часто выступает в легендах как существо, враждебное человеку, его представляли себе в виде голого обрюзглого старика, пучеглазого и "ластоногого". По одной версии, русалки были его женами, по другой – дочерьми. Они собирались в лунную ночь водить хороводы и могли до смерти защекотать неосторожного путника.</a:t>
            </a:r>
          </a:p>
          <a:p>
            <a:endParaRPr lang="ru-RU" dirty="0"/>
          </a:p>
        </p:txBody>
      </p:sp>
      <p:pic>
        <p:nvPicPr>
          <p:cNvPr id="27650" name="Picture 2"/>
          <p:cNvPicPr>
            <a:picLocks noChangeAspect="1" noChangeArrowheads="1"/>
          </p:cNvPicPr>
          <p:nvPr/>
        </p:nvPicPr>
        <p:blipFill>
          <a:blip r:embed="rId2" cstate="print"/>
          <a:srcRect/>
          <a:stretch>
            <a:fillRect/>
          </a:stretch>
        </p:blipFill>
        <p:spPr bwMode="auto">
          <a:xfrm>
            <a:off x="6000760" y="1142984"/>
            <a:ext cx="2914650" cy="2143140"/>
          </a:xfrm>
          <a:prstGeom prst="rect">
            <a:avLst/>
          </a:prstGeom>
          <a:noFill/>
          <a:ln w="9525">
            <a:noFill/>
            <a:miter lim="800000"/>
            <a:headEnd/>
            <a:tailEnd/>
          </a:ln>
        </p:spPr>
      </p:pic>
      <p:sp>
        <p:nvSpPr>
          <p:cNvPr id="5" name="TextBox 4"/>
          <p:cNvSpPr txBox="1"/>
          <p:nvPr/>
        </p:nvSpPr>
        <p:spPr>
          <a:xfrm>
            <a:off x="8715404" y="6286520"/>
            <a:ext cx="301686" cy="369332"/>
          </a:xfrm>
          <a:prstGeom prst="rect">
            <a:avLst/>
          </a:prstGeom>
          <a:noFill/>
        </p:spPr>
        <p:txBody>
          <a:bodyPr wrap="none" rtlCol="0">
            <a:spAutoFit/>
          </a:bodyPr>
          <a:lstStyle/>
          <a:p>
            <a:r>
              <a:rPr lang="ru-RU" dirty="0" smtClean="0"/>
              <a:t>4</a:t>
            </a: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idx="1"/>
          </p:nvPr>
        </p:nvSpPr>
        <p:spPr>
          <a:xfrm>
            <a:off x="457200" y="214290"/>
            <a:ext cx="8229600" cy="5911873"/>
          </a:xfrm>
        </p:spPr>
        <p:txBody>
          <a:bodyPr>
            <a:normAutofit/>
          </a:bodyPr>
          <a:lstStyle/>
          <a:p>
            <a:pPr algn="ctr">
              <a:buNone/>
            </a:pPr>
            <a:r>
              <a:rPr lang="ru-RU" sz="2000" b="1" dirty="0">
                <a:latin typeface="Times New Roman" pitchFamily="18" charset="0"/>
                <a:cs typeface="Times New Roman" pitchFamily="18" charset="0"/>
              </a:rPr>
              <a:t>Как вода попадает в кран</a:t>
            </a:r>
          </a:p>
          <a:p>
            <a:pPr algn="just">
              <a:buNone/>
            </a:pPr>
            <a:r>
              <a:rPr lang="ru-RU" sz="2000" dirty="0" smtClean="0">
                <a:latin typeface="Times New Roman" pitchFamily="18" charset="0"/>
                <a:cs typeface="Times New Roman" pitchFamily="18" charset="0"/>
              </a:rPr>
              <a:t>		Сначала волу берут из реки или из другого водохранилища</a:t>
            </a:r>
            <a:endParaRPr lang="ru-RU" sz="2000" dirty="0">
              <a:latin typeface="Times New Roman" pitchFamily="18" charset="0"/>
              <a:cs typeface="Times New Roman" pitchFamily="18" charset="0"/>
            </a:endParaRPr>
          </a:p>
          <a:p>
            <a:pPr>
              <a:buNone/>
            </a:pPr>
            <a:endParaRPr lang="ru-RU" dirty="0"/>
          </a:p>
        </p:txBody>
      </p:sp>
      <p:pic>
        <p:nvPicPr>
          <p:cNvPr id="6" name="Содержимое 5" descr="slide-10-638.jpg"/>
          <p:cNvPicPr>
            <a:picLocks noChangeAspect="1"/>
          </p:cNvPicPr>
          <p:nvPr/>
        </p:nvPicPr>
        <p:blipFill>
          <a:blip r:embed="rId2" cstate="print"/>
          <a:stretch>
            <a:fillRect/>
          </a:stretch>
        </p:blipFill>
        <p:spPr>
          <a:xfrm>
            <a:off x="500034" y="1285860"/>
            <a:ext cx="3857625" cy="2357453"/>
          </a:xfrm>
          <a:prstGeom prst="rect">
            <a:avLst/>
          </a:prstGeom>
        </p:spPr>
      </p:pic>
      <p:pic>
        <p:nvPicPr>
          <p:cNvPr id="7" name="Содержимое 7" descr="slide-11-638.jpg"/>
          <p:cNvPicPr>
            <a:picLocks noChangeAspect="1"/>
          </p:cNvPicPr>
          <p:nvPr/>
        </p:nvPicPr>
        <p:blipFill>
          <a:blip r:embed="rId3" cstate="print"/>
          <a:stretch>
            <a:fillRect/>
          </a:stretch>
        </p:blipFill>
        <p:spPr>
          <a:xfrm>
            <a:off x="3286116" y="3857628"/>
            <a:ext cx="5667375" cy="2714645"/>
          </a:xfrm>
          <a:prstGeom prst="rect">
            <a:avLst/>
          </a:prstGeom>
        </p:spPr>
      </p:pic>
      <p:sp>
        <p:nvSpPr>
          <p:cNvPr id="5" name="TextBox 4"/>
          <p:cNvSpPr txBox="1"/>
          <p:nvPr/>
        </p:nvSpPr>
        <p:spPr>
          <a:xfrm>
            <a:off x="8786842" y="6286520"/>
            <a:ext cx="301686" cy="369332"/>
          </a:xfrm>
          <a:prstGeom prst="rect">
            <a:avLst/>
          </a:prstGeom>
          <a:noFill/>
        </p:spPr>
        <p:txBody>
          <a:bodyPr wrap="none" rtlCol="0">
            <a:spAutoFit/>
          </a:bodyPr>
          <a:lstStyle/>
          <a:p>
            <a:r>
              <a:rPr lang="ru-RU" dirty="0" smtClean="0"/>
              <a:t>5</a:t>
            </a:r>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72066" y="571480"/>
            <a:ext cx="3614734" cy="1643066"/>
          </a:xfrm>
        </p:spPr>
        <p:txBody>
          <a:bodyPr>
            <a:normAutofit fontScale="90000"/>
          </a:bodyPr>
          <a:lstStyle/>
          <a:p>
            <a:pPr algn="l"/>
            <a:r>
              <a:rPr lang="ru-RU" sz="2200" dirty="0" smtClean="0">
                <a:latin typeface="Times New Roman" pitchFamily="18" charset="0"/>
                <a:cs typeface="Times New Roman" pitchFamily="18" charset="0"/>
              </a:rPr>
              <a:t>Затем вода попадает на специальные водоочистительные станции, где с помощью сложных фильтров ее очищают от песка, грязи и разных микробов</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pic>
        <p:nvPicPr>
          <p:cNvPr id="12" name="Рисунок 1" descr="C:\Users\Ирина\Desktop\i.jpg"/>
          <p:cNvPicPr>
            <a:picLocks noGrp="1" noChangeAspect="1" noChangeArrowheads="1"/>
          </p:cNvPicPr>
          <p:nvPr>
            <p:ph idx="1"/>
          </p:nvPr>
        </p:nvPicPr>
        <p:blipFill>
          <a:blip r:embed="rId2" cstate="print"/>
          <a:srcRect/>
          <a:stretch>
            <a:fillRect/>
          </a:stretch>
        </p:blipFill>
        <p:spPr bwMode="auto">
          <a:xfrm>
            <a:off x="428596" y="642918"/>
            <a:ext cx="4459910" cy="2686056"/>
          </a:xfrm>
          <a:prstGeom prst="rect">
            <a:avLst/>
          </a:prstGeom>
          <a:noFill/>
          <a:ln w="9525">
            <a:noFill/>
            <a:miter lim="800000"/>
            <a:headEnd/>
            <a:tailEnd/>
          </a:ln>
        </p:spPr>
      </p:pic>
      <p:pic>
        <p:nvPicPr>
          <p:cNvPr id="17411" name="Picture 3" descr="C:\Users\МОЙ\Pictures\slide-12-638.jpg"/>
          <p:cNvPicPr>
            <a:picLocks noChangeAspect="1" noChangeArrowheads="1"/>
          </p:cNvPicPr>
          <p:nvPr/>
        </p:nvPicPr>
        <p:blipFill>
          <a:blip r:embed="rId3" cstate="print"/>
          <a:srcRect/>
          <a:stretch>
            <a:fillRect/>
          </a:stretch>
        </p:blipFill>
        <p:spPr bwMode="auto">
          <a:xfrm>
            <a:off x="3428992" y="3438525"/>
            <a:ext cx="5124450" cy="3205185"/>
          </a:xfrm>
          <a:prstGeom prst="rect">
            <a:avLst/>
          </a:prstGeom>
          <a:noFill/>
        </p:spPr>
      </p:pic>
      <p:sp>
        <p:nvSpPr>
          <p:cNvPr id="5" name="TextBox 4"/>
          <p:cNvSpPr txBox="1"/>
          <p:nvPr/>
        </p:nvSpPr>
        <p:spPr>
          <a:xfrm>
            <a:off x="8715404" y="6286520"/>
            <a:ext cx="285720" cy="369332"/>
          </a:xfrm>
          <a:prstGeom prst="rect">
            <a:avLst/>
          </a:prstGeom>
          <a:noFill/>
        </p:spPr>
        <p:txBody>
          <a:bodyPr wrap="square" rtlCol="0">
            <a:spAutoFit/>
          </a:bodyPr>
          <a:lstStyle/>
          <a:p>
            <a:r>
              <a:rPr lang="ru-RU" dirty="0" smtClean="0"/>
              <a:t>6</a:t>
            </a:r>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b="1" dirty="0" smtClean="0">
                <a:latin typeface="Times New Roman" pitchFamily="18" charset="0"/>
                <a:cs typeface="Times New Roman" pitchFamily="18" charset="0"/>
              </a:rPr>
              <a:t>И только после этого вода попадает к нам в квартиру через водопроводный кран</a:t>
            </a:r>
            <a:endParaRPr lang="ru-RU" sz="2000" b="1" dirty="0">
              <a:latin typeface="Times New Roman" pitchFamily="18" charset="0"/>
              <a:cs typeface="Times New Roman" pitchFamily="18" charset="0"/>
            </a:endParaRPr>
          </a:p>
        </p:txBody>
      </p:sp>
      <p:pic>
        <p:nvPicPr>
          <p:cNvPr id="4" name="Содержимое 3" descr="slide-13-638.jpg"/>
          <p:cNvPicPr>
            <a:picLocks noGrp="1" noChangeAspect="1"/>
          </p:cNvPicPr>
          <p:nvPr>
            <p:ph idx="1"/>
          </p:nvPr>
        </p:nvPicPr>
        <p:blipFill>
          <a:blip r:embed="rId2" cstate="print"/>
          <a:stretch>
            <a:fillRect/>
          </a:stretch>
        </p:blipFill>
        <p:spPr>
          <a:xfrm>
            <a:off x="357159" y="1357299"/>
            <a:ext cx="3714776" cy="2357454"/>
          </a:xfrm>
        </p:spPr>
      </p:pic>
      <p:pic>
        <p:nvPicPr>
          <p:cNvPr id="18435" name="Рисунок 5" descr="C:\Users\Ирина\Desktop\вода в доме\Физика!!!!!!!\S5009869.JPG"/>
          <p:cNvPicPr>
            <a:picLocks noChangeAspect="1" noChangeArrowheads="1"/>
          </p:cNvPicPr>
          <p:nvPr/>
        </p:nvPicPr>
        <p:blipFill>
          <a:blip r:embed="rId3" cstate="print"/>
          <a:srcRect/>
          <a:stretch>
            <a:fillRect/>
          </a:stretch>
        </p:blipFill>
        <p:spPr bwMode="auto">
          <a:xfrm>
            <a:off x="4357686" y="3357562"/>
            <a:ext cx="4276725" cy="3257550"/>
          </a:xfrm>
          <a:prstGeom prst="rect">
            <a:avLst/>
          </a:prstGeom>
          <a:noFill/>
          <a:ln w="9525">
            <a:noFill/>
            <a:miter lim="800000"/>
            <a:headEnd/>
            <a:tailEnd/>
          </a:ln>
        </p:spPr>
      </p:pic>
      <p:sp>
        <p:nvSpPr>
          <p:cNvPr id="5" name="TextBox 4"/>
          <p:cNvSpPr txBox="1"/>
          <p:nvPr/>
        </p:nvSpPr>
        <p:spPr>
          <a:xfrm>
            <a:off x="8643966" y="6286520"/>
            <a:ext cx="301686" cy="369332"/>
          </a:xfrm>
          <a:prstGeom prst="rect">
            <a:avLst/>
          </a:prstGeom>
          <a:noFill/>
        </p:spPr>
        <p:txBody>
          <a:bodyPr wrap="none" rtlCol="0">
            <a:spAutoFit/>
          </a:bodyPr>
          <a:lstStyle/>
          <a:p>
            <a:r>
              <a:rPr lang="ru-RU" dirty="0" smtClean="0"/>
              <a:t>7</a:t>
            </a:r>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428596" y="511054"/>
            <a:ext cx="8286776" cy="5940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И</a:t>
            </a:r>
            <a:r>
              <a:rPr kumimoji="0" lang="ru-RU" sz="2000" b="1" i="0" u="none" strike="noStrike" cap="none" normalizeH="0" baseline="0" dirty="0" smtClean="0" bmk="">
                <a:ln>
                  <a:noFill/>
                </a:ln>
                <a:solidFill>
                  <a:schemeClr val="tx1"/>
                </a:solidFill>
                <a:effectLst/>
                <a:latin typeface="Times New Roman" pitchFamily="18" charset="0"/>
                <a:ea typeface="Times New Roman" pitchFamily="18" charset="0"/>
                <a:cs typeface="Times New Roman" pitchFamily="18" charset="0"/>
              </a:rPr>
              <a:t>спользование воды в доме</a:t>
            </a:r>
            <a:endParaRPr kumimoji="0" lang="ru-RU" sz="2000" b="1" i="0" u="none" strike="noStrike" cap="none" normalizeH="0" baseline="0" dirty="0" smtClean="0" bmk="">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bmk="">
                <a:ln>
                  <a:noFill/>
                </a:ln>
                <a:solidFill>
                  <a:schemeClr val="tx1"/>
                </a:solidFill>
                <a:effectLst/>
                <a:latin typeface="Times New Roman" pitchFamily="18" charset="0"/>
                <a:ea typeface="Times New Roman" pitchFamily="18" charset="0"/>
                <a:cs typeface="Times New Roman" pitchFamily="18" charset="0"/>
              </a:rPr>
              <a:t>	В нашем доме присутствует 4 точек использования воды. Это кухня, стиральная машина, ванная, туалет. Каждый день вся наша семья расходует воду из этих точек. В ванной мы умываемся, чистим зубы, принимаем душ, купаемся, пользуемся туалетом, стираем, набираем воду для уборки в доме, полива комнатных растений, питья животных. На кухне мы занимаемся мытьем посуды и используем воду для приготовления пищи и питья. На улице поливаем цветы, купаем собаку. В результате этого воды необходимо большое количество.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2000" b="0" i="0" u="none" strike="noStrike" cap="none" normalizeH="0" baseline="0" dirty="0" smtClean="0" bmk="">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bmk="">
                <a:ln>
                  <a:noFill/>
                </a:ln>
                <a:solidFill>
                  <a:schemeClr val="tx1"/>
                </a:solidFill>
                <a:effectLst/>
                <a:latin typeface="Times New Roman" pitchFamily="18" charset="0"/>
                <a:ea typeface="Times New Roman" pitchFamily="18" charset="0"/>
                <a:cs typeface="Times New Roman" pitchFamily="18" charset="0"/>
              </a:rPr>
              <a:t>Чистая ли вода у нас в домах?</a:t>
            </a:r>
            <a:endParaRPr kumimoji="0" lang="ru-RU"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Для того, чтобы  узнать мнение людей о качестве воды в нашем городе, мы провели опрос среди жителей города. Было опрошено 25 человек. Все опрошенные отмечают, что вода из крана имеет темный цвет, неприятный запах, осадок при отстаивании. Все опрошенные считают, что воду нужно дополнительно очищать, потому что в ней находятся бактерии, микробы, вредные вещества, губительно влияющие на организм. Чтобы не подвергать риску свое здоровье воду необходимо обрабатывать ультрафиолетом или использовать фильтры для воды.</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 name="TextBox 2"/>
          <p:cNvSpPr txBox="1"/>
          <p:nvPr/>
        </p:nvSpPr>
        <p:spPr>
          <a:xfrm>
            <a:off x="8786842" y="6215082"/>
            <a:ext cx="301686" cy="369332"/>
          </a:xfrm>
          <a:prstGeom prst="rect">
            <a:avLst/>
          </a:prstGeom>
          <a:noFill/>
        </p:spPr>
        <p:txBody>
          <a:bodyPr wrap="none" rtlCol="0">
            <a:spAutoFit/>
          </a:bodyPr>
          <a:lstStyle/>
          <a:p>
            <a:r>
              <a:rPr lang="ru-RU" dirty="0" smtClean="0"/>
              <a:t>8</a:t>
            </a:r>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357166"/>
            <a:ext cx="8329642" cy="6286544"/>
          </a:xfrm>
        </p:spPr>
        <p:txBody>
          <a:bodyPr>
            <a:normAutofit fontScale="25000" lnSpcReduction="20000"/>
          </a:bodyPr>
          <a:lstStyle/>
          <a:p>
            <a:pPr algn="ctr">
              <a:buNone/>
            </a:pPr>
            <a:r>
              <a:rPr lang="ru-RU" sz="8000" b="1" dirty="0" smtClean="0">
                <a:latin typeface="Times New Roman" pitchFamily="18" charset="0"/>
                <a:cs typeface="Times New Roman" pitchFamily="18" charset="0"/>
              </a:rPr>
              <a:t>Как очищать воду дома?</a:t>
            </a:r>
            <a:endParaRPr lang="ru-RU" sz="8000" dirty="0" smtClean="0">
              <a:latin typeface="Times New Roman" pitchFamily="18" charset="0"/>
              <a:cs typeface="Times New Roman" pitchFamily="18" charset="0"/>
            </a:endParaRPr>
          </a:p>
          <a:p>
            <a:pPr algn="just">
              <a:buNone/>
            </a:pPr>
            <a:r>
              <a:rPr lang="ru-RU" sz="8000" dirty="0" smtClean="0">
                <a:latin typeface="Times New Roman" pitchFamily="18" charset="0"/>
                <a:cs typeface="Times New Roman" pitchFamily="18" charset="0"/>
              </a:rPr>
              <a:t>Очищать воду дома можно несколькими способами:</a:t>
            </a:r>
          </a:p>
          <a:p>
            <a:pPr marL="514350" indent="-514350" algn="just"/>
            <a:r>
              <a:rPr lang="ru-RU" sz="8000" dirty="0" smtClean="0">
                <a:latin typeface="Times New Roman" pitchFamily="18" charset="0"/>
                <a:cs typeface="Times New Roman" pitchFamily="18" charset="0"/>
              </a:rPr>
              <a:t>Отстаивание - во время отстаивания в воде образуется осадок из механических примесей. Цвет               воды остается желтым, запах неприятным, химические примеси и микробы остаются в воде. В нашем городе отстоянную воду можно использовать только для полива комнатных растений. Но не для питья.</a:t>
            </a:r>
          </a:p>
          <a:p>
            <a:pPr marL="514350" indent="-514350" algn="just"/>
            <a:r>
              <a:rPr lang="ru-RU" sz="8000" dirty="0" smtClean="0">
                <a:latin typeface="Times New Roman" pitchFamily="18" charset="0"/>
                <a:cs typeface="Times New Roman" pitchFamily="18" charset="0"/>
              </a:rPr>
              <a:t>Кипячение – во время кипячения в воде погибает большое количество вредных бактерий, вирусов, примесей, но также  погибают и полезные вещества. Цвет, запах и вкус остаются прежними. У нас в городе многие люди используют кипяченую воду для питья и приготовления пищи.</a:t>
            </a:r>
            <a:endParaRPr lang="ru-RU" sz="8000" dirty="0">
              <a:latin typeface="Times New Roman" pitchFamily="18" charset="0"/>
              <a:cs typeface="Times New Roman" pitchFamily="18" charset="0"/>
            </a:endParaRPr>
          </a:p>
          <a:p>
            <a:pPr marL="514350" indent="-514350" algn="just"/>
            <a:r>
              <a:rPr lang="ru-RU" sz="8000" dirty="0" smtClean="0">
                <a:latin typeface="Times New Roman" pitchFamily="18" charset="0"/>
                <a:cs typeface="Times New Roman" pitchFamily="18" charset="0"/>
              </a:rPr>
              <a:t>Замораживание </a:t>
            </a:r>
            <a:r>
              <a:rPr lang="ru-RU" sz="8000" dirty="0">
                <a:latin typeface="Times New Roman" pitchFamily="18" charset="0"/>
                <a:cs typeface="Times New Roman" pitchFamily="18" charset="0"/>
              </a:rPr>
              <a:t>– самый долгий и хлопотный способ очистки воды. Воду необходимо заморозить. При  низкой температуре в воде погибают вредные микроорганизмы и вирусы. После вода долгое время размораживается. Цвет, запах и вкус не меняются. Невозможно за короткое время запастись нужным количеством воды для использования</a:t>
            </a:r>
            <a:r>
              <a:rPr lang="ru-RU" sz="8000" dirty="0" smtClean="0">
                <a:latin typeface="Times New Roman" pitchFamily="18" charset="0"/>
                <a:cs typeface="Times New Roman" pitchFamily="18" charset="0"/>
              </a:rPr>
              <a:t>.</a:t>
            </a:r>
            <a:endParaRPr lang="ru-RU" sz="8000" dirty="0">
              <a:latin typeface="Times New Roman" pitchFamily="18" charset="0"/>
              <a:cs typeface="Times New Roman" pitchFamily="18" charset="0"/>
            </a:endParaRPr>
          </a:p>
          <a:p>
            <a:pPr marL="514350" indent="-514350" algn="just"/>
            <a:r>
              <a:rPr lang="ru-RU" sz="8000" dirty="0" smtClean="0">
                <a:latin typeface="Times New Roman" pitchFamily="18" charset="0"/>
                <a:cs typeface="Times New Roman" pitchFamily="18" charset="0"/>
              </a:rPr>
              <a:t>Фильтрование </a:t>
            </a:r>
            <a:r>
              <a:rPr lang="ru-RU" sz="8000" dirty="0">
                <a:latin typeface="Times New Roman" pitchFamily="18" charset="0"/>
                <a:cs typeface="Times New Roman" pitchFamily="18" charset="0"/>
              </a:rPr>
              <a:t>– это самый эффективный способ очистки воды от механических и химических примесей, микроорганизмов, вирусов, бактерий, неприятного запаха. Делает воду более прозрачной, без неприятных привкусов. Но не все фильтра очищают воду одинаково. Мы сравнили отфильтрованную воду с помощью фильтра-кувшина </a:t>
            </a:r>
            <a:r>
              <a:rPr lang="ru-RU" sz="8000" dirty="0" smtClean="0">
                <a:latin typeface="Times New Roman" pitchFamily="18" charset="0"/>
                <a:cs typeface="Times New Roman" pitchFamily="18" charset="0"/>
              </a:rPr>
              <a:t> </a:t>
            </a:r>
            <a:r>
              <a:rPr lang="ru-RU" sz="8000" dirty="0">
                <a:latin typeface="Times New Roman" pitchFamily="18" charset="0"/>
                <a:cs typeface="Times New Roman" pitchFamily="18" charset="0"/>
              </a:rPr>
              <a:t>и фильтр «Гейзер престиж» с системой обратного осмоса </a:t>
            </a:r>
            <a:endParaRPr lang="ru-RU" sz="8000" dirty="0" smtClean="0">
              <a:latin typeface="Times New Roman" pitchFamily="18" charset="0"/>
              <a:cs typeface="Times New Roman" pitchFamily="18" charset="0"/>
            </a:endParaRPr>
          </a:p>
          <a:p>
            <a:pPr marL="514350" indent="-514350"/>
            <a:endParaRPr lang="ru-RU" sz="8000" dirty="0">
              <a:latin typeface="Times New Roman" pitchFamily="18" charset="0"/>
              <a:cs typeface="Times New Roman" pitchFamily="18" charset="0"/>
            </a:endParaRPr>
          </a:p>
          <a:p>
            <a:pPr>
              <a:buNone/>
            </a:pPr>
            <a:r>
              <a:rPr lang="ru-RU" sz="8000" dirty="0">
                <a:latin typeface="Times New Roman" pitchFamily="18" charset="0"/>
                <a:cs typeface="Times New Roman" pitchFamily="18" charset="0"/>
              </a:rPr>
              <a:t> </a:t>
            </a:r>
            <a:r>
              <a:rPr lang="ru-RU" sz="8000" dirty="0" smtClean="0">
                <a:latin typeface="Times New Roman" pitchFamily="18" charset="0"/>
                <a:cs typeface="Times New Roman" pitchFamily="18" charset="0"/>
              </a:rPr>
              <a:t>      </a:t>
            </a:r>
            <a:endParaRPr lang="ru-RU" sz="8000" dirty="0">
              <a:latin typeface="Times New Roman" pitchFamily="18" charset="0"/>
              <a:cs typeface="Times New Roman" pitchFamily="18" charset="0"/>
            </a:endParaRPr>
          </a:p>
          <a:p>
            <a:endParaRPr lang="ru-RU" dirty="0"/>
          </a:p>
        </p:txBody>
      </p:sp>
      <p:sp>
        <p:nvSpPr>
          <p:cNvPr id="4" name="TextBox 3"/>
          <p:cNvSpPr txBox="1"/>
          <p:nvPr/>
        </p:nvSpPr>
        <p:spPr>
          <a:xfrm>
            <a:off x="8643966" y="6286520"/>
            <a:ext cx="301686" cy="369332"/>
          </a:xfrm>
          <a:prstGeom prst="rect">
            <a:avLst/>
          </a:prstGeom>
          <a:noFill/>
        </p:spPr>
        <p:txBody>
          <a:bodyPr wrap="none" rtlCol="0">
            <a:spAutoFit/>
          </a:bodyPr>
          <a:lstStyle/>
          <a:p>
            <a:r>
              <a:rPr lang="ru-RU" dirty="0" smtClean="0"/>
              <a:t>9</a:t>
            </a:r>
            <a:endParaRPr lang="ru-R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TS103098889</Template>
  <TotalTime>552</TotalTime>
  <Words>1367</Words>
  <Application>Microsoft Office PowerPoint</Application>
  <PresentationFormat>Экран (4:3)</PresentationFormat>
  <Paragraphs>168</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Слайд 1</vt:lpstr>
      <vt:lpstr>Слайд 2</vt:lpstr>
      <vt:lpstr>Слайд 3</vt:lpstr>
      <vt:lpstr>Легенды о воде</vt:lpstr>
      <vt:lpstr>Слайд 5</vt:lpstr>
      <vt:lpstr>Затем вода попадает на специальные водоочистительные станции, где с помощью сложных фильтров ее очищают от песка, грязи и разных микробов.</vt:lpstr>
      <vt:lpstr>И только после этого вода попадает к нам в квартиру через водопроводный кран</vt:lpstr>
      <vt:lpstr>Слайд 8</vt:lpstr>
      <vt:lpstr>Слайд 9</vt:lpstr>
      <vt:lpstr>Слайд 10</vt:lpstr>
      <vt:lpstr>Слайд 11</vt:lpstr>
      <vt:lpstr>Слайд 12</vt:lpstr>
      <vt:lpstr>Слайд 13</vt:lpstr>
      <vt:lpstr>Слайд 14</vt:lpstr>
      <vt:lpstr>Слайд 15</vt:lpstr>
      <vt:lpstr>  Как мы расходуем воду дома?  В течении недели вся наша семья вела наблюдение за расходом воды в доме. На базе этих наблюдений мы составили таблицу расходования воды на всю семью. </vt:lpstr>
      <vt:lpstr>  Как же мы расходуем воду, которую берем взаймы у природы? </vt:lpstr>
      <vt:lpstr>В целях экономии воды наша семья предлагает следующую систему мер: </vt:lpstr>
      <vt:lpstr>На кухне </vt:lpstr>
      <vt:lpstr>Слайд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«Нельзя сказать, что вода необходима для жизни: вода - это сама жизнь… Вода - самое большое богатство в мире…»  Сент-Экзюпери, Антуан де</dc:title>
  <dc:creator>МОЙ</dc:creator>
  <cp:lastModifiedBy>МОЙ</cp:lastModifiedBy>
  <cp:revision>67</cp:revision>
  <dcterms:created xsi:type="dcterms:W3CDTF">2013-03-16T09:59:39Z</dcterms:created>
  <dcterms:modified xsi:type="dcterms:W3CDTF">2013-03-20T13:57:53Z</dcterms:modified>
</cp:coreProperties>
</file>