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0" r:id="rId4"/>
    <p:sldId id="289" r:id="rId5"/>
    <p:sldId id="290" r:id="rId6"/>
    <p:sldId id="261" r:id="rId7"/>
    <p:sldId id="262" r:id="rId8"/>
    <p:sldId id="264" r:id="rId9"/>
    <p:sldId id="268" r:id="rId10"/>
    <p:sldId id="269" r:id="rId11"/>
    <p:sldId id="270" r:id="rId12"/>
    <p:sldId id="271" r:id="rId13"/>
    <p:sldId id="273" r:id="rId14"/>
    <p:sldId id="287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0.30000000000000032</c:v>
                </c:pt>
                <c:pt idx="1">
                  <c:v>0.70000000000000062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декабрь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</c:v>
                </c:pt>
                <c:pt idx="1">
                  <c:v>0.30000000000000032</c:v>
                </c:pt>
                <c:pt idx="2">
                  <c:v>0.70000000000000062</c:v>
                </c:pt>
              </c:numCache>
            </c:numRef>
          </c:val>
        </c:ser>
        <c:shape val="cylinder"/>
        <c:axId val="124309888"/>
        <c:axId val="124314368"/>
        <c:axId val="0"/>
      </c:bar3DChart>
      <c:catAx>
        <c:axId val="124309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4314368"/>
        <c:crosses val="autoZero"/>
        <c:auto val="1"/>
        <c:lblAlgn val="ctr"/>
        <c:lblOffset val="100"/>
      </c:catAx>
      <c:valAx>
        <c:axId val="1243143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4309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736B3-CF61-4B85-A780-E91B6CAACD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82AA1D-009E-4445-83D1-6645C8D47763}">
      <dgm:prSet phldrT="[Текст]"/>
      <dgm:spPr/>
      <dgm:t>
        <a:bodyPr/>
        <a:lstStyle/>
        <a:p>
          <a:r>
            <a:rPr lang="ru-RU" dirty="0" smtClean="0"/>
            <a:t>Познание</a:t>
          </a:r>
          <a:endParaRPr lang="ru-RU" dirty="0"/>
        </a:p>
      </dgm:t>
    </dgm:pt>
    <dgm:pt modelId="{74D7D586-1599-441B-862A-72C44E178FF1}" type="parTrans" cxnId="{7993231C-7D00-48C8-8777-7A1C0D744C2F}">
      <dgm:prSet/>
      <dgm:spPr/>
      <dgm:t>
        <a:bodyPr/>
        <a:lstStyle/>
        <a:p>
          <a:endParaRPr lang="ru-RU"/>
        </a:p>
      </dgm:t>
    </dgm:pt>
    <dgm:pt modelId="{6281BA06-3D6D-4337-9530-743FDB36CDB0}" type="sibTrans" cxnId="{7993231C-7D00-48C8-8777-7A1C0D744C2F}">
      <dgm:prSet/>
      <dgm:spPr/>
      <dgm:t>
        <a:bodyPr/>
        <a:lstStyle/>
        <a:p>
          <a:endParaRPr lang="ru-RU"/>
        </a:p>
      </dgm:t>
    </dgm:pt>
    <dgm:pt modelId="{71FCACDB-62F0-41CC-B5B8-973C6AEDB8CE}">
      <dgm:prSet phldrT="[Текст]"/>
      <dgm:spPr/>
      <dgm:t>
        <a:bodyPr/>
        <a:lstStyle/>
        <a:p>
          <a:r>
            <a:rPr lang="ru-RU" dirty="0" smtClean="0"/>
            <a:t>Основы безопасности жизни</a:t>
          </a:r>
          <a:endParaRPr lang="ru-RU" dirty="0"/>
        </a:p>
      </dgm:t>
    </dgm:pt>
    <dgm:pt modelId="{4C1B056F-C7F9-4055-A69D-F7B9809E487F}" type="parTrans" cxnId="{39125718-FE78-48AB-9374-7530E7C991E2}">
      <dgm:prSet/>
      <dgm:spPr/>
      <dgm:t>
        <a:bodyPr/>
        <a:lstStyle/>
        <a:p>
          <a:endParaRPr lang="ru-RU"/>
        </a:p>
      </dgm:t>
    </dgm:pt>
    <dgm:pt modelId="{ECC1CEBD-C29A-4196-B7C6-8EFDDB203A07}" type="sibTrans" cxnId="{39125718-FE78-48AB-9374-7530E7C991E2}">
      <dgm:prSet/>
      <dgm:spPr/>
      <dgm:t>
        <a:bodyPr/>
        <a:lstStyle/>
        <a:p>
          <a:endParaRPr lang="ru-RU"/>
        </a:p>
      </dgm:t>
    </dgm:pt>
    <dgm:pt modelId="{57092BF5-66B2-4F51-86CC-004114904C06}">
      <dgm:prSet phldrT="[Текст]"/>
      <dgm:spPr/>
      <dgm:t>
        <a:bodyPr/>
        <a:lstStyle/>
        <a:p>
          <a:r>
            <a:rPr lang="ru-RU" dirty="0" smtClean="0"/>
            <a:t>Коммуникация</a:t>
          </a:r>
          <a:endParaRPr lang="ru-RU" dirty="0"/>
        </a:p>
      </dgm:t>
    </dgm:pt>
    <dgm:pt modelId="{A3783825-4B7F-486A-8CB2-E0AE0D78DC39}" type="parTrans" cxnId="{E76F380D-AAA8-4FAF-AA2C-5CD8C48C3DD8}">
      <dgm:prSet/>
      <dgm:spPr/>
      <dgm:t>
        <a:bodyPr/>
        <a:lstStyle/>
        <a:p>
          <a:endParaRPr lang="ru-RU"/>
        </a:p>
      </dgm:t>
    </dgm:pt>
    <dgm:pt modelId="{752A2248-8895-4B9E-A7EA-72E8FECB3D29}" type="sibTrans" cxnId="{E76F380D-AAA8-4FAF-AA2C-5CD8C48C3DD8}">
      <dgm:prSet/>
      <dgm:spPr/>
      <dgm:t>
        <a:bodyPr/>
        <a:lstStyle/>
        <a:p>
          <a:endParaRPr lang="ru-RU"/>
        </a:p>
      </dgm:t>
    </dgm:pt>
    <dgm:pt modelId="{B9CEBD52-EBA0-4DFB-B108-D03E525D1EF4}">
      <dgm:prSet phldrT="[Текст]"/>
      <dgm:spPr/>
      <dgm:t>
        <a:bodyPr/>
        <a:lstStyle/>
        <a:p>
          <a:r>
            <a:rPr lang="ru-RU" dirty="0" smtClean="0"/>
            <a:t>Социализация</a:t>
          </a:r>
          <a:endParaRPr lang="ru-RU" dirty="0"/>
        </a:p>
      </dgm:t>
    </dgm:pt>
    <dgm:pt modelId="{37F1C3DF-D40F-49D7-B02E-5885DF89EFD8}" type="parTrans" cxnId="{C7DD550C-C26C-4A6D-81F1-C7FCAEC2ABAC}">
      <dgm:prSet/>
      <dgm:spPr/>
      <dgm:t>
        <a:bodyPr/>
        <a:lstStyle/>
        <a:p>
          <a:endParaRPr lang="ru-RU"/>
        </a:p>
      </dgm:t>
    </dgm:pt>
    <dgm:pt modelId="{7B36BA42-38E6-416B-ACF5-0484D7F699C3}" type="sibTrans" cxnId="{C7DD550C-C26C-4A6D-81F1-C7FCAEC2ABAC}">
      <dgm:prSet/>
      <dgm:spPr/>
      <dgm:t>
        <a:bodyPr/>
        <a:lstStyle/>
        <a:p>
          <a:endParaRPr lang="ru-RU"/>
        </a:p>
      </dgm:t>
    </dgm:pt>
    <dgm:pt modelId="{3F5075A5-01B7-4FDC-B064-2121C6157C0D}">
      <dgm:prSet phldrT="[Текст]"/>
      <dgm:spPr/>
      <dgm:t>
        <a:bodyPr/>
        <a:lstStyle/>
        <a:p>
          <a:r>
            <a:rPr lang="ru-RU" dirty="0" smtClean="0"/>
            <a:t>Художественное творчество</a:t>
          </a:r>
          <a:endParaRPr lang="ru-RU" dirty="0"/>
        </a:p>
      </dgm:t>
    </dgm:pt>
    <dgm:pt modelId="{11EA6AFD-633B-457B-8058-92F001597BF4}" type="parTrans" cxnId="{B029A677-91D0-40CD-84CD-D6FAAE65F430}">
      <dgm:prSet/>
      <dgm:spPr/>
      <dgm:t>
        <a:bodyPr/>
        <a:lstStyle/>
        <a:p>
          <a:endParaRPr lang="ru-RU"/>
        </a:p>
      </dgm:t>
    </dgm:pt>
    <dgm:pt modelId="{D8FB10CE-3FE6-4C54-8CBA-632A13E81B41}" type="sibTrans" cxnId="{B029A677-91D0-40CD-84CD-D6FAAE65F430}">
      <dgm:prSet/>
      <dgm:spPr/>
      <dgm:t>
        <a:bodyPr/>
        <a:lstStyle/>
        <a:p>
          <a:endParaRPr lang="ru-RU"/>
        </a:p>
      </dgm:t>
    </dgm:pt>
    <dgm:pt modelId="{84AC94A9-5563-42D5-959D-7E97F8247B3C}" type="pres">
      <dgm:prSet presAssocID="{7BB736B3-CF61-4B85-A780-E91B6CAACD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AE69A1-4AA7-480F-B485-9AE1144C615C}" type="pres">
      <dgm:prSet presAssocID="{EF82AA1D-009E-4445-83D1-6645C8D477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57720-EBC3-418D-BB11-195A8B510BF9}" type="pres">
      <dgm:prSet presAssocID="{6281BA06-3D6D-4337-9530-743FDB36CDB0}" presName="sibTrans" presStyleCnt="0"/>
      <dgm:spPr/>
    </dgm:pt>
    <dgm:pt modelId="{3F61D411-EAC6-4DB1-996D-E7DE6C013E77}" type="pres">
      <dgm:prSet presAssocID="{71FCACDB-62F0-41CC-B5B8-973C6AEDB8C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FA925-6C1E-4DD6-8DB4-C1BE20D701E7}" type="pres">
      <dgm:prSet presAssocID="{ECC1CEBD-C29A-4196-B7C6-8EFDDB203A07}" presName="sibTrans" presStyleCnt="0"/>
      <dgm:spPr/>
    </dgm:pt>
    <dgm:pt modelId="{455AD8E7-F17B-49AA-A07D-BAEF1EBFF0D2}" type="pres">
      <dgm:prSet presAssocID="{57092BF5-66B2-4F51-86CC-004114904C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A85C7-0239-4AF0-BCA6-BE5F24E6BF65}" type="pres">
      <dgm:prSet presAssocID="{752A2248-8895-4B9E-A7EA-72E8FECB3D29}" presName="sibTrans" presStyleCnt="0"/>
      <dgm:spPr/>
    </dgm:pt>
    <dgm:pt modelId="{544938CD-C308-4349-A4ED-D42530B0ED7E}" type="pres">
      <dgm:prSet presAssocID="{B9CEBD52-EBA0-4DFB-B108-D03E525D1EF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A4CDE-5A18-4F68-B4BE-FE08FCA0675D}" type="pres">
      <dgm:prSet presAssocID="{7B36BA42-38E6-416B-ACF5-0484D7F699C3}" presName="sibTrans" presStyleCnt="0"/>
      <dgm:spPr/>
    </dgm:pt>
    <dgm:pt modelId="{5E4A9025-BBE3-4539-8411-4C25F29E9ACF}" type="pres">
      <dgm:prSet presAssocID="{3F5075A5-01B7-4FDC-B064-2121C6157C0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1AEB62-CD2E-45AE-BF23-391398BEA07D}" type="presOf" srcId="{57092BF5-66B2-4F51-86CC-004114904C06}" destId="{455AD8E7-F17B-49AA-A07D-BAEF1EBFF0D2}" srcOrd="0" destOrd="0" presId="urn:microsoft.com/office/officeart/2005/8/layout/default"/>
    <dgm:cxn modelId="{15CF80E5-5379-4472-81EB-50E343A7A46A}" type="presOf" srcId="{B9CEBD52-EBA0-4DFB-B108-D03E525D1EF4}" destId="{544938CD-C308-4349-A4ED-D42530B0ED7E}" srcOrd="0" destOrd="0" presId="urn:microsoft.com/office/officeart/2005/8/layout/default"/>
    <dgm:cxn modelId="{7993231C-7D00-48C8-8777-7A1C0D744C2F}" srcId="{7BB736B3-CF61-4B85-A780-E91B6CAACD19}" destId="{EF82AA1D-009E-4445-83D1-6645C8D47763}" srcOrd="0" destOrd="0" parTransId="{74D7D586-1599-441B-862A-72C44E178FF1}" sibTransId="{6281BA06-3D6D-4337-9530-743FDB36CDB0}"/>
    <dgm:cxn modelId="{39125718-FE78-48AB-9374-7530E7C991E2}" srcId="{7BB736B3-CF61-4B85-A780-E91B6CAACD19}" destId="{71FCACDB-62F0-41CC-B5B8-973C6AEDB8CE}" srcOrd="1" destOrd="0" parTransId="{4C1B056F-C7F9-4055-A69D-F7B9809E487F}" sibTransId="{ECC1CEBD-C29A-4196-B7C6-8EFDDB203A07}"/>
    <dgm:cxn modelId="{F002F63F-F8BB-4FCD-96C4-F4D4302FB9E6}" type="presOf" srcId="{3F5075A5-01B7-4FDC-B064-2121C6157C0D}" destId="{5E4A9025-BBE3-4539-8411-4C25F29E9ACF}" srcOrd="0" destOrd="0" presId="urn:microsoft.com/office/officeart/2005/8/layout/default"/>
    <dgm:cxn modelId="{FBCE44D5-97B9-4539-B2B8-4AE4E2E7DD82}" type="presOf" srcId="{7BB736B3-CF61-4B85-A780-E91B6CAACD19}" destId="{84AC94A9-5563-42D5-959D-7E97F8247B3C}" srcOrd="0" destOrd="0" presId="urn:microsoft.com/office/officeart/2005/8/layout/default"/>
    <dgm:cxn modelId="{E76F380D-AAA8-4FAF-AA2C-5CD8C48C3DD8}" srcId="{7BB736B3-CF61-4B85-A780-E91B6CAACD19}" destId="{57092BF5-66B2-4F51-86CC-004114904C06}" srcOrd="2" destOrd="0" parTransId="{A3783825-4B7F-486A-8CB2-E0AE0D78DC39}" sibTransId="{752A2248-8895-4B9E-A7EA-72E8FECB3D29}"/>
    <dgm:cxn modelId="{B029A677-91D0-40CD-84CD-D6FAAE65F430}" srcId="{7BB736B3-CF61-4B85-A780-E91B6CAACD19}" destId="{3F5075A5-01B7-4FDC-B064-2121C6157C0D}" srcOrd="4" destOrd="0" parTransId="{11EA6AFD-633B-457B-8058-92F001597BF4}" sibTransId="{D8FB10CE-3FE6-4C54-8CBA-632A13E81B41}"/>
    <dgm:cxn modelId="{90FF0C03-E2EA-4255-A0CC-16C24C8ECA0E}" type="presOf" srcId="{EF82AA1D-009E-4445-83D1-6645C8D47763}" destId="{0AAE69A1-4AA7-480F-B485-9AE1144C615C}" srcOrd="0" destOrd="0" presId="urn:microsoft.com/office/officeart/2005/8/layout/default"/>
    <dgm:cxn modelId="{C7DD550C-C26C-4A6D-81F1-C7FCAEC2ABAC}" srcId="{7BB736B3-CF61-4B85-A780-E91B6CAACD19}" destId="{B9CEBD52-EBA0-4DFB-B108-D03E525D1EF4}" srcOrd="3" destOrd="0" parTransId="{37F1C3DF-D40F-49D7-B02E-5885DF89EFD8}" sibTransId="{7B36BA42-38E6-416B-ACF5-0484D7F699C3}"/>
    <dgm:cxn modelId="{D418C121-FC0F-4F28-9568-F2AE68B93E44}" type="presOf" srcId="{71FCACDB-62F0-41CC-B5B8-973C6AEDB8CE}" destId="{3F61D411-EAC6-4DB1-996D-E7DE6C013E77}" srcOrd="0" destOrd="0" presId="urn:microsoft.com/office/officeart/2005/8/layout/default"/>
    <dgm:cxn modelId="{23141823-1537-473F-B51C-3E36DABF6009}" type="presParOf" srcId="{84AC94A9-5563-42D5-959D-7E97F8247B3C}" destId="{0AAE69A1-4AA7-480F-B485-9AE1144C615C}" srcOrd="0" destOrd="0" presId="urn:microsoft.com/office/officeart/2005/8/layout/default"/>
    <dgm:cxn modelId="{AFF091F5-9D76-4BF4-8A3C-BBE321279612}" type="presParOf" srcId="{84AC94A9-5563-42D5-959D-7E97F8247B3C}" destId="{5A157720-EBC3-418D-BB11-195A8B510BF9}" srcOrd="1" destOrd="0" presId="urn:microsoft.com/office/officeart/2005/8/layout/default"/>
    <dgm:cxn modelId="{E81374CB-3274-4CBA-B981-824FB689A7FA}" type="presParOf" srcId="{84AC94A9-5563-42D5-959D-7E97F8247B3C}" destId="{3F61D411-EAC6-4DB1-996D-E7DE6C013E77}" srcOrd="2" destOrd="0" presId="urn:microsoft.com/office/officeart/2005/8/layout/default"/>
    <dgm:cxn modelId="{CCA44C64-A2A2-4E14-B723-55F1FE34A7D2}" type="presParOf" srcId="{84AC94A9-5563-42D5-959D-7E97F8247B3C}" destId="{404FA925-6C1E-4DD6-8DB4-C1BE20D701E7}" srcOrd="3" destOrd="0" presId="urn:microsoft.com/office/officeart/2005/8/layout/default"/>
    <dgm:cxn modelId="{A8A0DA89-695F-4A77-8F51-210DF6423098}" type="presParOf" srcId="{84AC94A9-5563-42D5-959D-7E97F8247B3C}" destId="{455AD8E7-F17B-49AA-A07D-BAEF1EBFF0D2}" srcOrd="4" destOrd="0" presId="urn:microsoft.com/office/officeart/2005/8/layout/default"/>
    <dgm:cxn modelId="{92BF3234-BEFA-4CE2-8655-2D17BEE4C7B0}" type="presParOf" srcId="{84AC94A9-5563-42D5-959D-7E97F8247B3C}" destId="{790A85C7-0239-4AF0-BCA6-BE5F24E6BF65}" srcOrd="5" destOrd="0" presId="urn:microsoft.com/office/officeart/2005/8/layout/default"/>
    <dgm:cxn modelId="{E583351A-9AD1-4B55-9138-9B9E8FFC9825}" type="presParOf" srcId="{84AC94A9-5563-42D5-959D-7E97F8247B3C}" destId="{544938CD-C308-4349-A4ED-D42530B0ED7E}" srcOrd="6" destOrd="0" presId="urn:microsoft.com/office/officeart/2005/8/layout/default"/>
    <dgm:cxn modelId="{82F8C54C-9A23-4F4D-886A-23005EA6CF06}" type="presParOf" srcId="{84AC94A9-5563-42D5-959D-7E97F8247B3C}" destId="{3BDA4CDE-5A18-4F68-B4BE-FE08FCA0675D}" srcOrd="7" destOrd="0" presId="urn:microsoft.com/office/officeart/2005/8/layout/default"/>
    <dgm:cxn modelId="{992AED33-F571-41F1-9280-5EA587313A1A}" type="presParOf" srcId="{84AC94A9-5563-42D5-959D-7E97F8247B3C}" destId="{5E4A9025-BBE3-4539-8411-4C25F29E9ACF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4BF4CA-E0F1-4B12-9D48-00A672735B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737370-72F1-4B00-9C89-1449F423CA71}">
      <dgm:prSet phldrT="[Текст]"/>
      <dgm:spPr/>
      <dgm:t>
        <a:bodyPr/>
        <a:lstStyle/>
        <a:p>
          <a:r>
            <a:rPr lang="ru-RU" dirty="0" smtClean="0"/>
            <a:t>Познавательно-исследовательская</a:t>
          </a:r>
          <a:endParaRPr lang="ru-RU" dirty="0"/>
        </a:p>
      </dgm:t>
    </dgm:pt>
    <dgm:pt modelId="{2D8CDF98-320C-4AF0-8B25-60175559B0AF}" type="parTrans" cxnId="{664D1E0B-EA1A-4A60-9705-4DFF90B0BE51}">
      <dgm:prSet/>
      <dgm:spPr/>
      <dgm:t>
        <a:bodyPr/>
        <a:lstStyle/>
        <a:p>
          <a:endParaRPr lang="ru-RU"/>
        </a:p>
      </dgm:t>
    </dgm:pt>
    <dgm:pt modelId="{8C89641C-6D59-4E0D-A09E-D0D4E3D013C5}" type="sibTrans" cxnId="{664D1E0B-EA1A-4A60-9705-4DFF90B0BE51}">
      <dgm:prSet/>
      <dgm:spPr/>
      <dgm:t>
        <a:bodyPr/>
        <a:lstStyle/>
        <a:p>
          <a:endParaRPr lang="ru-RU"/>
        </a:p>
      </dgm:t>
    </dgm:pt>
    <dgm:pt modelId="{2E161EF8-85F4-4ECB-99E9-9365BB03AA80}">
      <dgm:prSet phldrT="[Текст]"/>
      <dgm:spPr/>
      <dgm:t>
        <a:bodyPr/>
        <a:lstStyle/>
        <a:p>
          <a:r>
            <a:rPr lang="ru-RU" dirty="0" smtClean="0"/>
            <a:t>Коммуникативная</a:t>
          </a:r>
          <a:endParaRPr lang="ru-RU" dirty="0"/>
        </a:p>
      </dgm:t>
    </dgm:pt>
    <dgm:pt modelId="{6BCC1C7B-100E-417D-AE4B-02F20CD8A601}" type="parTrans" cxnId="{ABA17A46-EECD-4A6B-A73F-890828D7D0E6}">
      <dgm:prSet/>
      <dgm:spPr/>
      <dgm:t>
        <a:bodyPr/>
        <a:lstStyle/>
        <a:p>
          <a:endParaRPr lang="ru-RU"/>
        </a:p>
      </dgm:t>
    </dgm:pt>
    <dgm:pt modelId="{83FB0860-FC6A-492E-98AB-3EE1A9D998D9}" type="sibTrans" cxnId="{ABA17A46-EECD-4A6B-A73F-890828D7D0E6}">
      <dgm:prSet/>
      <dgm:spPr/>
      <dgm:t>
        <a:bodyPr/>
        <a:lstStyle/>
        <a:p>
          <a:endParaRPr lang="ru-RU"/>
        </a:p>
      </dgm:t>
    </dgm:pt>
    <dgm:pt modelId="{5CB9156F-F1DE-40D2-87C5-1664112A175E}">
      <dgm:prSet phldrT="[Текст]"/>
      <dgm:spPr/>
      <dgm:t>
        <a:bodyPr/>
        <a:lstStyle/>
        <a:p>
          <a:r>
            <a:rPr lang="ru-RU" dirty="0" smtClean="0"/>
            <a:t>Игровая</a:t>
          </a:r>
          <a:endParaRPr lang="ru-RU" dirty="0"/>
        </a:p>
      </dgm:t>
    </dgm:pt>
    <dgm:pt modelId="{92721212-0018-4A6C-9847-18E65F4123F0}" type="parTrans" cxnId="{28D90648-09A7-4910-98FF-C9493BF05A7B}">
      <dgm:prSet/>
      <dgm:spPr/>
      <dgm:t>
        <a:bodyPr/>
        <a:lstStyle/>
        <a:p>
          <a:endParaRPr lang="ru-RU"/>
        </a:p>
      </dgm:t>
    </dgm:pt>
    <dgm:pt modelId="{658A7955-1E17-4F78-961E-567D75C0BC6C}" type="sibTrans" cxnId="{28D90648-09A7-4910-98FF-C9493BF05A7B}">
      <dgm:prSet/>
      <dgm:spPr/>
      <dgm:t>
        <a:bodyPr/>
        <a:lstStyle/>
        <a:p>
          <a:endParaRPr lang="ru-RU"/>
        </a:p>
      </dgm:t>
    </dgm:pt>
    <dgm:pt modelId="{107C8F52-02E3-446A-80BF-CC6B01496F16}">
      <dgm:prSet phldrT="[Текст]"/>
      <dgm:spPr/>
      <dgm:t>
        <a:bodyPr/>
        <a:lstStyle/>
        <a:p>
          <a:r>
            <a:rPr lang="ru-RU" dirty="0" smtClean="0"/>
            <a:t>Продуктивная</a:t>
          </a:r>
          <a:endParaRPr lang="ru-RU" dirty="0"/>
        </a:p>
      </dgm:t>
    </dgm:pt>
    <dgm:pt modelId="{30A9802A-9679-4007-A1AD-30712478043B}" type="parTrans" cxnId="{41AF45E2-5DE0-4422-831D-35D8F35FAB6C}">
      <dgm:prSet/>
      <dgm:spPr/>
      <dgm:t>
        <a:bodyPr/>
        <a:lstStyle/>
        <a:p>
          <a:endParaRPr lang="ru-RU"/>
        </a:p>
      </dgm:t>
    </dgm:pt>
    <dgm:pt modelId="{B42DA034-DAC6-4E01-8C2C-86A1D92AF376}" type="sibTrans" cxnId="{41AF45E2-5DE0-4422-831D-35D8F35FAB6C}">
      <dgm:prSet/>
      <dgm:spPr/>
      <dgm:t>
        <a:bodyPr/>
        <a:lstStyle/>
        <a:p>
          <a:endParaRPr lang="ru-RU"/>
        </a:p>
      </dgm:t>
    </dgm:pt>
    <dgm:pt modelId="{87DE8E69-DBD5-44A7-93F9-1EE99A6E3C11}" type="pres">
      <dgm:prSet presAssocID="{094BF4CA-E0F1-4B12-9D48-00A672735B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A1705-2B99-4A49-AABE-C4759F32341F}" type="pres">
      <dgm:prSet presAssocID="{D0737370-72F1-4B00-9C89-1449F423CA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A4075-1530-4490-8AB5-4DC284B0EE57}" type="pres">
      <dgm:prSet presAssocID="{8C89641C-6D59-4E0D-A09E-D0D4E3D013C5}" presName="sibTrans" presStyleCnt="0"/>
      <dgm:spPr/>
    </dgm:pt>
    <dgm:pt modelId="{EFAE1353-2566-466F-BDE1-45392FE6C881}" type="pres">
      <dgm:prSet presAssocID="{2E161EF8-85F4-4ECB-99E9-9365BB03AA8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47E86-B79F-4709-B505-B4289DB0820F}" type="pres">
      <dgm:prSet presAssocID="{83FB0860-FC6A-492E-98AB-3EE1A9D998D9}" presName="sibTrans" presStyleCnt="0"/>
      <dgm:spPr/>
    </dgm:pt>
    <dgm:pt modelId="{7BF4FE19-A81E-4F15-B67A-9870CD3120AE}" type="pres">
      <dgm:prSet presAssocID="{5CB9156F-F1DE-40D2-87C5-1664112A175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B7ABB-FCB6-4810-8265-617D96FDBCD5}" type="pres">
      <dgm:prSet presAssocID="{658A7955-1E17-4F78-961E-567D75C0BC6C}" presName="sibTrans" presStyleCnt="0"/>
      <dgm:spPr/>
    </dgm:pt>
    <dgm:pt modelId="{FEC021FB-04B1-4337-956F-1BE8C23EF88A}" type="pres">
      <dgm:prSet presAssocID="{107C8F52-02E3-446A-80BF-CC6B01496F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E65C2A-0113-4C34-B9F2-AA6FF6C6F6A1}" type="presOf" srcId="{2E161EF8-85F4-4ECB-99E9-9365BB03AA80}" destId="{EFAE1353-2566-466F-BDE1-45392FE6C881}" srcOrd="0" destOrd="0" presId="urn:microsoft.com/office/officeart/2005/8/layout/default"/>
    <dgm:cxn modelId="{10561F54-EBA1-4A24-945F-CB7B51686ACE}" type="presOf" srcId="{107C8F52-02E3-446A-80BF-CC6B01496F16}" destId="{FEC021FB-04B1-4337-956F-1BE8C23EF88A}" srcOrd="0" destOrd="0" presId="urn:microsoft.com/office/officeart/2005/8/layout/default"/>
    <dgm:cxn modelId="{A32AECF3-D243-4FDF-8347-009144F8EFDC}" type="presOf" srcId="{D0737370-72F1-4B00-9C89-1449F423CA71}" destId="{C41A1705-2B99-4A49-AABE-C4759F32341F}" srcOrd="0" destOrd="0" presId="urn:microsoft.com/office/officeart/2005/8/layout/default"/>
    <dgm:cxn modelId="{5C1867AA-28AE-4DCB-97E7-CB6625546730}" type="presOf" srcId="{094BF4CA-E0F1-4B12-9D48-00A672735BF2}" destId="{87DE8E69-DBD5-44A7-93F9-1EE99A6E3C11}" srcOrd="0" destOrd="0" presId="urn:microsoft.com/office/officeart/2005/8/layout/default"/>
    <dgm:cxn modelId="{664D1E0B-EA1A-4A60-9705-4DFF90B0BE51}" srcId="{094BF4CA-E0F1-4B12-9D48-00A672735BF2}" destId="{D0737370-72F1-4B00-9C89-1449F423CA71}" srcOrd="0" destOrd="0" parTransId="{2D8CDF98-320C-4AF0-8B25-60175559B0AF}" sibTransId="{8C89641C-6D59-4E0D-A09E-D0D4E3D013C5}"/>
    <dgm:cxn modelId="{41AF45E2-5DE0-4422-831D-35D8F35FAB6C}" srcId="{094BF4CA-E0F1-4B12-9D48-00A672735BF2}" destId="{107C8F52-02E3-446A-80BF-CC6B01496F16}" srcOrd="3" destOrd="0" parTransId="{30A9802A-9679-4007-A1AD-30712478043B}" sibTransId="{B42DA034-DAC6-4E01-8C2C-86A1D92AF376}"/>
    <dgm:cxn modelId="{1CFDC1DD-C81C-408C-BABA-3055986B74D9}" type="presOf" srcId="{5CB9156F-F1DE-40D2-87C5-1664112A175E}" destId="{7BF4FE19-A81E-4F15-B67A-9870CD3120AE}" srcOrd="0" destOrd="0" presId="urn:microsoft.com/office/officeart/2005/8/layout/default"/>
    <dgm:cxn modelId="{ABA17A46-EECD-4A6B-A73F-890828D7D0E6}" srcId="{094BF4CA-E0F1-4B12-9D48-00A672735BF2}" destId="{2E161EF8-85F4-4ECB-99E9-9365BB03AA80}" srcOrd="1" destOrd="0" parTransId="{6BCC1C7B-100E-417D-AE4B-02F20CD8A601}" sibTransId="{83FB0860-FC6A-492E-98AB-3EE1A9D998D9}"/>
    <dgm:cxn modelId="{28D90648-09A7-4910-98FF-C9493BF05A7B}" srcId="{094BF4CA-E0F1-4B12-9D48-00A672735BF2}" destId="{5CB9156F-F1DE-40D2-87C5-1664112A175E}" srcOrd="2" destOrd="0" parTransId="{92721212-0018-4A6C-9847-18E65F4123F0}" sibTransId="{658A7955-1E17-4F78-961E-567D75C0BC6C}"/>
    <dgm:cxn modelId="{F1E9F61E-5ED1-4F8C-A104-E8D137949CD3}" type="presParOf" srcId="{87DE8E69-DBD5-44A7-93F9-1EE99A6E3C11}" destId="{C41A1705-2B99-4A49-AABE-C4759F32341F}" srcOrd="0" destOrd="0" presId="urn:microsoft.com/office/officeart/2005/8/layout/default"/>
    <dgm:cxn modelId="{BF219983-4C50-4EA7-B635-D0EFE0272826}" type="presParOf" srcId="{87DE8E69-DBD5-44A7-93F9-1EE99A6E3C11}" destId="{055A4075-1530-4490-8AB5-4DC284B0EE57}" srcOrd="1" destOrd="0" presId="urn:microsoft.com/office/officeart/2005/8/layout/default"/>
    <dgm:cxn modelId="{EC6F70C0-5F5F-4BDE-B60D-7A0B79624466}" type="presParOf" srcId="{87DE8E69-DBD5-44A7-93F9-1EE99A6E3C11}" destId="{EFAE1353-2566-466F-BDE1-45392FE6C881}" srcOrd="2" destOrd="0" presId="urn:microsoft.com/office/officeart/2005/8/layout/default"/>
    <dgm:cxn modelId="{9EDF01B2-180B-4B93-8500-856085B1E014}" type="presParOf" srcId="{87DE8E69-DBD5-44A7-93F9-1EE99A6E3C11}" destId="{FC347E86-B79F-4709-B505-B4289DB0820F}" srcOrd="3" destOrd="0" presId="urn:microsoft.com/office/officeart/2005/8/layout/default"/>
    <dgm:cxn modelId="{408FC2B4-48C7-43CF-82C4-477499E3DA90}" type="presParOf" srcId="{87DE8E69-DBD5-44A7-93F9-1EE99A6E3C11}" destId="{7BF4FE19-A81E-4F15-B67A-9870CD3120AE}" srcOrd="4" destOrd="0" presId="urn:microsoft.com/office/officeart/2005/8/layout/default"/>
    <dgm:cxn modelId="{B02E8F70-4831-4192-90C1-F6B9C075A4A0}" type="presParOf" srcId="{87DE8E69-DBD5-44A7-93F9-1EE99A6E3C11}" destId="{D44B7ABB-FCB6-4810-8265-617D96FDBCD5}" srcOrd="5" destOrd="0" presId="urn:microsoft.com/office/officeart/2005/8/layout/default"/>
    <dgm:cxn modelId="{1AA1EF13-A9DA-4731-9DEA-1A22D1D3E647}" type="presParOf" srcId="{87DE8E69-DBD5-44A7-93F9-1EE99A6E3C11}" destId="{FEC021FB-04B1-4337-956F-1BE8C23EF88A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1C96-8FCC-4922-BBBA-FFEED766603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FDDD3-744B-4CF9-816C-AB99ACA71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FD14B4-78A3-44BF-AA0D-A52490611C3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9D344-33CC-4E78-999D-D324373FA8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образовательное учреждение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детский сад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Родничок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с. Хохлома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Экологический проект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Лаборатория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неживой природы»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(2 младшая группа)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latin typeface="Monotype Corsiva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Подготовила: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воспитатель высшей категории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Колесникова Наталья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ндреевна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214286"/>
          <a:ext cx="8405107" cy="6357986"/>
        </p:xfrm>
        <a:graphic>
          <a:graphicData uri="http://schemas.openxmlformats.org/drawingml/2006/table">
            <a:tbl>
              <a:tblPr/>
              <a:tblGrid>
                <a:gridCol w="214315"/>
                <a:gridCol w="1428760"/>
                <a:gridCol w="1571636"/>
                <a:gridCol w="3143272"/>
                <a:gridCol w="2047124"/>
              </a:tblGrid>
              <a:tr h="6948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Вес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8. Лёгкий - тяжёлый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Показать, что предметы бывают лёгкие и тяжёлые. Научить определять вес предметов.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Пёрышко и камень;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пластиковые бутылки с  водой, песком.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22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9.Плавает- тонет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Показать, что лёгкие предметы плавают, тяжёлые - тонут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Кусочек пенопласта;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-гвоздь;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деревянный брусок;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-ножницы</a:t>
                      </a:r>
                      <a:b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</a:b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58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Температура (теплота)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10. Тепло - холодно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Научить определять  на ощупь температуру воды, предметов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Пластиковые бутылки с холодной и тёплой водой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6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11. Чудесный мешочек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Продолжать учить определять температуру жидких веществ и твёрдых предметов (металлические – холоднее, деревянные – теплее)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Мелкие предметы из дерева, металла, пластмассы(кубики, шарики и др.)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91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Песок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12.Песочные струйки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Знакомить со свойствами сухого песка - сыплется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Пластиковые бутылочки, сухой песок. воронки.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13. чудесные фигурки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Продолжать знакомить со свойствами песка: влажный песок лепится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Песок, вода</a:t>
                      </a:r>
                      <a:r>
                        <a:rPr lang="ru-RU" sz="1200" dirty="0" smtClean="0">
                          <a:latin typeface="Cambria"/>
                          <a:ea typeface="Calibri"/>
                          <a:cs typeface="Times New Roman"/>
                        </a:rPr>
                        <a:t>;- 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совочки, </a:t>
                      </a:r>
                      <a:r>
                        <a:rPr lang="ru-RU" sz="1200" dirty="0" err="1" smtClean="0">
                          <a:latin typeface="Cambria"/>
                          <a:ea typeface="Calibri"/>
                          <a:cs typeface="Times New Roman"/>
                        </a:rPr>
                        <a:t>ведёрки,формочки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58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6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Глина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14. Узнаем, какая глина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Знакомить со свойствами глины: размокает, мнётся, бьётся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-Куски глины;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dirty="0" err="1">
                          <a:latin typeface="Cambria"/>
                          <a:ea typeface="Calibri"/>
                          <a:cs typeface="Times New Roman"/>
                        </a:rPr>
                        <a:t>ведёрко</a:t>
                      </a:r>
                      <a:r>
                        <a:rPr lang="ru-RU" sz="1200" dirty="0" err="1" smtClean="0">
                          <a:latin typeface="Cambria"/>
                          <a:ea typeface="Calibri"/>
                          <a:cs typeface="Times New Roman"/>
                        </a:rPr>
                        <a:t>;-</a:t>
                      </a:r>
                      <a:r>
                        <a:rPr lang="ru-RU" sz="1200" dirty="0" err="1">
                          <a:latin typeface="Cambria"/>
                          <a:ea typeface="Calibri"/>
                          <a:cs typeface="Times New Roman"/>
                        </a:rPr>
                        <a:t>вода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8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15. Глиняные шарики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Учить определять качества глины: мягкая, пластичная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-Глиняные предметы, сделанные воспитателем;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dirty="0" err="1">
                          <a:latin typeface="Cambria"/>
                          <a:ea typeface="Calibri"/>
                          <a:cs typeface="Times New Roman"/>
                        </a:rPr>
                        <a:t>глина</a:t>
                      </a:r>
                      <a:r>
                        <a:rPr lang="ru-RU" sz="1200" dirty="0" err="1" smtClean="0">
                          <a:latin typeface="Cambria"/>
                          <a:ea typeface="Calibri"/>
                          <a:cs typeface="Times New Roman"/>
                        </a:rPr>
                        <a:t>;-</a:t>
                      </a:r>
                      <a:r>
                        <a:rPr lang="ru-RU" sz="1200" dirty="0" err="1">
                          <a:latin typeface="Cambria"/>
                          <a:ea typeface="Calibri"/>
                          <a:cs typeface="Times New Roman"/>
                        </a:rPr>
                        <a:t>миска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 с водой;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подставки</a:t>
                      </a:r>
                      <a:r>
                        <a:rPr lang="ru-RU" sz="1200" dirty="0" smtClean="0">
                          <a:latin typeface="Cambria"/>
                          <a:ea typeface="Calibri"/>
                          <a:cs typeface="Times New Roman"/>
                        </a:rPr>
                        <a:t>;- </a:t>
                      </a: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салфеточки.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4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Свет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16.Что в коробке?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Познакомить со значением света, источниками света (солнце, фонарик)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-Коробка с крышкой, в которой сделана прорезь;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-фонарик.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38" marR="25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000105"/>
          <a:ext cx="8572559" cy="5693432"/>
        </p:xfrm>
        <a:graphic>
          <a:graphicData uri="http://schemas.openxmlformats.org/drawingml/2006/table">
            <a:tbl>
              <a:tblPr/>
              <a:tblGrid>
                <a:gridCol w="540095"/>
                <a:gridCol w="3745736"/>
                <a:gridCol w="2143364"/>
                <a:gridCol w="2143364"/>
              </a:tblGrid>
              <a:tr h="4127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mbria"/>
                          <a:ea typeface="Calibri"/>
                          <a:cs typeface="Times New Roman"/>
                        </a:rPr>
                        <a:t>№/</a:t>
                      </a:r>
                      <a:r>
                        <a:rPr lang="ru-RU" sz="1600" b="1" dirty="0" err="1">
                          <a:latin typeface="Cambria"/>
                          <a:ea typeface="Calibri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mbria"/>
                          <a:ea typeface="Calibri"/>
                          <a:cs typeface="Times New Roman"/>
                        </a:rPr>
                        <a:t>Содержание работы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mbria"/>
                          <a:ea typeface="Calibri"/>
                          <a:cs typeface="Times New Roman"/>
                        </a:rPr>
                        <a:t>Цели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mbria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31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1.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Анкетирование родителей.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-Выявить уровень экологических знаний родителей.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51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Консультация «Как знакомить младших дошкольников с неживой природой?»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- Раскрыть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возрастные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особенности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восприятия детьми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объектов неживой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природы.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31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Рекомендации «Как провести опыты с водой, песком, воздухом».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-Познакомить с примерными опытами с водой. Песком и воздухом.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44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4.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mbria"/>
                          <a:ea typeface="Calibri"/>
                          <a:cs typeface="Times New Roman"/>
                        </a:rPr>
                        <a:t>Оформление фотостенда «Лаборатория неживой природы».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-Познакомить родителей с результатами работы «Лаборатория неживой природы».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85786" y="142852"/>
            <a:ext cx="7858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План работы с родителями.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071670" y="285728"/>
            <a:ext cx="61436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Результаты работы.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Диагностика по проекту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28800" y="1428736"/>
          <a:ext cx="548640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428860" y="4714884"/>
            <a:ext cx="65722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Сентябрь            средний уровень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70%, низкий уровень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30%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71802" y="5072074"/>
            <a:ext cx="59293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Декабрь      средний уровень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30%, высокий уровень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70%.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5720" y="5715016"/>
            <a:ext cx="857256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Вывод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Наблюдается позитивная динамика результатов у детей при сравнении в начале данного проекта и в конце проекта.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1357298"/>
            <a:ext cx="8429684" cy="46397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                         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Таким образом, анализ проведённой работы позволяет убедиться в целесообразности и эффективности построения педагогического процесса в соответствии с поставленной целью и задачами.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Дети научились простейшей экспериментальной деятельности с объектами неживой природы и делать простейшие выводы.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Повысился уровень нравственно-экологической компетентности родителей, участия родителей в воспитательно-образовательном процессе, повысилась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коммуникативность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родителей.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Разработанные методы и приёмы сотрудничества педагогического коллектива ДОУ и родителей способствовала воспитанию у детей осознанного и бережного отношения к природе, людям, окружающему миру, что составляет основу экологической культуры.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714612" y="357166"/>
            <a:ext cx="4286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                         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Заключение.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357554" y="323612"/>
            <a:ext cx="4071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Литература.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85720" y="1428736"/>
            <a:ext cx="8501122" cy="489364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1.Дыбина О.В.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Ребёнок в мире поиска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ТЦ Сфера, 2004;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2.Евдокимова Е. С.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Технология проектирования в образовательном пространстве детского сада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Волгоград: Перемена, 2001;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3. Иванова А.А.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Методика организации экологических наблюдений и экспериментов в детском саду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ТЦ Сфера, 2004;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Маневцева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Л.М.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Мир природы и ребёнок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Санкт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Петербург: Детство-пресс, 2003;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5. Масленникова О.М.,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Филлипенко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А.А.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Экологические проекты в детском саду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Волгоград: учитель 2011;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6.Николаева С.Н.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Экологическое воспитание младших дошкольников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Мозаика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Синтез, 2006;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7.Потапова Т.В.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Детский сад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эталон экологической культуры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ЦС ВООП, 2000;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8. Прохорова Л.Н.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Организация экспериментальной деятельности дошкольников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Москва: Аркти,2005.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78" name="WordArt 2"/>
          <p:cNvSpPr>
            <a:spLocks noChangeArrowheads="1" noChangeShapeType="1" noTextEdit="1"/>
          </p:cNvSpPr>
          <p:nvPr/>
        </p:nvSpPr>
        <p:spPr bwMode="auto">
          <a:xfrm>
            <a:off x="1085850" y="723900"/>
            <a:ext cx="6486546" cy="191928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Спасибо за внимание!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4" name="Picture 2" descr="C:\Users\Home\Desktop\для презентаций\image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2708275"/>
            <a:ext cx="5205413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00100" y="264318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357166"/>
            <a:ext cx="4714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Arial Black" pitchFamily="34" charset="0"/>
              </a:rPr>
              <a:t>Проблема</a:t>
            </a:r>
            <a:endParaRPr lang="ru-RU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Как познакомиться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с неживой природой?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3244334"/>
            <a:ext cx="73797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Arial Black" pitchFamily="34" charset="0"/>
              </a:rPr>
              <a:t>Цель проекта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4429132"/>
            <a:ext cx="67151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Формировать представления у детей о необходимости бережного отношения  к объектам неживой природы.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428604"/>
            <a:ext cx="5707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 Black" pitchFamily="34" charset="0"/>
              </a:rPr>
              <a:t>Задачи проекта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57158" y="1571612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1.Формировать интерес к познавательно-исследовательской деятельности;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2.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Привлекать детей к активной самостоятельной экспериментальной деятельности;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3.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Развивать творческие способности детей, любознательность, поисковую деятельность;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4. Воспитывать бережное и заботливое отношение к объектам неживой природы;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5. Активизировать речь и обогащать словарь детей;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6. Развивать эмоциональную отзывчивость;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7. Формировать партнерские взаимоотношения между педагогами, детьми и родителями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71480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Интеграция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 образовательных областей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690336"/>
            <a:ext cx="2786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2071678"/>
          <a:ext cx="609600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8183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Виды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детской деятельности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428860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500043"/>
          <a:ext cx="7215238" cy="2000264"/>
        </p:xfrm>
        <a:graphic>
          <a:graphicData uri="http://schemas.openxmlformats.org/drawingml/2006/table">
            <a:tbl>
              <a:tblPr/>
              <a:tblGrid>
                <a:gridCol w="1661931"/>
                <a:gridCol w="5553307"/>
              </a:tblGrid>
              <a:tr h="575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Тип проекта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Познавательный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1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Вид проекта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Исследовательский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63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Срок реализации проекта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Октябрь - декабрь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2500306"/>
          <a:ext cx="7215238" cy="2208276"/>
        </p:xfrm>
        <a:graphic>
          <a:graphicData uri="http://schemas.openxmlformats.org/drawingml/2006/table">
            <a:tbl>
              <a:tblPr/>
              <a:tblGrid>
                <a:gridCol w="1661931"/>
                <a:gridCol w="5553307"/>
              </a:tblGrid>
              <a:tr h="616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Методы </a:t>
                      </a: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исследова-ния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Диагностирование, опытно–экспериментальная деятельность детей.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2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Предпола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гаемые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Arial"/>
                        </a:rPr>
                        <a:t>продукты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(выход)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1. Оформление проектной папки.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2. Презентация проекта.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4345892"/>
          <a:ext cx="7215238" cy="2101214"/>
        </p:xfrm>
        <a:graphic>
          <a:graphicData uri="http://schemas.openxmlformats.org/drawingml/2006/table">
            <a:tbl>
              <a:tblPr/>
              <a:tblGrid>
                <a:gridCol w="1661931"/>
                <a:gridCol w="5553307"/>
              </a:tblGrid>
              <a:tr h="115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Предпола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гаемые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результаты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Arial"/>
                        </a:rPr>
                        <a:t>Дети научатся простейшей экспериментальной деятельности с объектами неживой природы и делать простейшие выводы.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Материалы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Игровой материал и оборудование для опытно – экспериментальной деятельности с водой, песком, глиной, воздухом, светом.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500042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    Этапы </a:t>
            </a:r>
            <a:r>
              <a:rPr lang="ru-RU" sz="3200" b="1" dirty="0">
                <a:solidFill>
                  <a:srgbClr val="C00000"/>
                </a:solidFill>
                <a:latin typeface="Arial Black" pitchFamily="34" charset="0"/>
              </a:rPr>
              <a:t>работы над проектом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1428736"/>
            <a:ext cx="7929618" cy="501675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1 этап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Подготовительный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1.Диагностирование детей.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2. Определение цели и задач проекта.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3. Анализ имеющихся условий в группе, детском саду.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4. Разработка комплексно - тематического плана работы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5. Создание условий для организации работы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Лаборатории неживой природы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2 этап: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Основной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1. Цикл познавательных занятий (элементарные научные сведения) об объектах неживой природы.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2. Исследовательская и практическая деятельность детей по изучению объектов неживой природы.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3 этап: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Заключительный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1. Анализ и обобщение результатов, полученных в процессе исследовательской деятельности детей.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2.Оформление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фотостенда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«Лаборатория неживой природы».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1538" y="0"/>
            <a:ext cx="6429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Перспективное планирование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совместной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детско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взрослой деятельности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928670"/>
          <a:ext cx="7929620" cy="5652663"/>
        </p:xfrm>
        <a:graphic>
          <a:graphicData uri="http://schemas.openxmlformats.org/drawingml/2006/table">
            <a:tbl>
              <a:tblPr/>
              <a:tblGrid>
                <a:gridCol w="428631"/>
                <a:gridCol w="1967179"/>
                <a:gridCol w="1908785"/>
                <a:gridCol w="1908785"/>
                <a:gridCol w="1716240"/>
              </a:tblGrid>
              <a:tr h="990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№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Cambria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Cambria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Исследуемый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объект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 или явление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(опыта,   эксперимента)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         Цель опыта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              Материал,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Calibri"/>
                          <a:cs typeface="Times New Roman"/>
                        </a:rPr>
                        <a:t>          оборудование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        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            3          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                   4  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                   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870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Вода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1.Узнаем, какая вода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Формировать представления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 о свойствах воды: имеет вес, прозрачная, льётся.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- Две одинаковые банки, закрытые крышками: одна пустая, другая с чистой водой;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- набор мелких предметов.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9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2.Вода - волшебница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Calibri"/>
                          <a:cs typeface="Times New Roman"/>
                        </a:rPr>
                        <a:t>Продолжать формировать представления о свойствах воды: она без запаха, в воде растворяются некоторые вещества ( при зтом вода меняет цвет, запах, вкус)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-Три одинаковые бутылочки с водой;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-гуашевая краска;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-пакетик растворимого кофе;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-10 кусочков сахара рафинада;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- одинаковые стаканчики по количеству детей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85980" y="2381885"/>
          <a:ext cx="812800" cy="1097280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428603"/>
          <a:ext cx="8001056" cy="6000792"/>
        </p:xfrm>
        <a:graphic>
          <a:graphicData uri="http://schemas.openxmlformats.org/drawingml/2006/table">
            <a:tbl>
              <a:tblPr/>
              <a:tblGrid>
                <a:gridCol w="357190"/>
                <a:gridCol w="785818"/>
                <a:gridCol w="2428892"/>
                <a:gridCol w="2697453"/>
                <a:gridCol w="1731703"/>
              </a:tblGrid>
              <a:tr h="1555761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Воздух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3. Что в пакете?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Обнаружить воздух в окружающем пространстве, обратить внимание на свойства  воздуха: прозрачный, невидимый, лёгкий.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 Полиэтиленовые пакеты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9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4. Игра с соломинкой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Познакомить детей с тем, что внутри человека есть воздух, обнаружить 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Трубочки для коктейля;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стаканчики с водой.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33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5. Игры с воздушными шарами.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Продолжать знакомить детей с тем, что внутри человека есть воздух, обнаружить 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 Два воздушных шарика (один слабо надутый – мягкий, другой сильно надутый – упругий)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5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6.Выдувание мыльных пузырей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Научить выдувать мыльные пузыри; познакомить с тем, при попадании воздуха в каплю мыльной воды образуется пузырь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 Тарелка (поднос);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-стеклянная воронка;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- соломинки и раствор для мыльных пузырей.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6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7. Ветер по морю гуляет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Calibri"/>
                          <a:cs typeface="Times New Roman"/>
                        </a:rPr>
                        <a:t>Обнаружить воздух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Тазик с водой;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Calibri"/>
                          <a:cs typeface="Times New Roman"/>
                        </a:rPr>
                        <a:t>- бумажные кораблики.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1269</Words>
  <Application>Microsoft Office PowerPoint</Application>
  <PresentationFormat>Экран (4:3)</PresentationFormat>
  <Paragraphs>224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42</cp:revision>
  <dcterms:created xsi:type="dcterms:W3CDTF">2013-02-06T15:14:23Z</dcterms:created>
  <dcterms:modified xsi:type="dcterms:W3CDTF">2013-03-12T14:11:01Z</dcterms:modified>
</cp:coreProperties>
</file>