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60C9F1-D196-45DD-84F3-2C0BFD7E1683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A193A9-012E-4BFE-9F77-2881DA2794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 у детей 5-7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352928" cy="1752600"/>
          </a:xfrm>
        </p:spPr>
        <p:txBody>
          <a:bodyPr>
            <a:noAutofit/>
          </a:bodyPr>
          <a:lstStyle/>
          <a:p>
            <a:r>
              <a:rPr lang="ru-RU" dirty="0">
                <a:latin typeface="Arial"/>
              </a:rPr>
              <a:t>“Источники способностей и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дарований детей – на кончиках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их пальцев. От пальцев, образно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говоря, идут тончайшие ручейки,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которые питают источник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творческой мысли” 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В.А. Сухомлинский </a:t>
            </a:r>
            <a:br>
              <a:rPr lang="ru-RU" dirty="0"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00" y="332656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Исследования </a:t>
            </a:r>
            <a:r>
              <a:rPr lang="ru-RU" sz="2400" dirty="0">
                <a:solidFill>
                  <a:srgbClr val="002060"/>
                </a:solidFill>
              </a:rPr>
              <a:t>отечественных физиологов </a:t>
            </a:r>
            <a:r>
              <a:rPr lang="ru-RU" sz="2400" dirty="0" smtClean="0">
                <a:solidFill>
                  <a:srgbClr val="002060"/>
                </a:solidFill>
              </a:rPr>
              <a:t>подтверждают </a:t>
            </a:r>
            <a:r>
              <a:rPr lang="ru-RU" sz="2400" dirty="0">
                <a:solidFill>
                  <a:srgbClr val="002060"/>
                </a:solidFill>
              </a:rPr>
              <a:t>связь развития рук с развитием мозга.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612" y="2276872"/>
            <a:ext cx="8136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Исследования </a:t>
            </a:r>
            <a:r>
              <a:rPr lang="ru-RU" sz="2000" dirty="0" err="1">
                <a:solidFill>
                  <a:srgbClr val="002060"/>
                </a:solidFill>
              </a:rPr>
              <a:t>М.М.Кольцовой</a:t>
            </a:r>
            <a:r>
              <a:rPr lang="ru-RU" sz="2000" dirty="0"/>
              <a:t> доказали, что каждый палец руки имеет довольно обширное представительство в коре больших полушарий мозга. А развитие тонких движений пальцев рук предшествует появлению артикуляции слогов у малыша. Она доказала, что благодаря развитию пальцев в мозгу формируется проекция «схемы человеческого тела», а речевые реакции находятся в прямой зависимости от тренированности пальцев.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4683386"/>
            <a:ext cx="8136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	Л.В</a:t>
            </a:r>
            <a:r>
              <a:rPr lang="ru-RU" sz="2000" dirty="0">
                <a:solidFill>
                  <a:srgbClr val="002060"/>
                </a:solidFill>
              </a:rPr>
              <a:t>. Фоминой </a:t>
            </a:r>
            <a:r>
              <a:rPr lang="ru-RU" sz="2000" dirty="0"/>
              <a:t>была выявлена общая закономерность: если развитие движений пальцев соответствует возрасту, то и речевое развитие находится в пределах нормы. Если же развитие движений пальцев отстаёт, то задерживается и речевое развитие, хотя общая моторика при этом может быть нормальной и даже выше нормы.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Работы </a:t>
            </a:r>
            <a:r>
              <a:rPr lang="ru-RU" sz="2000" dirty="0" err="1" smtClean="0">
                <a:solidFill>
                  <a:srgbClr val="002060"/>
                </a:solidFill>
              </a:rPr>
              <a:t>В.М.Бехтерева</a:t>
            </a:r>
            <a:r>
              <a:rPr lang="ru-RU" sz="2000" dirty="0" smtClean="0"/>
              <a:t> доказали влияние манипуляции рук на функции высшей нервной деятельности, развитие речи. 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99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231" y="40466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Приемы и методы </a:t>
            </a:r>
          </a:p>
          <a:p>
            <a:pPr algn="ctr"/>
            <a:r>
              <a:rPr lang="ru-RU" sz="3200" dirty="0" smtClean="0"/>
              <a:t>по формированию </a:t>
            </a:r>
          </a:p>
          <a:p>
            <a:pPr algn="ctr"/>
            <a:r>
              <a:rPr lang="ru-RU" sz="3200" dirty="0" smtClean="0"/>
              <a:t>тонких движений пальцев рук:</a:t>
            </a:r>
          </a:p>
          <a:p>
            <a:pPr algn="ctr"/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9287" y="2204864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ассаж </a:t>
            </a:r>
            <a:r>
              <a:rPr lang="ru-RU" dirty="0"/>
              <a:t>кистей рук: мягкие массирующие движения и разминания каждого пальчика, ладошки, наружной стороны кисти, а также </a:t>
            </a:r>
            <a:r>
              <a:rPr lang="ru-RU" dirty="0" smtClean="0"/>
              <a:t>предплечья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альчиковая </a:t>
            </a:r>
            <a:r>
              <a:rPr lang="ru-RU" dirty="0"/>
              <a:t>гимнастика и пальчиковые игры (со стихами, скороговорками, звуками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Работа с предметами и материалом (ножницы, пластилин, конструктор, прищепки, бусины, крупы и др</a:t>
            </a:r>
            <a:r>
              <a:rPr lang="ru-RU" dirty="0" smtClean="0"/>
              <a:t>.);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Теневой, пальчиковый </a:t>
            </a:r>
            <a:r>
              <a:rPr lang="ru-RU" dirty="0" smtClean="0"/>
              <a:t>театр;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Упражнения в обводе контуров предметов. Рисование по трафаретам, по клеткам (зрительные и слуховые диктанты), закрашивание контурных предметов ровными линиями и точками. Штриховка вертикальная, горизонтальная, наклонная, рисование “петелькой” и “штрихом</a:t>
            </a:r>
            <a:r>
              <a:rPr lang="ru-RU" dirty="0" smtClean="0"/>
              <a:t>”;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815" y="4046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Приемы и методы </a:t>
            </a:r>
          </a:p>
          <a:p>
            <a:pPr algn="ctr"/>
            <a:r>
              <a:rPr lang="ru-RU" sz="3200" dirty="0" smtClean="0"/>
              <a:t>по формированию </a:t>
            </a:r>
          </a:p>
          <a:p>
            <a:pPr algn="ctr"/>
            <a:r>
              <a:rPr lang="ru-RU" sz="3200" dirty="0" smtClean="0"/>
              <a:t>тонких движений пальцев рук: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9944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Рисование фигур, букв в воздухе и на столе ведущей рукой, затем другой рукой и обеими руками вместе; поочередное рисование каждым пальцем одной, затем другой руки; Рисование – на снегу; на песке, на стекле;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Конструирование </a:t>
            </a:r>
            <a:r>
              <a:rPr lang="ru-RU" dirty="0"/>
              <a:t>и работа с мозаикой, </a:t>
            </a:r>
            <a:r>
              <a:rPr lang="ru-RU" dirty="0" smtClean="0"/>
              <a:t>пазлами;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Выкладывание фигур из </a:t>
            </a:r>
            <a:r>
              <a:rPr lang="ru-RU" dirty="0" smtClean="0"/>
              <a:t>счетных палочек, спичек;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Освоение ремесел: шитье, вышивание, вязание, плетение, работа с </a:t>
            </a:r>
            <a:r>
              <a:rPr lang="ru-RU" dirty="0" smtClean="0"/>
              <a:t>бисером, поделки из природного материала </a:t>
            </a:r>
            <a:r>
              <a:rPr lang="ru-RU" dirty="0"/>
              <a:t>и др</a:t>
            </a:r>
            <a:r>
              <a:rPr lang="ru-RU" dirty="0" smtClean="0"/>
              <a:t>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Домашние дела: </a:t>
            </a:r>
            <a:r>
              <a:rPr lang="ru-RU" dirty="0" smtClean="0"/>
              <a:t>перемотка </a:t>
            </a:r>
            <a:r>
              <a:rPr lang="ru-RU" dirty="0"/>
              <a:t>ниток; </a:t>
            </a:r>
            <a:r>
              <a:rPr lang="ru-RU" dirty="0" smtClean="0"/>
              <a:t>завязывание </a:t>
            </a:r>
            <a:r>
              <a:rPr lang="ru-RU" dirty="0"/>
              <a:t>и развязывание узелков; </a:t>
            </a:r>
            <a:br>
              <a:rPr lang="ru-RU" dirty="0"/>
            </a:br>
            <a:r>
              <a:rPr lang="ru-RU" dirty="0"/>
              <a:t>уход за срезанными и живыми цветами; </a:t>
            </a:r>
            <a:r>
              <a:rPr lang="ru-RU" dirty="0" smtClean="0"/>
              <a:t>чистка </a:t>
            </a:r>
            <a:r>
              <a:rPr lang="ru-RU" dirty="0"/>
              <a:t>металла; </a:t>
            </a:r>
            <a:br>
              <a:rPr lang="ru-RU" dirty="0"/>
            </a:br>
            <a:r>
              <a:rPr lang="ru-RU" dirty="0"/>
              <a:t>водные процедуры, переливание воды (мытье посуды, стирка кукольного белья </a:t>
            </a:r>
            <a:r>
              <a:rPr lang="ru-RU" dirty="0" smtClean="0"/>
              <a:t>(смачивание</a:t>
            </a:r>
            <a:r>
              <a:rPr lang="ru-RU" dirty="0"/>
              <a:t>, намыливание, перетирание, полоскание, </a:t>
            </a:r>
            <a:r>
              <a:rPr lang="ru-RU" dirty="0" smtClean="0"/>
              <a:t>отжимание);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собирание разрезных картинок, ягод; </a:t>
            </a:r>
            <a:r>
              <a:rPr lang="ru-RU" dirty="0" smtClean="0"/>
              <a:t>разбор </a:t>
            </a:r>
            <a:r>
              <a:rPr lang="ru-RU" dirty="0"/>
              <a:t>круп и т.д.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Лепка из пластилина, теста, с использованием природного материала: семян, косточек, гороха, камушков, ракушек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402" y="75701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Игры с пластилином.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14" y="260648"/>
            <a:ext cx="3240360" cy="3240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80">
            <a:off x="5452245" y="2973352"/>
            <a:ext cx="1836808" cy="24490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8836">
            <a:off x="3825966" y="3854372"/>
            <a:ext cx="2083002" cy="27773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2246">
            <a:off x="6681743" y="3942119"/>
            <a:ext cx="2052832" cy="27371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2" y="1556792"/>
            <a:ext cx="1980824" cy="26410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049163" cy="4065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48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Бумажные игры:</a:t>
            </a:r>
            <a:endParaRPr lang="ru-RU" sz="2800" dirty="0"/>
          </a:p>
        </p:txBody>
      </p:sp>
      <p:pic>
        <p:nvPicPr>
          <p:cNvPr id="1028" name="Picture 4" descr="http://kolobok-kolobok.ru/wp-content/uploads/2012/06/Prostyie-podelki-iz-bumagi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874">
            <a:off x="539552" y="4152393"/>
            <a:ext cx="3312368" cy="20422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z-bumagi.com/files/Admin/podelki/novogodnie/16/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54" y="1690358"/>
            <a:ext cx="4572000" cy="2124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voimi-rukami.my1.ru/Kak_sdelat/sharik_iz_bumagi-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" y="1844824"/>
            <a:ext cx="4267200" cy="2095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.freepik.com/free-photo/paper-airplane-2_21137305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4835"/>
            <a:ext cx="3748108" cy="21973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img0.liveinternet.ru/images/attach/c/2/82/854/82854828_4014748_0001ey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32938"/>
            <a:ext cx="3038271" cy="27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Выкладывание </a:t>
            </a:r>
            <a:r>
              <a:rPr lang="ru-RU" sz="2400" dirty="0" smtClean="0"/>
              <a:t>(пластилин, мозаика, крупы, пуговицы и др.);</a:t>
            </a:r>
            <a:endParaRPr lang="ru-RU" sz="2400" dirty="0"/>
          </a:p>
        </p:txBody>
      </p:sp>
      <p:pic>
        <p:nvPicPr>
          <p:cNvPr id="2052" name="Picture 4" descr="http://www.maaam.ru/upload/blogs/f58637a08fabf8bdbd62b41f593be9cd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84" y="3284984"/>
            <a:ext cx="3052186" cy="33123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ozoneeleven.com/wp-content/uploads/2011/05/327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7" y="4094953"/>
            <a:ext cx="3616807" cy="24133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2255"/>
            <a:ext cx="2204088" cy="29387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75230"/>
            <a:ext cx="2124840" cy="2833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65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241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Развитие мелкой моторики у детей 5-7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5-7 лет</dc:title>
  <dc:creator>user</dc:creator>
  <cp:lastModifiedBy>user</cp:lastModifiedBy>
  <cp:revision>14</cp:revision>
  <dcterms:created xsi:type="dcterms:W3CDTF">2013-06-27T04:43:47Z</dcterms:created>
  <dcterms:modified xsi:type="dcterms:W3CDTF">2013-06-29T09:12:05Z</dcterms:modified>
</cp:coreProperties>
</file>