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66" r:id="rId11"/>
    <p:sldId id="265" r:id="rId12"/>
    <p:sldId id="267" r:id="rId13"/>
  </p:sldIdLst>
  <p:sldSz cx="9144000" cy="6858000" type="screen4x3"/>
  <p:notesSz cx="6858000" cy="9144000"/>
  <p:custDataLst>
    <p:tags r:id="rId15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By++QqM5c3RFau7+EwhWXA==" hashData="xvWPf7ScQaGTAvbQ3ny5ol/mfqw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00"/>
    <a:srgbClr val="FF9900"/>
    <a:srgbClr val="E1F145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303" autoAdjust="0"/>
  </p:normalViewPr>
  <p:slideViewPr>
    <p:cSldViewPr>
      <p:cViewPr>
        <p:scale>
          <a:sx n="70" d="100"/>
          <a:sy n="70" d="100"/>
        </p:scale>
        <p:origin x="-1164" y="-9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F6E81B-EA0E-4F97-A6DD-EE68D65CF794}" type="datetimeFigureOut">
              <a:rPr lang="ru-RU" smtClean="0"/>
              <a:pPr/>
              <a:t>15.03.2013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5F4881-A739-43ED-82C0-6975295666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2949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F4881-A739-43ED-82C0-697529566687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58705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F4881-A739-43ED-82C0-697529566687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5509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14DC5-071D-4031-BD9E-A9E026C9775F}" type="datetimeFigureOut">
              <a:rPr lang="ru-RU" smtClean="0"/>
              <a:pPr/>
              <a:t>15.03.2013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41278-687A-4CC4-8598-10E2405310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9501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14DC5-071D-4031-BD9E-A9E026C9775F}" type="datetimeFigureOut">
              <a:rPr lang="ru-RU" smtClean="0"/>
              <a:pPr/>
              <a:t>15.03.2013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41278-687A-4CC4-8598-10E2405310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0351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14DC5-071D-4031-BD9E-A9E026C9775F}" type="datetimeFigureOut">
              <a:rPr lang="ru-RU" smtClean="0"/>
              <a:pPr/>
              <a:t>15.03.2013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41278-687A-4CC4-8598-10E2405310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0801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14DC5-071D-4031-BD9E-A9E026C9775F}" type="datetimeFigureOut">
              <a:rPr lang="ru-RU" smtClean="0"/>
              <a:pPr/>
              <a:t>15.03.2013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41278-687A-4CC4-8598-10E2405310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0324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14DC5-071D-4031-BD9E-A9E026C9775F}" type="datetimeFigureOut">
              <a:rPr lang="ru-RU" smtClean="0"/>
              <a:pPr/>
              <a:t>15.03.2013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41278-687A-4CC4-8598-10E2405310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764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14DC5-071D-4031-BD9E-A9E026C9775F}" type="datetimeFigureOut">
              <a:rPr lang="ru-RU" smtClean="0"/>
              <a:pPr/>
              <a:t>15.03.2013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41278-687A-4CC4-8598-10E2405310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5867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14DC5-071D-4031-BD9E-A9E026C9775F}" type="datetimeFigureOut">
              <a:rPr lang="ru-RU" smtClean="0"/>
              <a:pPr/>
              <a:t>15.03.2013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41278-687A-4CC4-8598-10E2405310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3378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14DC5-071D-4031-BD9E-A9E026C9775F}" type="datetimeFigureOut">
              <a:rPr lang="ru-RU" smtClean="0"/>
              <a:pPr/>
              <a:t>15.03.2013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41278-687A-4CC4-8598-10E2405310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2659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14DC5-071D-4031-BD9E-A9E026C9775F}" type="datetimeFigureOut">
              <a:rPr lang="ru-RU" smtClean="0"/>
              <a:pPr/>
              <a:t>15.03.2013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41278-687A-4CC4-8598-10E2405310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1094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14DC5-071D-4031-BD9E-A9E026C9775F}" type="datetimeFigureOut">
              <a:rPr lang="ru-RU" smtClean="0"/>
              <a:pPr/>
              <a:t>15.03.2013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41278-687A-4CC4-8598-10E2405310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9186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14DC5-071D-4031-BD9E-A9E026C9775F}" type="datetimeFigureOut">
              <a:rPr lang="ru-RU" smtClean="0"/>
              <a:pPr/>
              <a:t>15.03.2013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41278-687A-4CC4-8598-10E2405310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6013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114DC5-071D-4031-BD9E-A9E026C9775F}" type="datetimeFigureOut">
              <a:rPr lang="ru-RU" smtClean="0"/>
              <a:pPr/>
              <a:t>15.03.2013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141278-687A-4CC4-8598-10E2405310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6651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.gif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1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microsoft.com/office/2007/relationships/hdphoto" Target="../media/hdphoto1.wdp"/><Relationship Id="rId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Голубка\Рабочий стол\Дюймовочка\Лебеди\232323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56376" y="5705098"/>
            <a:ext cx="1270642" cy="1112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Documents and Settings\Голубка\Рабочий стол\Дюймовочка\Лебеди\5454554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72600" y="3201769"/>
            <a:ext cx="2030412" cy="76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Documents and Settings\Голубка\Рабочий стол\Дюймовочка\Лебеди\0_5869f_ffc7a5d_XL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482495">
            <a:off x="-2968205" y="5190017"/>
            <a:ext cx="2078732" cy="137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63688" y="2016284"/>
            <a:ext cx="576064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bliqueBottomLef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9600" b="1" i="1" spc="600" dirty="0" smtClean="0">
                <a:ln w="19050" cmpd="sng">
                  <a:solidFill>
                    <a:schemeClr val="bg1"/>
                  </a:solidFill>
                  <a:prstDash val="solid"/>
                </a:ln>
                <a:blipFill dpi="0" rotWithShape="1">
                  <a:blip r:embed="rId8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ЛЕБЕДИ</a:t>
            </a:r>
            <a:endParaRPr lang="ru-RU" sz="9600" b="1" i="1" spc="600" dirty="0">
              <a:ln w="19050" cmpd="sng">
                <a:solidFill>
                  <a:schemeClr val="bg1"/>
                </a:solidFill>
                <a:prstDash val="solid"/>
              </a:ln>
              <a:blipFill dpi="0" rotWithShape="1"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5" name="Picture 5" descr="C:\Documents and Settings\Голубка\Рабочий стол\Дюймовочка\Лебеди\565585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120173">
            <a:off x="9674833" y="-1691481"/>
            <a:ext cx="1841500" cy="1023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332" y="6132592"/>
            <a:ext cx="57217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Выполнила </a:t>
            </a:r>
            <a:r>
              <a:rPr lang="ru-RU" sz="2000" b="1" i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воспитатель</a:t>
            </a:r>
          </a:p>
          <a:p>
            <a:r>
              <a:rPr lang="ru-RU" sz="2000" b="1" i="1" dirty="0" smtClean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Ларионова Светлана Ивановна</a:t>
            </a:r>
            <a:endParaRPr lang="ru-RU" sz="2000" b="1" i="1" dirty="0">
              <a:solidFill>
                <a:srgbClr val="002060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Голубка\Рабочий стол\Дюймовочка\Лебеди\0_5869f_ffc7a5d_XL.pn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844012">
            <a:off x="-2761620" y="-1964928"/>
            <a:ext cx="2380048" cy="1570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332" y="9436"/>
            <a:ext cx="91416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детский сад комбинированного вида № 33 «Журавлик» г. Туапсе</a:t>
            </a:r>
          </a:p>
        </p:txBody>
      </p:sp>
      <p:pic>
        <p:nvPicPr>
          <p:cNvPr id="8" name="Picture 2" descr="C:\Documents and Settings\Голубка\Рабочий стол\Документы\Рисунки\Птицы, перья, скворечники, яйца\Seachell_WD_Element10.pn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5229200"/>
            <a:ext cx="2242025" cy="1417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media1.wav">
            <a:hlinkClick r:id="" action="ppaction://media"/>
          </p:cNvPr>
          <p:cNvPicPr>
            <a:picLocks noRot="1" noChangeAspect="1"/>
          </p:cNvPicPr>
          <p:nvPr>
            <a:wavAudioFile r:embed="rId1" name="media1.wav"/>
          </p:nvPr>
        </p:nvPicPr>
        <p:blipFill>
          <a:blip r:embed="rId12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921657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5.43353E-6 C 0.00608 -0.01248 0.01459 -0.01595 0.02535 -0.01918 C 0.03733 -0.02959 0.04948 -0.0319 0.06355 -0.03606 C 0.07223 -0.03861 0.06441 -0.03745 0.07309 -0.04231 C 0.08473 -0.04878 0.09862 -0.05433 0.11112 -0.0571 C 0.13698 -0.0793 0.16789 -0.05572 0.19375 -0.04647 C 0.20174 -0.03583 0.21112 -0.03121 0.22223 -0.02751 C 0.23212 -0.03005 0.23941 -0.03606 0.24931 -0.03814 C 0.254 -0.04231 0.25886 -0.04439 0.26355 -0.04878 C 0.26407 -0.05086 0.26389 -0.0534 0.26511 -0.05502 C 0.26632 -0.05664 0.26823 -0.05618 0.2698 -0.0571 C 0.28403 -0.06635 0.26598 -0.0571 0.27935 -0.06358 C 0.28403 -0.06936 0.2908 -0.07352 0.29688 -0.07606 C 0.30296 -0.08462 0.30955 -0.09086 0.31598 -0.09941 C 0.31754 -0.1015 0.3191 -0.10358 0.32066 -0.10566 C 0.32223 -0.10774 0.32535 -0.11213 0.32535 -0.11213 C 0.32761 -0.12022 0.33021 -0.12485 0.3349 -0.13109 C 0.33855 -0.14635 0.34983 -0.15398 0.36042 -0.15861 C 0.36563 -0.16323 0.36858 -0.16878 0.37466 -0.17132 C 0.38143 -0.17733 0.38924 -0.1778 0.39688 -0.18196 C 0.53907 -0.17826 0.44723 -0.1815 0.50313 -0.1734 C 0.51546 -0.16693 0.50834 -0.16924 0.52535 -0.16924 " pathEditMode="relative" ptsTypes="fffffffffffffffffffffA">
                                      <p:cBhvr>
                                        <p:cTn id="16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31214E-6 C -0.00625 0.00555 -0.00451 0.00833 -0.00955 0.0148 C -0.01302 0.02891 -0.01962 0.03237 -0.03003 0.03584 C -0.03437 0.0444 -0.03698 0.04602 -0.04444 0.04856 C -0.05087 0.06174 -0.06128 0.06752 -0.07135 0.07399 C -0.08437 0.08255 -0.09965 0.08972 -0.11423 0.09295 C -0.125 0.10035 -0.13038 0.10359 -0.14288 0.10567 C -0.17882 0.13758 -0.24184 0.13018 -0.27621 0.1311 C -0.2842 0.13318 -0.2934 0.1311 -0.3 0.13735 C -0.30746 0.14428 -0.31666 0.14636 -0.32535 0.15006 C -0.34531 0.15862 -0.36493 0.16995 -0.38559 0.1755 C -0.39722 0.18544 -0.38177 0.17341 -0.4 0.18174 C -0.40173 0.18266 -0.40295 0.18521 -0.40469 0.18613 C -0.41198 0.19052 -0.42083 0.19145 -0.42847 0.19446 C -0.43333 0.19631 -0.43802 0.19885 -0.44288 0.20093 C -0.44601 0.20232 -0.44913 0.2037 -0.45226 0.20509 C -0.45382 0.20578 -0.45712 0.20717 -0.45712 0.20717 C -0.46805 0.21688 -0.45399 0.20555 -0.47135 0.21341 C -0.47326 0.21434 -0.4743 0.21688 -0.47621 0.21781 C -0.47916 0.2192 -0.48246 0.21873 -0.48559 0.21989 C -0.49045 0.22151 -0.5 0.22613 -0.5 0.22613 C -0.50781 0.23353 -0.51371 0.23376 -0.52378 0.23677 C -0.54062 0.24185 -0.54757 0.24602 -0.56666 0.24948 C -0.56823 0.25018 -0.56979 0.25064 -0.57135 0.25157 C -0.57309 0.25272 -0.57448 0.2548 -0.57621 0.25573 C -0.58507 0.26058 -0.58871 0.26174 -0.5967 0.26428 C -0.60816 0.27399 -0.62205 0.27746 -0.63489 0.28324 C -0.64427 0.2874 -0.65208 0.29341 -0.6618 0.29596 C -0.66389 0.30428 -0.66666 0.3059 -0.67291 0.30867 C -0.67656 0.3133 -0.67864 0.31954 -0.6809 0.32555 C -0.6816 0.3274 -0.68246 0.3318 -0.68246 0.3318 " pathEditMode="relative" ptsTypes="ffffffffffffffffffffffffffffffA">
                                      <p:cBhvr>
                                        <p:cTn id="18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8.09249E-7 C -0.0066 0.00578 -0.00538 0.00855 -0.00955 0.01688 C -0.01007 0.01896 -0.01042 0.02127 -0.01111 0.02335 C -0.01198 0.02566 -0.01372 0.02728 -0.01441 0.02959 C -0.01545 0.03306 -0.01476 0.03699 -0.01597 0.04023 C -0.01736 0.04416 -0.02604 0.05595 -0.02865 0.05919 C -0.03073 0.06774 -0.03333 0.07191 -0.0382 0.07815 C -0.04011 0.08647 -0.04688 0.0985 -0.05243 0.10358 C -0.05643 0.10705 -0.06233 0.10913 -0.06667 0.11237 C -0.07031 0.11468 -0.0724 0.12023 -0.07622 0.12254 C -0.07917 0.12416 -0.08264 0.12393 -0.08577 0.12462 C -0.11667 0.14566 -0.1507 0.13641 -0.18577 0.13734 C -0.19445 0.14335 -0.20486 0.14751 -0.21441 0.15006 C -0.22309 0.15584 -0.23333 0.16023 -0.24288 0.16277 C -0.25226 0.16878 -0.26285 0.17318 -0.27309 0.17549 C -0.27952 0.18127 -0.29219 0.18613 -0.3 0.18798 C -0.31649 0.19884 -0.29531 0.18613 -0.31441 0.19445 C -0.32604 0.19954 -0.3375 0.20624 -0.34931 0.21133 C -0.3533 0.21965 -0.3658 0.22913 -0.37309 0.2326 C -0.37917 0.23815 -0.38403 0.24416 -0.39045 0.24948 C -0.39202 0.25225 -0.3934 0.25526 -0.39531 0.2578 C -0.3967 0.25965 -0.39879 0.26011 -0.4 0.2622 C -0.4059 0.27214 -0.39601 0.26613 -0.40643 0.27052 C -0.41476 0.29873 -0.40347 0.2689 -0.41597 0.28324 C -0.43021 0.29965 -0.41285 0.29063 -0.42552 0.29595 C -0.43472 0.30358 -0.44202 0.31214 -0.45243 0.31491 C -0.46181 0.32786 -0.47726 0.33734 -0.49045 0.34035 C -0.50104 0.34936 -0.48854 0.33988 -0.50486 0.34659 C -0.50712 0.34751 -0.50886 0.34983 -0.51111 0.35098 C -0.52257 0.35676 -0.52344 0.35676 -0.53333 0.3593 C -0.53941 0.36347 -0.54636 0.36555 -0.55243 0.36994 C -0.56597 0.37965 -0.55122 0.37387 -0.56667 0.3785 C -0.56893 0.38728 -0.57587 0.39468 -0.58264 0.39746 C -0.58802 0.40832 -0.58281 0.41248 -0.59219 0.41641 C -0.59323 0.4185 -0.59445 0.42058 -0.59531 0.42289 C -0.59601 0.42497 -0.59688 0.42913 -0.59688 0.42913 " pathEditMode="relative" ptsTypes="fffffffffffffffffffffffffffffffffffA">
                                      <p:cBhvr>
                                        <p:cTn id="20" dur="2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9.72222E-6 -6.19796E-7 C 0.25747 0.00254 0.12691 -0.01018 0.20903 0.00694 C 0.21893 0.01341 0.22935 0.02012 0.24011 0.02243 C 0.24827 0.02613 0.2566 0.0303 0.26494 0.03284 C 0.27205 0.03908 0.27605 0.0414 0.28421 0.04325 C 0.30053 0.06175 0.31962 0.07424 0.33751 0.09019 C 0.34862 0.09991 0.35556 0.11448 0.36494 0.12627 C 0.36771 0.1383 0.37431 0.14639 0.38039 0.15564 C 0.38629 0.16489 0.39132 0.17646 0.39601 0.18686 C 0.39723 0.1982 0.40001 0.20953 0.40382 0.2197 C 0.40521 0.23011 0.40799 0.24144 0.41164 0.25092 C 0.41372 0.26503 0.41216 0.25624 0.41685 0.27498 C 0.41771 0.27844 0.41945 0.28538 0.41945 0.28538 C 0.42396 0.32331 0.41841 0.36725 0.43507 0.40148 C 0.43751 0.41165 0.43455 0.40171 0.44011 0.41165 C 0.4507 0.43039 0.43455 0.41975 0.46997 0.42206 C 0.48073 0.43154 0.4665 0.41975 0.47917 0.42738 C 0.48143 0.42877 0.4856 0.43247 0.4856 0.43247 " pathEditMode="relative" ptsTypes="fffffffffffffffffA">
                                      <p:cBhvr>
                                        <p:cTn id="2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23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2" grpId="0"/>
      <p:bldP spid="3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Documents and Settings\Голубка\Рабочий стол\Дюймовочка\Лебеди\40257255fd0a529f1fa0ad15a5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4381" y="332982"/>
            <a:ext cx="4621675" cy="303093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Documents and Settings\Голубка\Рабочий стол\Дюймовочка\Лебеди\swan_taking_off_23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1920" y="3094330"/>
            <a:ext cx="5040560" cy="335900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148064" y="764704"/>
            <a:ext cx="3528392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Ч</a:t>
            </a:r>
            <a:r>
              <a:rPr lang="ru-RU" sz="2400" b="1" i="1" dirty="0" smtClean="0"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ерез </a:t>
            </a:r>
            <a:r>
              <a:rPr lang="ru-RU" sz="2400" b="1" i="1" dirty="0"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два месяца </a:t>
            </a:r>
            <a:r>
              <a:rPr lang="ru-RU" sz="2400" b="1" i="1" dirty="0" smtClean="0"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после</a:t>
            </a:r>
          </a:p>
          <a:p>
            <a:r>
              <a:rPr lang="ru-RU" sz="2400" b="1" i="1" dirty="0" smtClean="0"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рождения молодые</a:t>
            </a:r>
          </a:p>
          <a:p>
            <a:r>
              <a:rPr lang="ru-RU" sz="2400" b="1" i="1" dirty="0" smtClean="0"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лебеди </a:t>
            </a:r>
            <a:r>
              <a:rPr lang="ru-RU" sz="2400" b="1" i="1" dirty="0"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«становятся </a:t>
            </a:r>
            <a:r>
              <a:rPr lang="ru-RU" sz="2400" b="1" i="1" dirty="0" smtClean="0"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на</a:t>
            </a:r>
          </a:p>
          <a:p>
            <a:r>
              <a:rPr lang="ru-RU" sz="2400" b="1" i="1" dirty="0" smtClean="0"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крыло</a:t>
            </a:r>
            <a:r>
              <a:rPr lang="ru-RU" sz="2400" b="1" i="1" dirty="0"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» – </a:t>
            </a:r>
            <a:r>
              <a:rPr lang="ru-RU" sz="2400" b="1" i="1" dirty="0" smtClean="0"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учатся</a:t>
            </a:r>
          </a:p>
          <a:p>
            <a:r>
              <a:rPr lang="ru-RU" sz="2400" b="1" i="1" dirty="0" smtClean="0"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летать </a:t>
            </a:r>
            <a:r>
              <a:rPr lang="ru-RU" sz="2400" b="1" i="1" dirty="0"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по поднебесью.</a:t>
            </a:r>
          </a:p>
          <a:p>
            <a:endParaRPr lang="ru-RU" b="1" dirty="0"/>
          </a:p>
        </p:txBody>
      </p:sp>
      <p:pic>
        <p:nvPicPr>
          <p:cNvPr id="2050" name="Picture 2" descr="C:\Documents and Settings\Голубка\Рабочий стол\Дюймовочка\Лебеди\0_5869f_ffc7a5d_XL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839872">
            <a:off x="-4032300" y="5841103"/>
            <a:ext cx="3012044" cy="1987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2045175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812 0.06643 L 0.50053 -0.32847 " pathEditMode="relative" rAng="0" ptsTypes="AA">
                                      <p:cBhvr>
                                        <p:cTn id="43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941" y="-19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Documents and Settings\Голубка\Рабочий стол\Дюймовочка\Лебеди\swan_1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6381" y="476671"/>
            <a:ext cx="6334363" cy="395897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2" y="116632"/>
            <a:ext cx="3848233" cy="55399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4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 smtClean="0"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Капля серебрится,</a:t>
            </a:r>
            <a:endParaRPr lang="ru-RU" sz="2400" b="1" i="1" dirty="0">
              <a:solidFill>
                <a:srgbClr val="FFFF0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Солнце озарило</a:t>
            </a:r>
          </a:p>
          <a:p>
            <a:r>
              <a:rPr lang="ru-RU" sz="2400" b="1" i="1" dirty="0"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Бледный небосвод,</a:t>
            </a:r>
          </a:p>
          <a:p>
            <a:r>
              <a:rPr lang="ru-RU" sz="2400" b="1" i="1" dirty="0"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Лебедь белокрылый</a:t>
            </a:r>
          </a:p>
          <a:p>
            <a:r>
              <a:rPr lang="ru-RU" sz="2400" b="1" i="1" dirty="0"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Медленно </a:t>
            </a:r>
            <a:r>
              <a:rPr lang="ru-RU" sz="2400" b="1" i="1" dirty="0" smtClean="0"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плывёт</a:t>
            </a:r>
            <a:r>
              <a:rPr lang="ru-RU" sz="2400" b="1" i="1" dirty="0"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b="1" i="1" dirty="0"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Тает отраженье</a:t>
            </a:r>
          </a:p>
          <a:p>
            <a:r>
              <a:rPr lang="ru-RU" sz="2400" b="1" i="1" dirty="0"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В зеркале воды,</a:t>
            </a:r>
          </a:p>
          <a:p>
            <a:r>
              <a:rPr lang="ru-RU" sz="2400" b="1" i="1" dirty="0"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Дремлют без движенья</a:t>
            </a:r>
          </a:p>
          <a:p>
            <a:r>
              <a:rPr lang="ru-RU" sz="2400" b="1" i="1" dirty="0"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Светлые пруды</a:t>
            </a:r>
          </a:p>
          <a:p>
            <a:r>
              <a:rPr lang="ru-RU" sz="2400" b="1" i="1" dirty="0"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В зелени листа.</a:t>
            </a:r>
          </a:p>
          <a:p>
            <a:r>
              <a:rPr lang="ru-RU" sz="2400" b="1" i="1" dirty="0"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Может быть, мне снится</a:t>
            </a:r>
          </a:p>
          <a:p>
            <a:r>
              <a:rPr lang="ru-RU" sz="2400" b="1" i="1" dirty="0"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Эта красота?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3635595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4000" fill="hold"/>
                                        <p:tgtEl>
                                          <p:spTgt spid="205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000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875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25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4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1275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3075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4725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6375"/>
                            </p:stCondLst>
                            <p:childTnLst>
                              <p:par>
                                <p:cTn id="5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8400"/>
                            </p:stCondLst>
                            <p:childTnLst>
                              <p:par>
                                <p:cTn id="5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9975"/>
                            </p:stCondLst>
                            <p:childTnLst>
                              <p:par>
                                <p:cTn id="6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75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1625"/>
                            </p:stCondLst>
                            <p:childTnLst>
                              <p:par>
                                <p:cTn id="6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3725"/>
                            </p:stCondLst>
                            <p:childTnLst>
                              <p:par>
                                <p:cTn id="7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75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75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75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Вадим\Рабочий стол\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6880" y="0"/>
            <a:ext cx="93670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0445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C:\Documents and Settings\Голубка\Рабочий стол\Дюймовочка\Лебеди\141725-aleni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3" y="117798"/>
            <a:ext cx="4679063" cy="374325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Documents and Settings\Голубка\Рабочий стол\Дюймовочка\Лебеди\d180fa617fcbt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12465" y="3095387"/>
            <a:ext cx="5776351" cy="361535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716016" y="266415"/>
            <a:ext cx="442798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 закате, в тиши вод</a:t>
            </a:r>
            <a:r>
              <a:rPr lang="ru-RU" sz="2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ru-RU" sz="28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Птица белая плывёт</a:t>
            </a:r>
            <a:r>
              <a:rPr lang="ru-RU" sz="2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ru-RU" sz="28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Взгляд её, изгиб спины </a:t>
            </a:r>
            <a:r>
              <a:rPr lang="ru-RU" sz="2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</a:p>
          <a:p>
            <a:pPr>
              <a:lnSpc>
                <a:spcPct val="150000"/>
              </a:lnSpc>
            </a:pPr>
            <a:r>
              <a:rPr lang="ru-RU" sz="2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Всё </a:t>
            </a:r>
            <a:r>
              <a:rPr lang="ru-RU" sz="28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 ней дивной </a:t>
            </a:r>
            <a:r>
              <a:rPr lang="ru-RU" sz="2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красоты.</a:t>
            </a:r>
            <a:endParaRPr lang="ru-RU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Documents and Settings\Голубка\Рабочий стол\Дюймовочка\Лебеди\232323-23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548061">
            <a:off x="-2412001" y="4996803"/>
            <a:ext cx="2159464" cy="1783272"/>
          </a:xfrm>
          <a:prstGeom prst="rect">
            <a:avLst/>
          </a:prstGeom>
          <a:noFill/>
          <a:scene3d>
            <a:camera prst="orthographicFront">
              <a:rot lat="0" lon="10799999" rev="10799999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0341423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200"/>
                            </p:stCondLst>
                            <p:childTnLst>
                              <p:par>
                                <p:cTn id="3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5.82794E-7 L 0.31493 -0.10638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47" y="-5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i="1" dirty="0"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Лебедь –</a:t>
            </a:r>
            <a:r>
              <a:rPr lang="ru-RU" sz="2800" b="1" i="1" dirty="0" smtClean="0"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прекрасная, </a:t>
            </a:r>
            <a:r>
              <a:rPr lang="ru-RU" sz="2800" b="1" i="1" dirty="0" smtClean="0"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гордая птица</a:t>
            </a:r>
            <a:r>
              <a:rPr lang="ru-RU" sz="2800" b="1" i="1" dirty="0"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, поэтому в сказках, </a:t>
            </a:r>
            <a:r>
              <a:rPr lang="ru-RU" sz="2800" b="1" i="1" dirty="0" smtClean="0"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песнях</a:t>
            </a:r>
            <a:r>
              <a:rPr lang="ru-RU" sz="2800" b="1" i="1" dirty="0"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, стихах красивую </a:t>
            </a:r>
            <a:r>
              <a:rPr lang="ru-RU" sz="2800" b="1" i="1" dirty="0" smtClean="0"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девушку сравнивают </a:t>
            </a:r>
            <a:r>
              <a:rPr lang="ru-RU" sz="2800" b="1" i="1" dirty="0"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с белой </a:t>
            </a:r>
            <a:endParaRPr lang="ru-RU" sz="2800" b="1" i="1" dirty="0" smtClean="0">
              <a:solidFill>
                <a:srgbClr val="00206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i="1" dirty="0" smtClean="0"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лебёдушкой</a:t>
            </a:r>
            <a:r>
              <a:rPr lang="ru-RU" sz="2800" b="1" i="1" dirty="0"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endParaRPr lang="ru-RU" sz="2800" i="1" dirty="0">
              <a:solidFill>
                <a:srgbClr val="00206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3" descr="C:\Documents and Settings\Голубка\Рабочий стол\Дюймовочка\Лебеди\4346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260648"/>
            <a:ext cx="4128458" cy="30963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11399999" rev="0"/>
            </a:camera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Documents and Settings\Голубка\Рабочий стол\Дюймовочка\Лебеди\0_16c1b_b25d0082_XL.jpe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6366" y="3140968"/>
            <a:ext cx="4519195" cy="34402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282719" y="4005063"/>
            <a:ext cx="34563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Говорят, что у </a:t>
            </a:r>
            <a:r>
              <a:rPr lang="ru-RU" sz="2800" b="1" i="1" dirty="0" smtClean="0"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неё </a:t>
            </a:r>
          </a:p>
          <a:p>
            <a:r>
              <a:rPr lang="ru-RU" sz="2800" b="1" i="1" dirty="0" smtClean="0"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b="1" i="1" dirty="0"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шея лебединая, </a:t>
            </a:r>
            <a:endParaRPr lang="ru-RU" sz="2800" b="1" i="1" dirty="0" smtClean="0">
              <a:solidFill>
                <a:srgbClr val="00206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i="1" dirty="0"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800" b="1" i="1" dirty="0" smtClean="0"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оходка павлиная</a:t>
            </a:r>
            <a:r>
              <a:rPr lang="ru-RU" sz="2800" b="1" i="1" dirty="0"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».</a:t>
            </a:r>
            <a:endParaRPr lang="ru-RU" sz="2800" i="1" dirty="0">
              <a:solidFill>
                <a:srgbClr val="00206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2387807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Documents and Settings\Голубка\Рабочий стол\Дюймовочка\Лебеди\чёрные лебеди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5936" y="3518210"/>
            <a:ext cx="4824535" cy="32163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Documents and Settings\Голубка\Рабочий стол\Дюймовочка\Лебеди\wallpapers_4782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8111" y="302521"/>
            <a:ext cx="4106712" cy="32853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10799977" rev="0"/>
            </a:camera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220072" y="390436"/>
            <a:ext cx="331236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i="1" dirty="0"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Оперенье у лебедей </a:t>
            </a:r>
            <a:endParaRPr lang="ru-RU" sz="2600" b="1" i="1" dirty="0" smtClean="0">
              <a:solidFill>
                <a:srgbClr val="FFFF0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2600" b="1" i="1" dirty="0" smtClean="0"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ослепительно-белое</a:t>
            </a:r>
            <a:r>
              <a:rPr lang="ru-RU" sz="2600" b="1" i="1" dirty="0"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2600" i="1" dirty="0">
              <a:solidFill>
                <a:srgbClr val="FFFF0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7801" y="3884840"/>
            <a:ext cx="380046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600" b="1" i="1" dirty="0"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Бывают чёрные лебеди. </a:t>
            </a:r>
            <a:endParaRPr lang="ru-RU" sz="2600" i="1" dirty="0">
              <a:solidFill>
                <a:srgbClr val="FFFF0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Голубка\Рабочий стол\Дюймовочка\Лебеди\1301550196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667649" y="5373216"/>
            <a:ext cx="2667649" cy="1787772"/>
          </a:xfrm>
          <a:prstGeom prst="rect">
            <a:avLst/>
          </a:prstGeom>
          <a:noFill/>
          <a:scene3d>
            <a:camera prst="orthographicFront">
              <a:rot lat="0" lon="10799977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Documents and Settings\Голубка\Рабочий стол\Дюймовочка\Лебеди\232323-23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36400" y="1051200"/>
            <a:ext cx="2376264" cy="1962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7143188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3.7037E-6 L -0.43646 0.05671 " pathEditMode="relative" rAng="0" ptsTypes="AA">
                                      <p:cBhvr>
                                        <p:cTn id="9" dur="3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23" y="2824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47826E-6 L 0.38177 -0.1302 " pathEditMode="relative" rAng="0" ptsTypes="AA">
                                      <p:cBhvr>
                                        <p:cTn id="23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80" y="-6522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Голубка\Рабочий стол\Дюймовочка\Лебеди\0_511c1_9edbb21e_XL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3501008"/>
            <a:ext cx="4722808" cy="31465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Documents and Settings\Голубка\Рабочий стол\Дюймовочка\Лебеди\3080277_large.jpe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7944" y="208547"/>
            <a:ext cx="4644928" cy="30996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7921" y="1183429"/>
            <a:ext cx="3298403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600" b="1" i="1" dirty="0"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Лебеди долго </a:t>
            </a:r>
            <a:r>
              <a:rPr lang="ru-RU" sz="2600" b="1" i="1" dirty="0" smtClean="0"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гостят</a:t>
            </a:r>
          </a:p>
          <a:p>
            <a:r>
              <a:rPr lang="ru-RU" sz="2600" b="1" i="1" dirty="0" smtClean="0"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i="1" dirty="0"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в наших краях. </a:t>
            </a:r>
            <a:endParaRPr lang="ru-RU" sz="2600" i="1" dirty="0">
              <a:solidFill>
                <a:srgbClr val="FFFF0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56066" y="4154785"/>
            <a:ext cx="363641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i="1" dirty="0" smtClean="0"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Улетают </a:t>
            </a:r>
            <a:r>
              <a:rPr lang="ru-RU" sz="2600" b="1" i="1" dirty="0"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на юг, когда </a:t>
            </a:r>
            <a:r>
              <a:rPr lang="ru-RU" sz="2600" b="1" i="1" dirty="0" smtClean="0"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водоёмы </a:t>
            </a:r>
            <a:r>
              <a:rPr lang="ru-RU" sz="2600" b="1" i="1" dirty="0"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затянет корочкой льда, а весной вновь возвращаются в родные места. </a:t>
            </a:r>
            <a:endParaRPr lang="ru-RU" sz="2600" i="1" dirty="0">
              <a:solidFill>
                <a:srgbClr val="FFFF0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2538888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Голубка\Рабочий стол\Дюймовочка\Лебеди\0_5349a_1f19f844_XL.jpe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19" y="404664"/>
            <a:ext cx="4595985" cy="34469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10499978" rev="0"/>
            </a:camera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Documents and Settings\Голубка\Рабочий стол\Дюймовочка\Лебеди\0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47504" y="3416705"/>
            <a:ext cx="4063405" cy="32507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004048" y="377652"/>
            <a:ext cx="390686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Лебеди обычно кормятся </a:t>
            </a:r>
            <a:r>
              <a:rPr lang="ru-RU" sz="2400" b="1" i="1" dirty="0" smtClean="0"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зелёными </a:t>
            </a:r>
            <a:r>
              <a:rPr lang="ru-RU" sz="2400" b="1" i="1" dirty="0"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травами, листьями и стеблями </a:t>
            </a:r>
            <a:r>
              <a:rPr lang="ru-RU" sz="2400" b="1" i="1" dirty="0" smtClean="0"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растений, </a:t>
            </a:r>
            <a:r>
              <a:rPr lang="ru-RU" sz="2400" b="1" i="1" dirty="0"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но </a:t>
            </a:r>
            <a:r>
              <a:rPr lang="ru-RU" sz="2400" b="1" i="1" dirty="0" smtClean="0"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иногда </a:t>
            </a:r>
            <a:r>
              <a:rPr lang="ru-RU" sz="2400" b="1" i="1" dirty="0"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могут полакомиться и мелкой водяной </a:t>
            </a:r>
            <a:r>
              <a:rPr lang="ru-RU" sz="2400" b="1" i="1" dirty="0" smtClean="0"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живностью.</a:t>
            </a:r>
            <a:endParaRPr lang="ru-RU" sz="2400" i="1" dirty="0">
              <a:solidFill>
                <a:srgbClr val="00206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4207998"/>
            <a:ext cx="410445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Клюв </a:t>
            </a:r>
            <a:r>
              <a:rPr lang="ru-RU" sz="2400" b="1" i="1" dirty="0"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у лебедя красный, на лапах –</a:t>
            </a:r>
            <a:r>
              <a:rPr lang="ru-RU" sz="2400" b="1" i="1" dirty="0" smtClean="0"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перепонки, чтобы легче было плавать.</a:t>
            </a:r>
          </a:p>
          <a:p>
            <a:endParaRPr lang="ru-RU" sz="24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5936219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Голубка\Рабочий стол\Дюймовочка\Лебеди\0_2b9d5_17fdd50f_XL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95665" y="324164"/>
            <a:ext cx="4480172" cy="31193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11099999" rev="0"/>
            </a:camera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Documents and Settings\Голубка\Рабочий стол\Дюймовочка\Лебеди\lebedi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3165536"/>
            <a:ext cx="4449010" cy="33367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332656"/>
            <a:ext cx="403244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000" b="1" i="1" dirty="0" smtClean="0"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sz="2000" b="1" i="1" dirty="0"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утрам лебеди купаются, плещут крыльями по воде, поднимая фонтаны брызг, промывают каждое </a:t>
            </a:r>
            <a:r>
              <a:rPr lang="ru-RU" sz="2000" b="1" i="1" dirty="0" smtClean="0"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пёрышко </a:t>
            </a:r>
            <a:r>
              <a:rPr lang="ru-RU" sz="2000" b="1" i="1" dirty="0"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и кожу под ним. Накупавшись, птицы выбираются на берег, клювом отжимают перья, а потом долго </a:t>
            </a:r>
            <a:r>
              <a:rPr lang="ru-RU" sz="2000" b="1" i="1" dirty="0" smtClean="0"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отряхиваются.</a:t>
            </a:r>
            <a:endParaRPr lang="ru-RU" sz="2000" i="1" dirty="0">
              <a:solidFill>
                <a:srgbClr val="FFFF0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76057" y="3779748"/>
            <a:ext cx="381642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Чуть </a:t>
            </a:r>
            <a:r>
              <a:rPr lang="ru-RU" sz="2000" b="1" i="1" dirty="0"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подсохнув, лебеди смазывают перья жиром. Дело это </a:t>
            </a:r>
            <a:r>
              <a:rPr lang="ru-RU" sz="2000" b="1" i="1" dirty="0" smtClean="0"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нелёгкое</a:t>
            </a:r>
            <a:r>
              <a:rPr lang="ru-RU" sz="2000" b="1" i="1" dirty="0"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! Ведь у лебедя 25 тысяч перьев! Хорошо смазанные перья вмещают в себя много воздуха и помогают птицам держаться на воде. </a:t>
            </a:r>
          </a:p>
        </p:txBody>
      </p:sp>
    </p:spTree>
    <p:extLst>
      <p:ext uri="{BB962C8B-B14F-4D97-AF65-F5344CB8AC3E}">
        <p14:creationId xmlns:p14="http://schemas.microsoft.com/office/powerpoint/2010/main" val="1593052095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Documents and Settings\Голубка\Рабочий стол\Дюймовочка\Лебеди\big_img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210095"/>
            <a:ext cx="4464496" cy="313432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60033" y="404664"/>
            <a:ext cx="388843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Весной в дружной лебединой семье появляются птенцы. Яиц в гнезде пять или шесть штук, все птенцы появляются на свет одновременно.</a:t>
            </a:r>
            <a:endParaRPr lang="ru-RU" sz="2000" i="1" dirty="0">
              <a:solidFill>
                <a:srgbClr val="FFFF0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3429000"/>
            <a:ext cx="399349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Когда птенчики обсохнут, прячась под пушистым крылом мамы, а их </a:t>
            </a:r>
            <a:r>
              <a:rPr lang="ru-RU" sz="2000" b="1" i="1" dirty="0" smtClean="0"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тёплый </a:t>
            </a:r>
            <a:r>
              <a:rPr lang="ru-RU" sz="2000" b="1" i="1" dirty="0"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густой пух сильно пропитается жировой смазкой </a:t>
            </a:r>
            <a:r>
              <a:rPr lang="ru-RU" sz="2000" b="1" i="1" dirty="0" smtClean="0"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её </a:t>
            </a:r>
            <a:r>
              <a:rPr lang="ru-RU" sz="2000" b="1" i="1" dirty="0"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перьев, </a:t>
            </a:r>
            <a:r>
              <a:rPr lang="ru-RU" sz="2000" b="1" i="1" dirty="0" smtClean="0"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лебёдушка ведёт </a:t>
            </a:r>
            <a:r>
              <a:rPr lang="ru-RU" sz="2000" b="1" i="1" dirty="0"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малышей к реке или озеру, помогая малышам, идущим на неокрепших лапках, добраться до </a:t>
            </a:r>
            <a:r>
              <a:rPr lang="ru-RU" sz="2000" b="1" i="1" dirty="0" smtClean="0"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водоёма</a:t>
            </a:r>
            <a:r>
              <a:rPr lang="ru-RU" sz="2000" b="1" i="1" dirty="0"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i="1" dirty="0">
              <a:solidFill>
                <a:srgbClr val="FFFF0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0" name="Picture 6" descr="C:\Documents and Settings\Голубка\Рабочий стол\Дюймовочка\Лебеди\2011-04-20_003814_birds-1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3928" y="2673951"/>
            <a:ext cx="5095081" cy="361736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7405047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30000"/>
                    </a14:imgEffect>
                    <a14:imgEffect>
                      <a14:brightnessContrast bright="-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716016" y="332921"/>
            <a:ext cx="4100314" cy="31658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476672"/>
            <a:ext cx="42563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«Всюду следуй за матерью» – вот главная заповедь, и птенцы неукоснительно </a:t>
            </a:r>
            <a:r>
              <a:rPr lang="ru-RU" sz="2000" b="1" i="1" dirty="0" smtClean="0"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её </a:t>
            </a:r>
            <a:r>
              <a:rPr lang="ru-RU" sz="2000" b="1" i="1" dirty="0"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выполняют и старательно повторяют </a:t>
            </a:r>
            <a:r>
              <a:rPr lang="ru-RU" sz="2000" b="1" i="1" dirty="0" smtClean="0"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всё, </a:t>
            </a:r>
            <a:r>
              <a:rPr lang="ru-RU" sz="2000" b="1" i="1" dirty="0"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что делает </a:t>
            </a:r>
            <a:r>
              <a:rPr lang="ru-RU" sz="2000" b="1" i="1" dirty="0" smtClean="0"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мама. Малыши </a:t>
            </a:r>
            <a:r>
              <a:rPr lang="ru-RU" sz="2000" b="1" i="1" dirty="0"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вслед за ней бесстрашно входят в воду.</a:t>
            </a:r>
          </a:p>
        </p:txBody>
      </p:sp>
      <p:pic>
        <p:nvPicPr>
          <p:cNvPr id="4" name="Picture 3" descr="C:\Documents and Settings\Голубка\Рабочий стол\Дюймовочка\Лебеди\0_54569_f7dea3be_XL.jpe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9" y="3212976"/>
            <a:ext cx="4191414" cy="31435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014057" y="3861048"/>
            <a:ext cx="31683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С первого дня они отлично плавают, ныряют, сами кормятся листьями и травой. </a:t>
            </a:r>
            <a:endParaRPr lang="ru-RU" sz="2000" i="1" dirty="0">
              <a:solidFill>
                <a:srgbClr val="FFFF0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6321146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05&quot;&gt;&lt;property id=&quot;20148&quot; value=&quot;5&quot;/&gt;&lt;property id=&quot;20300&quot; value=&quot;Slide 2&quot;/&gt;&lt;property id=&quot;20307&quot; value=&quot;262&quot;/&gt;&lt;/object&gt;&lt;object type=&quot;3&quot; unique_id=&quot;10006&quot;&gt;&lt;property id=&quot;20148&quot; value=&quot;5&quot;/&gt;&lt;property id=&quot;20300&quot; value=&quot;Slide 3&quot;/&gt;&lt;property id=&quot;20307&quot; value=&quot;257&quot;/&gt;&lt;/object&gt;&lt;object type=&quot;3&quot; unique_id=&quot;10007&quot;&gt;&lt;property id=&quot;20148&quot; value=&quot;5&quot;/&gt;&lt;property id=&quot;20300&quot; value=&quot;Slide 4&quot;/&gt;&lt;property id=&quot;20307&quot; value=&quot;258&quot;/&gt;&lt;/object&gt;&lt;object type=&quot;3&quot; unique_id=&quot;10008&quot;&gt;&lt;property id=&quot;20148&quot; value=&quot;5&quot;/&gt;&lt;property id=&quot;20300&quot; value=&quot;Slide 5&quot;/&gt;&lt;property id=&quot;20307&quot; value=&quot;259&quot;/&gt;&lt;/object&gt;&lt;object type=&quot;3&quot; unique_id=&quot;10009&quot;&gt;&lt;property id=&quot;20148&quot; value=&quot;5&quot;/&gt;&lt;property id=&quot;20300&quot; value=&quot;Slide 6&quot;/&gt;&lt;property id=&quot;20307&quot; value=&quot;260&quot;/&gt;&lt;/object&gt;&lt;object type=&quot;3&quot; unique_id=&quot;10010&quot;&gt;&lt;property id=&quot;20148&quot; value=&quot;5&quot;/&gt;&lt;property id=&quot;20300&quot; value=&quot;Slide 7&quot;/&gt;&lt;property id=&quot;20307&quot; value=&quot;261&quot;/&gt;&lt;/object&gt;&lt;object type=&quot;3&quot; unique_id=&quot;10011&quot;&gt;&lt;property id=&quot;20148&quot; value=&quot;5&quot;/&gt;&lt;property id=&quot;20300&quot; value=&quot;Slide 8&quot;/&gt;&lt;property id=&quot;20307&quot; value=&quot;263&quot;/&gt;&lt;/object&gt;&lt;object type=&quot;3&quot; unique_id=&quot;10012&quot;&gt;&lt;property id=&quot;20148&quot; value=&quot;5&quot;/&gt;&lt;property id=&quot;20300&quot; value=&quot;Slide 9&quot;/&gt;&lt;property id=&quot;20307&quot; value=&quot;264&quot;/&gt;&lt;/object&gt;&lt;object type=&quot;3&quot; unique_id=&quot;10013&quot;&gt;&lt;property id=&quot;20148&quot; value=&quot;5&quot;/&gt;&lt;property id=&quot;20300&quot; value=&quot;Slide 10&quot;/&gt;&lt;property id=&quot;20307&quot; value=&quot;266&quot;/&gt;&lt;/object&gt;&lt;object type=&quot;3&quot; unique_id=&quot;10014&quot;&gt;&lt;property id=&quot;20148&quot; value=&quot;5&quot;/&gt;&lt;property id=&quot;20300&quot; value=&quot;Slide 11&quot;/&gt;&lt;property id=&quot;20307&quot; value=&quot;265&quot;/&gt;&lt;/object&gt;&lt;object type=&quot;3&quot; unique_id=&quot;10028&quot;&gt;&lt;property id=&quot;20148&quot; value=&quot;5&quot;/&gt;&lt;property id=&quot;20300&quot; value=&quot;Slide 12&quot;/&gt;&lt;property id=&quot;20307&quot; value=&quot;267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DDFFE1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DDFFE1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1062</TotalTime>
  <Words>391</Words>
  <Application>Microsoft Office PowerPoint</Application>
  <PresentationFormat>Экран (4:3)</PresentationFormat>
  <Paragraphs>48</Paragraphs>
  <Slides>12</Slides>
  <Notes>2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123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Ларионова С. И.</dc:creator>
  <cp:lastModifiedBy>123</cp:lastModifiedBy>
  <cp:revision>503</cp:revision>
  <dcterms:created xsi:type="dcterms:W3CDTF">2012-05-25T09:34:33Z</dcterms:created>
  <dcterms:modified xsi:type="dcterms:W3CDTF">2013-03-15T09:01:50Z</dcterms:modified>
</cp:coreProperties>
</file>