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66" autoAdjust="0"/>
    <p:restoredTop sz="94660"/>
  </p:normalViewPr>
  <p:slideViewPr>
    <p:cSldViewPr>
      <p:cViewPr varScale="1">
        <p:scale>
          <a:sx n="66" d="100"/>
          <a:sy n="66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351D30-7B04-4439-A8C0-FCC1898F1C59}" type="datetimeFigureOut">
              <a:rPr lang="ru-RU" smtClean="0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43A86-0054-4AB0-8416-6CFD27A2B4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A3D4D-974B-4701-A23A-A8D775CFE49C}" type="datetimeFigureOut">
              <a:rPr lang="ru-RU" smtClean="0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B05CF-7665-48DD-8E97-62C066AF73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912D6-FC9E-4635-BBEF-0661BC5AAEB9}" type="datetimeFigureOut">
              <a:rPr lang="ru-RU" smtClean="0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AD619-DFF0-4590-BAB0-F137566DEB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A93A23-5BD1-4AD9-963C-2444A96FD561}" type="datetimeFigureOut">
              <a:rPr lang="ru-RU" smtClean="0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19EFD-4371-4252-9F1C-1FDA988C96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8DD34-74F1-4D8B-B4CA-1FDABFFD444B}" type="datetimeFigureOut">
              <a:rPr lang="ru-RU" smtClean="0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7B9B3A08-2785-4A09-9CDC-B0C29B24F8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8AC58E-662C-4557-9FC2-4F6299BB58D5}" type="datetimeFigureOut">
              <a:rPr lang="ru-RU" smtClean="0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563F0-8B80-4F53-9184-036FBCBCFF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A1049C-3EF6-4332-8E12-1DA24B814C2A}" type="datetimeFigureOut">
              <a:rPr lang="ru-RU" smtClean="0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EE1F4-CDDD-49A7-A386-A8AAA0901D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3C1175-9794-4AF0-9620-304E2D19E80E}" type="datetimeFigureOut">
              <a:rPr lang="ru-RU" smtClean="0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A66BC-3095-4483-8908-752BD8C467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BA145-B41F-4613-9156-9EDC41D06E4F}" type="datetimeFigureOut">
              <a:rPr lang="ru-RU" smtClean="0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0423D-228A-438E-A484-B7B9F9B41E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2533C5-3283-4892-A89D-23FAF93F69A6}" type="datetimeFigureOut">
              <a:rPr lang="ru-RU" smtClean="0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1683C-4C7E-46ED-9932-A1D73DB90C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65E1E8-F6E6-44A0-A20E-2BD6197207D1}" type="datetimeFigureOut">
              <a:rPr lang="ru-RU" smtClean="0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234A5-3541-4A01-A427-E35ED91EC2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8B7F323-DDC6-4B1D-B51B-DE1CAF10C0BE}" type="datetimeFigureOut">
              <a:rPr lang="ru-RU" smtClean="0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BDE5E86-C0F5-4D3B-A0C5-6BA2C6ED45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2195736" y="1196753"/>
            <a:ext cx="6233889" cy="240369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Сюжетно – ролевые  игры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для социализации  детей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40760" cy="1944216"/>
          </a:xfrm>
        </p:spPr>
        <p:txBody>
          <a:bodyPr>
            <a:normAutofit/>
          </a:bodyPr>
          <a:lstStyle/>
          <a:p>
            <a:pPr marL="63500" eaLnBrk="1" hangingPunct="1"/>
            <a:r>
              <a:rPr lang="ru-RU" dirty="0" smtClean="0"/>
              <a:t> </a:t>
            </a:r>
          </a:p>
          <a:p>
            <a:pPr marL="63500" eaLnBrk="1" hangingPunct="1"/>
            <a:r>
              <a:rPr lang="ru-RU" dirty="0" smtClean="0"/>
              <a:t>Воспитатель: </a:t>
            </a:r>
            <a:r>
              <a:rPr lang="ru-RU" i="1" dirty="0" smtClean="0"/>
              <a:t>Черкасова Т.Л.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>
          <a:xfrm>
            <a:off x="3203575" y="2349500"/>
            <a:ext cx="2808288" cy="8556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0" dirty="0" smtClean="0">
                <a:effectLst/>
              </a:rPr>
              <a:t> </a:t>
            </a:r>
            <a:r>
              <a:rPr lang="ru-RU" sz="2000" b="0" dirty="0" smtClean="0">
                <a:solidFill>
                  <a:srgbClr val="C00000"/>
                </a:solidFill>
                <a:effectLst/>
              </a:rPr>
              <a:t>сюжетно-ролевая игра «Больница».</a:t>
            </a:r>
          </a:p>
        </p:txBody>
      </p:sp>
      <p:pic>
        <p:nvPicPr>
          <p:cNvPr id="2" name="Содержимое 3" descr="фотки 899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584" y="3784620"/>
            <a:ext cx="2185863" cy="1865520"/>
          </a:xfr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Рисунок 4" descr="фотки 93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948113"/>
            <a:ext cx="2088232" cy="156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Рисунок 5" descr="фотки 89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6265" y="3763864"/>
            <a:ext cx="2173017" cy="192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Рисунок 6" descr="фотки 892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5657" y="948113"/>
            <a:ext cx="1965275" cy="163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Рисунок 7" descr="фотки 898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3763865"/>
            <a:ext cx="1442612" cy="192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-180527" y="260648"/>
            <a:ext cx="8784976" cy="194421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0" dirty="0" smtClean="0">
                <a:solidFill>
                  <a:srgbClr val="C00000"/>
                </a:solidFill>
                <a:effectLst/>
              </a:rPr>
              <a:t>«Войнушка»</a:t>
            </a:r>
            <a:br>
              <a:rPr lang="ru-RU" sz="2400" b="0" dirty="0" smtClean="0">
                <a:solidFill>
                  <a:srgbClr val="C00000"/>
                </a:solidFill>
                <a:effectLst/>
              </a:rPr>
            </a:br>
            <a:r>
              <a:rPr lang="ru-RU" sz="2400" b="0" dirty="0" smtClean="0">
                <a:solidFill>
                  <a:srgbClr val="C00000"/>
                </a:solidFill>
                <a:effectLst/>
              </a:rPr>
              <a:t> </a:t>
            </a:r>
            <a:br>
              <a:rPr lang="ru-RU" sz="2400" b="0" dirty="0" smtClean="0">
                <a:solidFill>
                  <a:srgbClr val="C00000"/>
                </a:solidFill>
                <a:effectLst/>
              </a:rPr>
            </a:br>
            <a:r>
              <a:rPr lang="ru-RU" sz="2400" b="0" dirty="0" smtClean="0">
                <a:solidFill>
                  <a:srgbClr val="C00000"/>
                </a:solidFill>
                <a:effectLst/>
              </a:rPr>
              <a:t>           «Транспорт» </a:t>
            </a:r>
            <a:br>
              <a:rPr lang="ru-RU" sz="2400" b="0" dirty="0" smtClean="0">
                <a:solidFill>
                  <a:srgbClr val="C00000"/>
                </a:solidFill>
                <a:effectLst/>
              </a:rPr>
            </a:br>
            <a:r>
              <a:rPr lang="ru-RU" sz="2400" b="0" dirty="0" smtClean="0">
                <a:solidFill>
                  <a:srgbClr val="C00000"/>
                </a:solidFill>
                <a:effectLst/>
              </a:rPr>
              <a:t>   </a:t>
            </a:r>
            <a:br>
              <a:rPr lang="ru-RU" sz="2400" b="0" dirty="0" smtClean="0">
                <a:solidFill>
                  <a:srgbClr val="C00000"/>
                </a:solidFill>
                <a:effectLst/>
              </a:rPr>
            </a:br>
            <a:r>
              <a:rPr lang="ru-RU" sz="2400" b="0" dirty="0" smtClean="0">
                <a:solidFill>
                  <a:srgbClr val="C00000"/>
                </a:solidFill>
                <a:effectLst/>
              </a:rPr>
              <a:t>«Городское путешествие»                       </a:t>
            </a:r>
          </a:p>
        </p:txBody>
      </p:sp>
      <p:pic>
        <p:nvPicPr>
          <p:cNvPr id="18435" name="Рисунок 4" descr="фотки 92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227112"/>
            <a:ext cx="1994873" cy="170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Рисунок 5" descr="фотки 92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079370"/>
            <a:ext cx="2160240" cy="161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Рисунок 6" descr="фотки 92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3683496"/>
            <a:ext cx="2692310" cy="2017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Рисунок 7" descr="фотки 937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2583891"/>
            <a:ext cx="1967409" cy="170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2"/>
          <p:cNvSpPr>
            <a:spLocks noGrp="1"/>
          </p:cNvSpPr>
          <p:nvPr>
            <p:ph type="title"/>
          </p:nvPr>
        </p:nvSpPr>
        <p:spPr>
          <a:xfrm>
            <a:off x="395537" y="332656"/>
            <a:ext cx="5688632" cy="468052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                              </a:t>
            </a:r>
            <a:r>
              <a:rPr lang="ru-RU" sz="2400" i="1" dirty="0" smtClean="0">
                <a:solidFill>
                  <a:srgbClr val="FF0000"/>
                </a:solidFill>
              </a:rPr>
              <a:t>Задача: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>
                <a:solidFill>
                  <a:srgbClr val="FF0000"/>
                </a:solidFill>
              </a:rPr>
              <a:t>   </a:t>
            </a:r>
            <a:r>
              <a:rPr lang="ru-RU" sz="2400" i="1" dirty="0" smtClean="0">
                <a:solidFill>
                  <a:srgbClr val="C00000"/>
                </a:solidFill>
              </a:rPr>
              <a:t>-развивать у детей    игровое          </a:t>
            </a:r>
            <a:r>
              <a:rPr lang="ru-RU" sz="24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творчество</a:t>
            </a:r>
            <a:r>
              <a:rPr lang="ru-RU" sz="2400" i="1" dirty="0" smtClean="0">
                <a:solidFill>
                  <a:srgbClr val="C00000"/>
                </a:solidFill>
              </a:rPr>
              <a:t/>
            </a:r>
            <a:br>
              <a:rPr lang="ru-RU" sz="2400" i="1" dirty="0" smtClean="0">
                <a:solidFill>
                  <a:srgbClr val="C00000"/>
                </a:solidFill>
              </a:rPr>
            </a:br>
            <a:r>
              <a:rPr lang="ru-RU" sz="2400" i="1" dirty="0" smtClean="0">
                <a:solidFill>
                  <a:srgbClr val="00B050"/>
                </a:solidFill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br>
              <a:rPr lang="ru-RU" sz="2400" i="1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>цель:</a:t>
            </a:r>
            <a:br>
              <a:rPr lang="ru-RU" sz="2400" i="1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>       - </a:t>
            </a:r>
            <a:r>
              <a:rPr lang="ru-RU" sz="2400" i="1" dirty="0" smtClean="0">
                <a:solidFill>
                  <a:schemeClr val="bg1"/>
                </a:solidFill>
              </a:rPr>
              <a:t>ролевое взаимодействие;</a:t>
            </a:r>
            <a:br>
              <a:rPr lang="ru-RU" sz="2400" i="1" dirty="0" smtClean="0">
                <a:solidFill>
                  <a:schemeClr val="bg1"/>
                </a:solidFill>
              </a:rPr>
            </a:br>
            <a:r>
              <a:rPr lang="ru-RU" sz="2400" i="1" dirty="0" smtClean="0">
                <a:solidFill>
                  <a:schemeClr val="bg1"/>
                </a:solidFill>
              </a:rPr>
              <a:t>сюжетосложение.</a:t>
            </a:r>
            <a:br>
              <a:rPr lang="ru-RU" sz="2400" i="1" dirty="0" smtClean="0">
                <a:solidFill>
                  <a:schemeClr val="bg1"/>
                </a:solidFill>
              </a:rPr>
            </a:br>
            <a:r>
              <a:rPr lang="ru-RU" sz="2400" i="1" dirty="0" smtClean="0">
                <a:solidFill>
                  <a:srgbClr val="0070C0"/>
                </a:solidFill>
              </a:rPr>
              <a:t/>
            </a:r>
            <a:br>
              <a:rPr lang="ru-RU" sz="2400" i="1" dirty="0" smtClean="0">
                <a:solidFill>
                  <a:srgbClr val="0070C0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>средства:</a:t>
            </a:r>
            <a:br>
              <a:rPr lang="ru-RU" sz="2400" i="1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>  </a:t>
            </a:r>
            <a:r>
              <a:rPr lang="ru-RU" sz="2400" i="1" dirty="0" smtClean="0">
                <a:solidFill>
                  <a:srgbClr val="002060"/>
                </a:solidFill>
              </a:rPr>
              <a:t>-игровые  ситуации;</a:t>
            </a:r>
            <a:br>
              <a:rPr lang="ru-RU" sz="2400" i="1" dirty="0" smtClean="0">
                <a:solidFill>
                  <a:srgbClr val="002060"/>
                </a:solidFill>
              </a:rPr>
            </a:br>
            <a:r>
              <a:rPr lang="ru-RU" sz="2400" i="1" dirty="0" smtClean="0">
                <a:solidFill>
                  <a:srgbClr val="002060"/>
                </a:solidFill>
              </a:rPr>
              <a:t> -игровые этюды</a:t>
            </a:r>
            <a:r>
              <a:rPr lang="ru-RU" sz="2400" i="1" dirty="0" smtClean="0">
                <a:solidFill>
                  <a:srgbClr val="FF0000"/>
                </a:solidFill>
              </a:rPr>
              <a:t>.                                       </a:t>
            </a:r>
            <a:br>
              <a:rPr lang="ru-RU" sz="2400" i="1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/>
            </a:r>
            <a:br>
              <a:rPr lang="ru-RU" sz="2400" i="1" dirty="0" smtClean="0">
                <a:solidFill>
                  <a:srgbClr val="FF0000"/>
                </a:solidFill>
              </a:rPr>
            </a:br>
            <a:endParaRPr lang="ru-RU" sz="2400" i="1" dirty="0" smtClean="0">
              <a:solidFill>
                <a:srgbClr val="FF0000"/>
              </a:solidFill>
            </a:endParaRPr>
          </a:p>
        </p:txBody>
      </p:sp>
      <p:pic>
        <p:nvPicPr>
          <p:cNvPr id="19459" name="Рисунок 3" descr="Изображение 31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1196752"/>
            <a:ext cx="1703253" cy="2269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Рисунок 4" descr="фотки 03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9732" y="4293096"/>
            <a:ext cx="2375868" cy="1784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/>
              <a:t>     </a:t>
            </a:r>
            <a:r>
              <a:rPr lang="ru-RU" sz="2400" b="0" dirty="0" smtClean="0">
                <a:solidFill>
                  <a:srgbClr val="FF0000"/>
                </a:solidFill>
                <a:effectLst/>
              </a:rPr>
              <a:t>особенности   игровой   деятельности   мальчиков и  девочек</a:t>
            </a:r>
            <a:endParaRPr lang="ru-RU" sz="2400" b="0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81000" y="2244725"/>
            <a:ext cx="3976688" cy="68421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b="0" dirty="0" smtClean="0">
                <a:solidFill>
                  <a:srgbClr val="C00000"/>
                </a:solidFill>
              </a:rPr>
              <a:t>Мальчики выбирают для  игр мужские взаимоотношения  в мужских профессиях…</a:t>
            </a:r>
            <a:endParaRPr lang="ru-RU" sz="1600" b="0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643438" y="2244725"/>
            <a:ext cx="4071937" cy="68421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dirty="0" smtClean="0">
                <a:solidFill>
                  <a:srgbClr val="C00000"/>
                </a:solidFill>
              </a:rPr>
              <a:t>Девочки устойчиво выбирают социально-бытовые сюжеты, соответствующие полу…</a:t>
            </a: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9219" name="Содержимое 3" descr="фотки 523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87624" y="3353372"/>
            <a:ext cx="1943943" cy="2591243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Рисунок 8" descr="фотки 58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7173" y="3284984"/>
            <a:ext cx="1951632" cy="2601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357188" y="2781300"/>
            <a:ext cx="3843337" cy="11477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200" dirty="0" smtClean="0">
                <a:solidFill>
                  <a:srgbClr val="C00000"/>
                </a:solidFill>
              </a:rPr>
              <a:t>В совместной игре мальчики и девочки доброжелательно относятся друг к другу: общаются, проявляют  свои симпатии ; при этом игровые интересы обусловлены  их  половой принадлежностью.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>
          <a:xfrm>
            <a:off x="3708400" y="5329238"/>
            <a:ext cx="3887788" cy="97948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400" dirty="0" smtClean="0">
                <a:solidFill>
                  <a:srgbClr val="C00000"/>
                </a:solidFill>
              </a:rPr>
              <a:t>Объединение девочек для игр основано на их интересе друг к другу,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400" dirty="0" smtClean="0">
                <a:solidFill>
                  <a:srgbClr val="C00000"/>
                </a:solidFill>
              </a:rPr>
              <a:t>связано с семьей и бытом.</a:t>
            </a:r>
            <a:endParaRPr lang="ru-RU" sz="1400" dirty="0">
              <a:solidFill>
                <a:srgbClr val="C00000"/>
              </a:solidFill>
            </a:endParaRPr>
          </a:p>
        </p:txBody>
      </p:sp>
      <p:pic>
        <p:nvPicPr>
          <p:cNvPr id="10242" name="Содержимое 3" descr="фотки 517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35600" y="3068638"/>
            <a:ext cx="2230438" cy="1673225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Содержимое 12"/>
          <p:cNvSpPr>
            <a:spLocks noGrp="1"/>
          </p:cNvSpPr>
          <p:nvPr>
            <p:ph sz="quarter" idx="4"/>
          </p:nvPr>
        </p:nvSpPr>
        <p:spPr>
          <a:xfrm>
            <a:off x="5214938" y="764704"/>
            <a:ext cx="3461518" cy="1924521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</a:rPr>
              <a:t>Сюжетно-ролевая игра «Семья»,</a:t>
            </a:r>
          </a:p>
          <a:p>
            <a:pPr eaLnBrk="1" hangingPunct="1"/>
            <a:r>
              <a:rPr lang="ru-RU" dirty="0" smtClean="0">
                <a:solidFill>
                  <a:srgbClr val="C00000"/>
                </a:solidFill>
              </a:rPr>
              <a:t>«Дочки-матери»</a:t>
            </a:r>
          </a:p>
        </p:txBody>
      </p:sp>
      <p:pic>
        <p:nvPicPr>
          <p:cNvPr id="10246" name="Рисунок 4" descr="фотки 81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6509" y="470176"/>
            <a:ext cx="1423095" cy="189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Рисунок 6" descr="фотки 81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25" y="4498975"/>
            <a:ext cx="2214563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Рисунок 8" descr="фотки 491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462847"/>
            <a:ext cx="1429171" cy="1905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95288" y="333375"/>
            <a:ext cx="5904904" cy="57534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C00000"/>
                </a:solidFill>
                <a:effectLst/>
              </a:rPr>
              <a:t>Сюжетно-ролевая игра  «Парикмахерская»</a:t>
            </a:r>
            <a:endParaRPr lang="ru-RU" sz="2000" dirty="0">
              <a:solidFill>
                <a:srgbClr val="C00000"/>
              </a:solidFill>
              <a:effectLst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539553" y="1124745"/>
            <a:ext cx="4608512" cy="1512167"/>
          </a:xfrm>
          <a:solidFill>
            <a:schemeClr val="accent1">
              <a:lumMod val="40000"/>
              <a:lumOff val="60000"/>
            </a:schemeClr>
          </a:solidFill>
          <a:ln w="12700"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Обыгрываются не только действия, но и события. Роль парикмахера здесь как отработанная схема действий, развивается и преобразуется в новых придуманных обстоятельствах.</a:t>
            </a:r>
            <a:endParaRPr lang="ru-RU" sz="1800" dirty="0">
              <a:solidFill>
                <a:srgbClr val="C00000"/>
              </a:solidFill>
            </a:endParaRPr>
          </a:p>
        </p:txBody>
      </p:sp>
      <p:pic>
        <p:nvPicPr>
          <p:cNvPr id="11268" name="Содержимое 3" descr="фотки 696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7904" y="3398031"/>
            <a:ext cx="1876425" cy="2495550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Рисунок 6" descr="фотки 69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5101" y="3429000"/>
            <a:ext cx="1825713" cy="24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Рисунок 7" descr="фотки 69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196752"/>
            <a:ext cx="2288329" cy="1715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>
          <a:xfrm>
            <a:off x="3079792" y="2876303"/>
            <a:ext cx="2436416" cy="792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0" dirty="0" smtClean="0">
                <a:solidFill>
                  <a:srgbClr val="C00000"/>
                </a:solidFill>
                <a:effectLst/>
              </a:rPr>
              <a:t>Игра »Спасатели»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2117" y="692696"/>
            <a:ext cx="2691469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Рисунок 5" descr="фотки 92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3379324"/>
            <a:ext cx="2532813" cy="19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Рисунок 6" descr="фотки 929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4209019"/>
            <a:ext cx="1873051" cy="190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Рисунок 9" descr="фотки 932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22834" y="764704"/>
            <a:ext cx="2590091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Рисунок 11" descr="фотки 927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3272347"/>
            <a:ext cx="1585019" cy="211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1"/>
          <p:cNvSpPr>
            <a:spLocks noGrp="1"/>
          </p:cNvSpPr>
          <p:nvPr>
            <p:ph type="title"/>
          </p:nvPr>
        </p:nvSpPr>
        <p:spPr>
          <a:xfrm>
            <a:off x="3275856" y="692696"/>
            <a:ext cx="2448272" cy="209046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0" dirty="0" smtClean="0">
                <a:solidFill>
                  <a:srgbClr val="C00000"/>
                </a:solidFill>
                <a:effectLst/>
              </a:rPr>
              <a:t>Игра   «Строители»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5750" y="2708920"/>
            <a:ext cx="4070226" cy="13681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dirty="0" smtClean="0">
                <a:solidFill>
                  <a:srgbClr val="C00000"/>
                </a:solidFill>
              </a:rPr>
              <a:t>Самостоятельно создают игровую обстановку, разворачивают ролевое взаимодействие и элементарный диалог с партнерами по игре. 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half" idx="3"/>
          </p:nvPr>
        </p:nvSpPr>
        <p:spPr>
          <a:xfrm>
            <a:off x="4716016" y="2708920"/>
            <a:ext cx="4032447" cy="13681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dirty="0" smtClean="0">
                <a:solidFill>
                  <a:srgbClr val="C00000"/>
                </a:solidFill>
              </a:rPr>
              <a:t>Девочки умеют подключиться к игре мальчиков, подобрав по смыслу подходящую роль.</a:t>
            </a: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13318" name="Рисунок 5" descr="фотки 62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4581128"/>
            <a:ext cx="2455073" cy="1841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Рисунок 7" descr="фотки 77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4603" y="471433"/>
            <a:ext cx="2098007" cy="173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Рисунок 8" descr="фотки 47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492342"/>
            <a:ext cx="2280339" cy="171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Рисунок 9" descr="фотки 492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906" y="4580678"/>
            <a:ext cx="2302730" cy="17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899593" y="620688"/>
            <a:ext cx="4393132" cy="2016224"/>
          </a:xfrm>
          <a:solidFill>
            <a:schemeClr val="accent1">
              <a:lumMod val="40000"/>
              <a:lumOff val="60000"/>
            </a:schemeClr>
          </a:solidFill>
          <a:extLst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0" dirty="0" smtClean="0">
                <a:solidFill>
                  <a:srgbClr val="FF0000"/>
                </a:solidFill>
                <a:effectLst/>
              </a:rPr>
              <a:t>Для игры важна </a:t>
            </a:r>
            <a:br>
              <a:rPr lang="ru-RU" sz="2000" b="0" dirty="0" smtClean="0">
                <a:solidFill>
                  <a:srgbClr val="FF0000"/>
                </a:solidFill>
                <a:effectLst/>
              </a:rPr>
            </a:br>
            <a:r>
              <a:rPr lang="ru-RU" sz="2000" b="0" dirty="0" smtClean="0">
                <a:solidFill>
                  <a:srgbClr val="FF0000"/>
                </a:solidFill>
                <a:effectLst/>
              </a:rPr>
              <a:t>обыгрываемая     деятельность,</a:t>
            </a:r>
            <a:br>
              <a:rPr lang="ru-RU" sz="2000" b="0" dirty="0" smtClean="0">
                <a:solidFill>
                  <a:srgbClr val="FF0000"/>
                </a:solidFill>
                <a:effectLst/>
              </a:rPr>
            </a:br>
            <a:r>
              <a:rPr lang="ru-RU" sz="2000" b="0" dirty="0" smtClean="0">
                <a:solidFill>
                  <a:srgbClr val="FF0000"/>
                </a:solidFill>
                <a:effectLst/>
              </a:rPr>
              <a:t> виденная когда-то играющими,</a:t>
            </a:r>
            <a:br>
              <a:rPr lang="ru-RU" sz="2000" b="0" dirty="0" smtClean="0">
                <a:solidFill>
                  <a:srgbClr val="FF0000"/>
                </a:solidFill>
                <a:effectLst/>
              </a:rPr>
            </a:br>
            <a:r>
              <a:rPr lang="ru-RU" sz="2000" b="0" dirty="0" smtClean="0">
                <a:solidFill>
                  <a:srgbClr val="FF0000"/>
                </a:solidFill>
                <a:effectLst/>
              </a:rPr>
              <a:t>или существующая в их воображении…</a:t>
            </a:r>
          </a:p>
        </p:txBody>
      </p:sp>
      <p:pic>
        <p:nvPicPr>
          <p:cNvPr id="2" name="Содержимое 3" descr="фотки 777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1600" y="3661130"/>
            <a:ext cx="1656184" cy="2215439"/>
          </a:xfr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4" descr="фотки 93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3654830"/>
            <a:ext cx="1805334" cy="223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Рисунок 5" descr="фотки 888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0367" y="996435"/>
            <a:ext cx="1811103" cy="1852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Рисунок 6" descr="фотки 93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3620616"/>
            <a:ext cx="1675149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936873" y="2852936"/>
            <a:ext cx="3584773" cy="115501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200" b="0" dirty="0" smtClean="0">
                <a:solidFill>
                  <a:srgbClr val="C00000"/>
                </a:solidFill>
                <a:effectLst/>
              </a:rPr>
              <a:t>сюжетно-ролевая  игра</a:t>
            </a:r>
            <a:r>
              <a:rPr lang="ru-RU" sz="2200" b="0" dirty="0">
                <a:solidFill>
                  <a:srgbClr val="C00000"/>
                </a:solidFill>
                <a:effectLst/>
              </a:rPr>
              <a:t> </a:t>
            </a:r>
            <a:r>
              <a:rPr lang="ru-RU" sz="2200" b="0" dirty="0" smtClean="0">
                <a:solidFill>
                  <a:srgbClr val="C00000"/>
                </a:solidFill>
                <a:effectLst/>
              </a:rPr>
              <a:t>  «Почта»</a:t>
            </a:r>
            <a:br>
              <a:rPr lang="ru-RU" sz="2200" b="0" dirty="0" smtClean="0">
                <a:solidFill>
                  <a:srgbClr val="C00000"/>
                </a:solidFill>
                <a:effectLst/>
              </a:rPr>
            </a:br>
            <a:r>
              <a:rPr lang="ru-RU" sz="2200" b="0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2200" b="0" dirty="0" smtClean="0">
                <a:solidFill>
                  <a:srgbClr val="C00000"/>
                </a:solidFill>
                <a:effectLst/>
              </a:rPr>
            </a:br>
            <a:endParaRPr lang="ru-RU" sz="2200" b="0" dirty="0">
              <a:solidFill>
                <a:srgbClr val="C00000"/>
              </a:solidFill>
              <a:effectLst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211960" y="4077071"/>
            <a:ext cx="1264455" cy="1702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Рисунок 4" descr="фотки 85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2310" y="4077072"/>
            <a:ext cx="2111995" cy="168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Рисунок 5" descr="фотки 858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4743" y="928921"/>
            <a:ext cx="2179561" cy="165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Рисунок 6" descr="фотки 853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836712"/>
            <a:ext cx="2312476" cy="1734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Рисунок 8" descr="фотки 855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21647" y="4007947"/>
            <a:ext cx="1368153" cy="18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2771801" y="2996952"/>
            <a:ext cx="3528392" cy="86409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0" dirty="0" smtClean="0">
                <a:solidFill>
                  <a:srgbClr val="C00000"/>
                </a:solidFill>
                <a:effectLst/>
              </a:rPr>
              <a:t> «Врача вызывали?!»</a:t>
            </a:r>
          </a:p>
        </p:txBody>
      </p:sp>
      <p:pic>
        <p:nvPicPr>
          <p:cNvPr id="2" name="Содержимое 3" descr="фотки 034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935678" y="1340768"/>
            <a:ext cx="2064072" cy="1726955"/>
          </a:xfr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Рисунок 4" descr="фотки 03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0844" y="4058985"/>
            <a:ext cx="2188835" cy="186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5" descr="фотки 0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3310" y="1124744"/>
            <a:ext cx="2252290" cy="1714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Рисунок 7" descr="фотки 79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1862" y="4089255"/>
            <a:ext cx="2015827" cy="186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655</TotalTime>
  <Words>176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Сюжетно – ролевые  игры для социализации  детей</vt:lpstr>
      <vt:lpstr>     особенности   игровой   деятельности   мальчиков и  девочек</vt:lpstr>
      <vt:lpstr>Презентация PowerPoint</vt:lpstr>
      <vt:lpstr>Сюжетно-ролевая игра  «Парикмахерская»</vt:lpstr>
      <vt:lpstr>Игра »Спасатели»</vt:lpstr>
      <vt:lpstr>Игра   «Строители»</vt:lpstr>
      <vt:lpstr>Для игры важна  обыгрываемая     деятельность,  виденная когда-то играющими, или существующая в их воображении…</vt:lpstr>
      <vt:lpstr> сюжетно-ролевая  игра   «Почта»  </vt:lpstr>
      <vt:lpstr> «Врача вызывали?!»</vt:lpstr>
      <vt:lpstr> сюжетно-ролевая игра «Больница».</vt:lpstr>
      <vt:lpstr>«Войнушка»              «Транспорт»      «Городское путешествие»                       </vt:lpstr>
      <vt:lpstr>                              Задача:    -развивать у детей    игровое          творчество    цель:        - ролевое взаимодействие; сюжетосложение.  средства:   -игровые  ситуации;  -игровые этюды.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Сюжетно – ролевые  игры для социализации  детей</dc:title>
  <dc:creator>Татьяна</dc:creator>
  <cp:lastModifiedBy>Татьяна</cp:lastModifiedBy>
  <cp:revision>72</cp:revision>
  <dcterms:modified xsi:type="dcterms:W3CDTF">2013-06-06T11:28:54Z</dcterms:modified>
</cp:coreProperties>
</file>