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63" r:id="rId3"/>
    <p:sldId id="264" r:id="rId4"/>
    <p:sldId id="265" r:id="rId5"/>
    <p:sldId id="259" r:id="rId6"/>
    <p:sldId id="260" r:id="rId7"/>
    <p:sldId id="257" r:id="rId8"/>
    <p:sldId id="258" r:id="rId9"/>
    <p:sldId id="278" r:id="rId10"/>
    <p:sldId id="261" r:id="rId11"/>
    <p:sldId id="262" r:id="rId12"/>
    <p:sldId id="267" r:id="rId13"/>
    <p:sldId id="281" r:id="rId14"/>
    <p:sldId id="271" r:id="rId15"/>
    <p:sldId id="272" r:id="rId16"/>
  </p:sldIdLst>
  <p:sldSz cx="6858000" cy="9144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6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495" autoAdjust="0"/>
  </p:normalViewPr>
  <p:slideViewPr>
    <p:cSldViewPr>
      <p:cViewPr varScale="1">
        <p:scale>
          <a:sx n="49" d="100"/>
          <a:sy n="49" d="100"/>
        </p:scale>
        <p:origin x="-1290" y="-10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8FD077C-4026-48F5-A770-A72E653E0479}" type="datetimeFigureOut">
              <a:rPr lang="ru-RU"/>
              <a:pPr>
                <a:defRPr/>
              </a:pPr>
              <a:t>02.02.2012</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854F2E3-8F94-4539-8A59-60F9C4A593E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07963" y="0"/>
            <a:ext cx="77787"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742950" y="0"/>
            <a:ext cx="136525"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855663" y="0"/>
            <a:ext cx="173037"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79375"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639763"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2"/>
          <p:cNvSpPr>
            <a:spLocks noChangeShapeType="1"/>
          </p:cNvSpPr>
          <p:nvPr/>
        </p:nvSpPr>
        <p:spPr bwMode="auto">
          <a:xfrm>
            <a:off x="129540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3"/>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14"/>
          <p:cNvSpPr>
            <a:spLocks noChangeShapeType="1"/>
          </p:cNvSpPr>
          <p:nvPr/>
        </p:nvSpPr>
        <p:spPr bwMode="auto">
          <a:xfrm>
            <a:off x="6835775"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15"/>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982663" y="6489700"/>
            <a:ext cx="481012" cy="85566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18"/>
          <p:cNvSpPr/>
          <p:nvPr/>
        </p:nvSpPr>
        <p:spPr bwMode="auto">
          <a:xfrm>
            <a:off x="817563" y="7334250"/>
            <a:ext cx="104775" cy="18256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19"/>
          <p:cNvSpPr/>
          <p:nvPr/>
        </p:nvSpPr>
        <p:spPr bwMode="auto">
          <a:xfrm>
            <a:off x="1247775" y="7716838"/>
            <a:ext cx="206375" cy="366712"/>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0"/>
          <p:cNvSpPr/>
          <p:nvPr/>
        </p:nvSpPr>
        <p:spPr>
          <a:xfrm>
            <a:off x="1428750" y="5994400"/>
            <a:ext cx="274638" cy="48736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1714500" y="4165600"/>
            <a:ext cx="4629150" cy="2525816"/>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5156200" y="1677988"/>
            <a:ext cx="3048000" cy="285750"/>
          </a:xfrm>
        </p:spPr>
        <p:txBody>
          <a:bodyPr/>
          <a:lstStyle>
            <a:lvl1pPr>
              <a:defRPr/>
            </a:lvl1pPr>
          </a:lstStyle>
          <a:p>
            <a:pPr>
              <a:defRPr/>
            </a:pPr>
            <a:endParaRPr lang="ru-RU"/>
          </a:p>
        </p:txBody>
      </p:sp>
      <p:sp>
        <p:nvSpPr>
          <p:cNvPr id="23" name="Нижний колонтитул 16"/>
          <p:cNvSpPr>
            <a:spLocks noGrp="1"/>
          </p:cNvSpPr>
          <p:nvPr>
            <p:ph type="ftr" sz="quarter" idx="11"/>
          </p:nvPr>
        </p:nvSpPr>
        <p:spPr bwMode="auto">
          <a:xfrm rot="5400000">
            <a:off x="4241007" y="5687219"/>
            <a:ext cx="4876800" cy="287337"/>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993775" y="6572250"/>
            <a:ext cx="457200" cy="690563"/>
          </a:xfrm>
        </p:spPr>
        <p:txBody>
          <a:bodyPr/>
          <a:lstStyle>
            <a:lvl1pPr>
              <a:defRPr/>
            </a:lvl1pPr>
          </a:lstStyle>
          <a:p>
            <a:pPr>
              <a:defRPr/>
            </a:pPr>
            <a:fld id="{17D4843E-CF4F-4FA6-AE8F-8C090E7629D6}"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999281A-51C6-40E2-942C-60631AAD0CF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6"/>
            <a:ext cx="1257300" cy="780203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36C34AD-A971-40ED-8D89-41D7145FEB6F}"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508490"/>
            <a:ext cx="6000750" cy="111662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514350" y="1727690"/>
            <a:ext cx="5829300" cy="6197111"/>
          </a:xfrm>
        </p:spPr>
        <p:txBody>
          <a:bodyPr/>
          <a:lstStyle/>
          <a:p>
            <a:pPr lvl="0"/>
            <a:endParaRPr lang="ru-RU" noProof="0"/>
          </a:p>
        </p:txBody>
      </p:sp>
      <p:sp>
        <p:nvSpPr>
          <p:cNvPr id="4" name="Дата 3"/>
          <p:cNvSpPr>
            <a:spLocks noGrp="1"/>
          </p:cNvSpPr>
          <p:nvPr>
            <p:ph type="dt" sz="half" idx="10"/>
          </p:nvPr>
        </p:nvSpPr>
        <p:spPr>
          <a:xfrm>
            <a:off x="285750" y="8020050"/>
            <a:ext cx="1428750" cy="609600"/>
          </a:xfrm>
        </p:spPr>
        <p:txBody>
          <a:bodyPr/>
          <a:lstStyle>
            <a:lvl1pPr>
              <a:defRPr/>
            </a:lvl1pPr>
          </a:lstStyle>
          <a:p>
            <a:pPr>
              <a:defRPr/>
            </a:pPr>
            <a:endParaRPr lang="ru-RU"/>
          </a:p>
        </p:txBody>
      </p:sp>
      <p:sp>
        <p:nvSpPr>
          <p:cNvPr id="5" name="Нижний колонтитул 4"/>
          <p:cNvSpPr>
            <a:spLocks noGrp="1"/>
          </p:cNvSpPr>
          <p:nvPr>
            <p:ph type="ftr" sz="quarter" idx="11"/>
          </p:nvPr>
        </p:nvSpPr>
        <p:spPr>
          <a:xfrm>
            <a:off x="2343150" y="8020050"/>
            <a:ext cx="2171700" cy="609600"/>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5143500" y="8020050"/>
            <a:ext cx="1428750" cy="609600"/>
          </a:xfrm>
        </p:spPr>
        <p:txBody>
          <a:bodyPr/>
          <a:lstStyle>
            <a:lvl1pPr>
              <a:defRPr/>
            </a:lvl1pPr>
          </a:lstStyle>
          <a:p>
            <a:pPr>
              <a:defRPr/>
            </a:pPr>
            <a:fld id="{6D3F7A0D-1F17-4A43-BAFA-BF463C27A9FB}"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013" y="304800"/>
            <a:ext cx="6405562" cy="1524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227014" y="2133602"/>
            <a:ext cx="3125787" cy="59992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1" y="2133602"/>
            <a:ext cx="3127375" cy="599928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227013" y="8326438"/>
            <a:ext cx="1716087" cy="636587"/>
          </a:xfrm>
        </p:spPr>
        <p:txBody>
          <a:bodyPr/>
          <a:lstStyle>
            <a:lvl1pPr>
              <a:defRPr/>
            </a:lvl1pPr>
          </a:lstStyle>
          <a:p>
            <a:pPr>
              <a:defRPr/>
            </a:pPr>
            <a:endParaRPr lang="ru-RU"/>
          </a:p>
        </p:txBody>
      </p:sp>
      <p:sp>
        <p:nvSpPr>
          <p:cNvPr id="6" name="Нижний колонтитул 5"/>
          <p:cNvSpPr>
            <a:spLocks noGrp="1"/>
          </p:cNvSpPr>
          <p:nvPr>
            <p:ph type="ftr" sz="quarter" idx="11"/>
          </p:nvPr>
        </p:nvSpPr>
        <p:spPr>
          <a:xfrm>
            <a:off x="2343150" y="8326438"/>
            <a:ext cx="2171700" cy="636587"/>
          </a:xfrm>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4914900" y="8326438"/>
            <a:ext cx="1717675" cy="636587"/>
          </a:xfrm>
        </p:spPr>
        <p:txBody>
          <a:bodyPr/>
          <a:lstStyle>
            <a:lvl1pPr>
              <a:defRPr/>
            </a:lvl1pPr>
          </a:lstStyle>
          <a:p>
            <a:pPr>
              <a:defRPr/>
            </a:pPr>
            <a:fld id="{5E50DDAE-872C-4D84-A577-EA704A4410A8}"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70743"/>
            <a:ext cx="6172200" cy="1519604"/>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09900" cy="6040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505200" y="2133601"/>
            <a:ext cx="3009900" cy="604031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342900" y="8324850"/>
            <a:ext cx="1600200" cy="609600"/>
          </a:xfrm>
        </p:spPr>
        <p:txBody>
          <a:bodyPr/>
          <a:lstStyle>
            <a:lvl1pPr>
              <a:defRPr/>
            </a:lvl1pPr>
          </a:lstStyle>
          <a:p>
            <a:pPr>
              <a:defRPr/>
            </a:pPr>
            <a:endParaRPr lang="ru-RU"/>
          </a:p>
        </p:txBody>
      </p:sp>
      <p:sp>
        <p:nvSpPr>
          <p:cNvPr id="6" name="Нижний колонтитул 5"/>
          <p:cNvSpPr>
            <a:spLocks noGrp="1"/>
          </p:cNvSpPr>
          <p:nvPr>
            <p:ph type="ftr" sz="quarter" idx="11"/>
          </p:nvPr>
        </p:nvSpPr>
        <p:spPr>
          <a:xfrm>
            <a:off x="2343150" y="8331200"/>
            <a:ext cx="2171700" cy="609600"/>
          </a:xfrm>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4914900" y="8324850"/>
            <a:ext cx="1600200" cy="609600"/>
          </a:xfrm>
        </p:spPr>
        <p:txBody>
          <a:bodyPr/>
          <a:lstStyle>
            <a:lvl1pPr>
              <a:defRPr/>
            </a:lvl1pPr>
          </a:lstStyle>
          <a:p>
            <a:pPr>
              <a:defRPr/>
            </a:pPr>
            <a:fld id="{B0941688-5559-4A0F-91BB-C5A526483AD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342900" y="2133600"/>
            <a:ext cx="5600700" cy="64983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endParaRPr lang="ru-RU"/>
          </a:p>
        </p:txBody>
      </p:sp>
      <p:sp>
        <p:nvSpPr>
          <p:cNvPr id="5" name="Номер слайда 8"/>
          <p:cNvSpPr>
            <a:spLocks noGrp="1"/>
          </p:cNvSpPr>
          <p:nvPr>
            <p:ph type="sldNum" sz="quarter" idx="11"/>
          </p:nvPr>
        </p:nvSpPr>
        <p:spPr/>
        <p:txBody>
          <a:bodyPr rtlCol="0"/>
          <a:lstStyle>
            <a:lvl1pPr>
              <a:defRPr/>
            </a:lvl1pPr>
          </a:lstStyle>
          <a:p>
            <a:pPr>
              <a:defRPr/>
            </a:pPr>
            <a:fld id="{3909B241-FC33-4360-8FBB-F774CC8DC089}"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3"/>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07963" y="0"/>
            <a:ext cx="77787"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742950" y="0"/>
            <a:ext cx="136525"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855663" y="0"/>
            <a:ext cx="173037"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7"/>
          <p:cNvSpPr>
            <a:spLocks noChangeShapeType="1"/>
          </p:cNvSpPr>
          <p:nvPr/>
        </p:nvSpPr>
        <p:spPr bwMode="auto">
          <a:xfrm>
            <a:off x="79375"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639763"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129540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2"/>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3"/>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4"/>
          <p:cNvSpPr/>
          <p:nvPr/>
        </p:nvSpPr>
        <p:spPr bwMode="auto">
          <a:xfrm>
            <a:off x="992188" y="6489700"/>
            <a:ext cx="482600" cy="85566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15"/>
          <p:cNvSpPr/>
          <p:nvPr/>
        </p:nvSpPr>
        <p:spPr bwMode="auto">
          <a:xfrm>
            <a:off x="817563" y="7334250"/>
            <a:ext cx="104775" cy="18256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1247775" y="7721600"/>
            <a:ext cx="206375" cy="366713"/>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409700" y="5973763"/>
            <a:ext cx="274638" cy="48577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18"/>
          <p:cNvSpPr>
            <a:spLocks noChangeShapeType="1"/>
          </p:cNvSpPr>
          <p:nvPr/>
        </p:nvSpPr>
        <p:spPr bwMode="auto">
          <a:xfrm>
            <a:off x="6823075"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1714500" y="3860800"/>
            <a:ext cx="4629150" cy="273812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1714500" y="6680200"/>
            <a:ext cx="4629150" cy="18288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5154613" y="1671638"/>
            <a:ext cx="3048000" cy="285750"/>
          </a:xfrm>
        </p:spPr>
        <p:txBody>
          <a:bodyPr/>
          <a:lstStyle>
            <a:lvl1pPr>
              <a:defRPr/>
            </a:lvl1pPr>
          </a:lstStyle>
          <a:p>
            <a:pPr>
              <a:defRPr/>
            </a:pPr>
            <a:endParaRPr lang="ru-RU"/>
          </a:p>
        </p:txBody>
      </p:sp>
      <p:sp>
        <p:nvSpPr>
          <p:cNvPr id="21" name="Нижний колонтитул 4"/>
          <p:cNvSpPr>
            <a:spLocks noGrp="1"/>
          </p:cNvSpPr>
          <p:nvPr>
            <p:ph type="ftr" sz="quarter" idx="11"/>
          </p:nvPr>
        </p:nvSpPr>
        <p:spPr bwMode="auto">
          <a:xfrm rot="5400000">
            <a:off x="4241007" y="5684044"/>
            <a:ext cx="4876800" cy="287337"/>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004888" y="6572250"/>
            <a:ext cx="457200" cy="690563"/>
          </a:xfrm>
        </p:spPr>
        <p:txBody>
          <a:bodyPr/>
          <a:lstStyle>
            <a:lvl1pPr>
              <a:defRPr/>
            </a:lvl1pPr>
          </a:lstStyle>
          <a:p>
            <a:pPr>
              <a:defRPr/>
            </a:pPr>
            <a:fld id="{043CB42C-845D-42EB-BE49-5AB020D36F3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342900" y="2133600"/>
            <a:ext cx="2743200" cy="6096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3202686" y="2133600"/>
            <a:ext cx="2743200" cy="6096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D3E7EDF0-B14E-406A-90E5-E9169237F31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5657850" cy="1524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342900" y="3149600"/>
            <a:ext cx="2743200" cy="5181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3278981" y="3149600"/>
            <a:ext cx="2743200" cy="5181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7344B996-BE20-49E7-BD64-EEF0BF0BF7E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endParaRPr lang="ru-RU"/>
          </a:p>
        </p:txBody>
      </p:sp>
      <p:sp>
        <p:nvSpPr>
          <p:cNvPr id="4" name="Номер слайда 6"/>
          <p:cNvSpPr>
            <a:spLocks noGrp="1"/>
          </p:cNvSpPr>
          <p:nvPr>
            <p:ph type="sldNum" sz="quarter" idx="11"/>
          </p:nvPr>
        </p:nvSpPr>
        <p:spPr/>
        <p:txBody>
          <a:bodyPr rtlCol="0"/>
          <a:lstStyle>
            <a:lvl1pPr>
              <a:defRPr/>
            </a:lvl1pPr>
          </a:lstStyle>
          <a:p>
            <a:pPr>
              <a:defRPr/>
            </a:pPr>
            <a:fld id="{D04DEF63-33A2-4398-B922-74062C8D491C}"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10F8E7BF-8F0F-427C-BF78-7EAA3E266E8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5"/>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6"/>
          <p:cNvSpPr>
            <a:spLocks noChangeShapeType="1"/>
          </p:cNvSpPr>
          <p:nvPr/>
        </p:nvSpPr>
        <p:spPr bwMode="auto">
          <a:xfrm>
            <a:off x="4645025" y="0"/>
            <a:ext cx="0" cy="9144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7"/>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8"/>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0"/>
          <p:cNvSpPr/>
          <p:nvPr/>
        </p:nvSpPr>
        <p:spPr>
          <a:xfrm>
            <a:off x="6118225" y="7620000"/>
            <a:ext cx="411163" cy="73183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688658" y="4400550"/>
            <a:ext cx="8412480" cy="3429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228600" y="365760"/>
            <a:ext cx="4229100" cy="843686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B0DEA5D1-D91B-40C4-8BC3-F22F6D12C5D3}"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5"/>
          <p:cNvSpPr/>
          <p:nvPr/>
        </p:nvSpPr>
        <p:spPr>
          <a:xfrm>
            <a:off x="6118225" y="7620000"/>
            <a:ext cx="411163" cy="73183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6"/>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7"/>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8"/>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0"/>
          <p:cNvSpPr>
            <a:spLocks noChangeShapeType="1"/>
          </p:cNvSpPr>
          <p:nvPr/>
        </p:nvSpPr>
        <p:spPr bwMode="auto">
          <a:xfrm>
            <a:off x="4645025" y="0"/>
            <a:ext cx="0" cy="9144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672370" y="4400550"/>
            <a:ext cx="8412480" cy="3429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5074349" y="353060"/>
            <a:ext cx="1143000" cy="6608064"/>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0A734CDC-B6E7-4945-8A50-1CA3EE0B3498}"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342900" y="366713"/>
            <a:ext cx="5600700" cy="1524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342900" y="2133600"/>
            <a:ext cx="5600700" cy="6497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5104606" y="1554957"/>
            <a:ext cx="2682875" cy="287338"/>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3" name="Нижний колонтитул 2"/>
          <p:cNvSpPr>
            <a:spLocks noGrp="1"/>
          </p:cNvSpPr>
          <p:nvPr>
            <p:ph type="ftr" sz="quarter" idx="3"/>
          </p:nvPr>
        </p:nvSpPr>
        <p:spPr>
          <a:xfrm rot="5400000">
            <a:off x="4309269" y="5088731"/>
            <a:ext cx="4267200" cy="274638"/>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6118225" y="7620000"/>
            <a:ext cx="411163" cy="731838"/>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6097588" y="7645400"/>
            <a:ext cx="457200" cy="693738"/>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56641E02-98AF-4546-8780-FEF506B8CB0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3994" r:id="rId4"/>
    <p:sldLayoutId id="2147483995" r:id="rId5"/>
    <p:sldLayoutId id="2147484002" r:id="rId6"/>
    <p:sldLayoutId id="2147483996" r:id="rId7"/>
    <p:sldLayoutId id="2147484003" r:id="rId8"/>
    <p:sldLayoutId id="2147484004" r:id="rId9"/>
    <p:sldLayoutId id="2147483997" r:id="rId10"/>
    <p:sldLayoutId id="2147483998" r:id="rId11"/>
    <p:sldLayoutId id="2147484005" r:id="rId12"/>
    <p:sldLayoutId id="2147484006" r:id="rId13"/>
    <p:sldLayoutId id="2147484007" r:id="rId14"/>
  </p:sldLayoutIdLst>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64389" y="4572000"/>
            <a:ext cx="5732900" cy="2571768"/>
          </a:xfrm>
        </p:spPr>
        <p:txBody>
          <a:bodyPr spcFirstLastPara="1">
            <a:prstTxWarp prst="textArchDown">
              <a:avLst/>
            </a:prstTxWarp>
            <a:normAutofit/>
          </a:bodyPr>
          <a:lstStyle/>
          <a:p>
            <a:pPr algn="ctr" eaLnBrk="1" fontAlgn="auto" hangingPunct="1">
              <a:spcAft>
                <a:spcPts val="0"/>
              </a:spcAft>
              <a:buFont typeface="Wingdings"/>
              <a:buNone/>
              <a:defRPr/>
            </a:pPr>
            <a:r>
              <a:rPr lang="ru-RU" sz="4000" dirty="0" smtClean="0">
                <a:solidFill>
                  <a:srgbClr val="00B050"/>
                </a:solidFill>
              </a:rPr>
              <a:t>«БУТОНЧИК»</a:t>
            </a:r>
            <a:endParaRPr lang="ru-RU" sz="4000" dirty="0">
              <a:solidFill>
                <a:srgbClr val="00B050"/>
              </a:solidFill>
            </a:endParaRPr>
          </a:p>
        </p:txBody>
      </p:sp>
      <p:pic>
        <p:nvPicPr>
          <p:cNvPr id="5" name="Рисунок 4" descr="0_4083_dc08a41_XL.jpg"/>
          <p:cNvPicPr>
            <a:picLocks noChangeAspect="1"/>
          </p:cNvPicPr>
          <p:nvPr/>
        </p:nvPicPr>
        <p:blipFill>
          <a:blip r:embed="rId2"/>
          <a:srcRect/>
          <a:stretch>
            <a:fillRect/>
          </a:stretch>
        </p:blipFill>
        <p:spPr>
          <a:xfrm rot="21037504">
            <a:off x="1965317" y="3464608"/>
            <a:ext cx="3264866" cy="2952771"/>
          </a:xfrm>
          <a:prstGeom prst="rect">
            <a:avLst/>
          </a:prstGeom>
          <a:ln>
            <a:noFill/>
          </a:ln>
          <a:effectLst>
            <a:softEdge rad="112500"/>
          </a:effectLst>
        </p:spPr>
      </p:pic>
      <p:sp>
        <p:nvSpPr>
          <p:cNvPr id="6" name="Прямоугольник 5"/>
          <p:cNvSpPr/>
          <p:nvPr/>
        </p:nvSpPr>
        <p:spPr>
          <a:xfrm>
            <a:off x="1214422" y="2857488"/>
            <a:ext cx="4786346" cy="1143008"/>
          </a:xfrm>
          <a:prstGeom prst="rect">
            <a:avLst/>
          </a:prstGeom>
          <a:noFill/>
        </p:spPr>
        <p:txBody>
          <a:bodyPr spcFirstLastPara="1">
            <a:prstTxWarp prst="textArchUp">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ru-RU"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ЖУРНАЛ ДЛЯ БУДУЩИХ  </a:t>
            </a:r>
          </a:p>
          <a:p>
            <a:pPr algn="ctr" fontAlgn="auto">
              <a:spcBef>
                <a:spcPts val="0"/>
              </a:spcBef>
              <a:spcAft>
                <a:spcPts val="0"/>
              </a:spcAft>
              <a:defRPr/>
            </a:pPr>
            <a:r>
              <a:rPr lang="ru-RU"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И молодых </a:t>
            </a:r>
          </a:p>
          <a:p>
            <a:pPr algn="ctr" fontAlgn="auto">
              <a:spcBef>
                <a:spcPts val="0"/>
              </a:spcBef>
              <a:spcAft>
                <a:spcPts val="0"/>
              </a:spcAft>
              <a:defRPr/>
            </a:pPr>
            <a:r>
              <a:rPr lang="ru-RU"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РОДИТЕЛЕЙ</a:t>
            </a:r>
          </a:p>
        </p:txBody>
      </p:sp>
      <p:sp>
        <p:nvSpPr>
          <p:cNvPr id="7" name="Прямоугольник 6"/>
          <p:cNvSpPr/>
          <p:nvPr/>
        </p:nvSpPr>
        <p:spPr>
          <a:xfrm>
            <a:off x="964389" y="190470"/>
            <a:ext cx="5893611" cy="1107996"/>
          </a:xfrm>
          <a:prstGeom prst="rect">
            <a:avLst/>
          </a:prstGeom>
          <a:noFill/>
        </p:spPr>
        <p:txBody>
          <a:bodyPr>
            <a:spAutoFit/>
          </a:bodyPr>
          <a:lstStyle/>
          <a:p>
            <a:pPr algn="ctr" fontAlgn="auto">
              <a:spcBef>
                <a:spcPts val="0"/>
              </a:spcBef>
              <a:spcAft>
                <a:spcPts val="0"/>
              </a:spcAft>
              <a:defRPr/>
            </a:pPr>
            <a:r>
              <a:rPr lang="ru-RU" sz="1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n-lt"/>
              </a:rPr>
              <a:t>Муниципальное образовательное учреждение для детей</a:t>
            </a:r>
          </a:p>
          <a:p>
            <a:pPr algn="ctr" fontAlgn="auto">
              <a:spcBef>
                <a:spcPts val="0"/>
              </a:spcBef>
              <a:spcAft>
                <a:spcPts val="0"/>
              </a:spcAft>
              <a:defRPr/>
            </a:pPr>
            <a:r>
              <a:rPr lang="ru-RU" sz="1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n-lt"/>
              </a:rPr>
              <a:t> дошкольного и младшего школьного возраста </a:t>
            </a:r>
          </a:p>
          <a:p>
            <a:pPr algn="ctr" fontAlgn="auto">
              <a:spcBef>
                <a:spcPts val="0"/>
              </a:spcBef>
              <a:spcAft>
                <a:spcPts val="0"/>
              </a:spcAft>
              <a:defRPr/>
            </a:pPr>
            <a:r>
              <a:rPr lang="ru-RU" sz="1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n-lt"/>
              </a:rPr>
              <a:t>«Прогимназия № 181»</a:t>
            </a:r>
          </a:p>
        </p:txBody>
      </p:sp>
      <p:sp>
        <p:nvSpPr>
          <p:cNvPr id="11270" name="TextBox 7"/>
          <p:cNvSpPr txBox="1">
            <a:spLocks noChangeArrowheads="1"/>
          </p:cNvSpPr>
          <p:nvPr/>
        </p:nvSpPr>
        <p:spPr bwMode="auto">
          <a:xfrm>
            <a:off x="2840038" y="8001000"/>
            <a:ext cx="2035175" cy="369888"/>
          </a:xfrm>
          <a:prstGeom prst="rect">
            <a:avLst/>
          </a:prstGeom>
          <a:noFill/>
          <a:ln w="9525">
            <a:noFill/>
            <a:miter lim="800000"/>
            <a:headEnd/>
            <a:tailEnd/>
          </a:ln>
        </p:spPr>
        <p:txBody>
          <a:bodyPr>
            <a:spAutoFit/>
          </a:bodyPr>
          <a:lstStyle/>
          <a:p>
            <a:r>
              <a:rPr lang="ru-RU">
                <a:latin typeface="Century Schoolbook" pitchFamily="18" charset="0"/>
              </a:rPr>
              <a:t>Краснодар,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214313"/>
            <a:ext cx="6300788" cy="1500187"/>
          </a:xfrm>
        </p:spPr>
        <p:txBody>
          <a:bodyPr/>
          <a:lstStyle/>
          <a:p>
            <a:pPr eaLnBrk="1" hangingPunct="1">
              <a:defRPr/>
            </a:pPr>
            <a:r>
              <a:rPr lang="ru-RU" b="1" i="1" dirty="0" smtClean="0"/>
              <a:t>КАК УСЛЫШАТЬ ТИШИНУ</a:t>
            </a:r>
            <a:r>
              <a:rPr lang="ru-RU" dirty="0" smtClean="0"/>
              <a:t/>
            </a:r>
            <a:br>
              <a:rPr lang="ru-RU" dirty="0" smtClean="0"/>
            </a:br>
            <a:r>
              <a:rPr lang="ru-RU" dirty="0" smtClean="0"/>
              <a:t> </a:t>
            </a:r>
            <a:br>
              <a:rPr lang="ru-RU" dirty="0" smtClean="0"/>
            </a:br>
            <a:endParaRPr lang="ru-RU" dirty="0"/>
          </a:p>
        </p:txBody>
      </p:sp>
      <p:sp>
        <p:nvSpPr>
          <p:cNvPr id="20483" name="Содержимое 2"/>
          <p:cNvSpPr>
            <a:spLocks noGrp="1"/>
          </p:cNvSpPr>
          <p:nvPr>
            <p:ph sz="quarter" idx="1"/>
          </p:nvPr>
        </p:nvSpPr>
        <p:spPr>
          <a:xfrm>
            <a:off x="357188" y="785813"/>
            <a:ext cx="6126162" cy="7845425"/>
          </a:xfrm>
        </p:spPr>
        <p:txBody>
          <a:bodyPr/>
          <a:lstStyle/>
          <a:p>
            <a:pPr algn="just" eaLnBrk="1" hangingPunct="1">
              <a:buFont typeface="Wingdings" pitchFamily="2" charset="2"/>
              <a:buNone/>
            </a:pPr>
            <a:r>
              <a:rPr lang="ru-RU" sz="1600" smtClean="0"/>
              <a:t>				Среди проблем, на которые </a:t>
            </a:r>
          </a:p>
          <a:p>
            <a:pPr algn="just" eaLnBrk="1" hangingPunct="1">
              <a:buFont typeface="Wingdings" pitchFamily="2" charset="2"/>
              <a:buNone/>
            </a:pPr>
            <a:r>
              <a:rPr lang="ru-RU" sz="1600" smtClean="0"/>
              <a:t>				    необходимо обратить особое </a:t>
            </a:r>
          </a:p>
          <a:p>
            <a:pPr algn="just" eaLnBrk="1" hangingPunct="1">
              <a:buFont typeface="Wingdings" pitchFamily="2" charset="2"/>
              <a:buNone/>
            </a:pPr>
            <a:r>
              <a:rPr lang="ru-RU" sz="1600" smtClean="0"/>
              <a:t>				       внимание в дошкольном </a:t>
            </a:r>
          </a:p>
          <a:p>
            <a:pPr algn="just" eaLnBrk="1" hangingPunct="1">
              <a:buFont typeface="Wingdings" pitchFamily="2" charset="2"/>
              <a:buNone/>
            </a:pPr>
            <a:r>
              <a:rPr lang="ru-RU" sz="1600" smtClean="0"/>
              <a:t>				          детстве, важное место </a:t>
            </a:r>
          </a:p>
          <a:p>
            <a:pPr algn="just" eaLnBrk="1" hangingPunct="1">
              <a:buFont typeface="Wingdings" pitchFamily="2" charset="2"/>
              <a:buNone/>
            </a:pPr>
            <a:r>
              <a:rPr lang="ru-RU" sz="1600" smtClean="0"/>
              <a:t>    				            занимает формирование	                                             органов чувств ребенка.</a:t>
            </a:r>
          </a:p>
          <a:p>
            <a:pPr algn="just" eaLnBrk="1" hangingPunct="1">
              <a:buFont typeface="Wingdings" pitchFamily="2" charset="2"/>
              <a:buNone/>
            </a:pPr>
            <a:r>
              <a:rPr lang="ru-RU" sz="1600" smtClean="0"/>
              <a:t>				            Приведем несколько игр, </a:t>
            </a:r>
          </a:p>
          <a:p>
            <a:pPr algn="just" eaLnBrk="1" hangingPunct="1">
              <a:buFont typeface="Wingdings" pitchFamily="2" charset="2"/>
              <a:buNone/>
            </a:pPr>
            <a:r>
              <a:rPr lang="ru-RU" sz="1600" smtClean="0"/>
              <a:t>				           расположив их по </a:t>
            </a:r>
          </a:p>
          <a:p>
            <a:pPr algn="just" eaLnBrk="1" hangingPunct="1">
              <a:buFont typeface="Wingdings" pitchFamily="2" charset="2"/>
              <a:buNone/>
            </a:pPr>
            <a:r>
              <a:rPr lang="ru-RU" sz="1600" smtClean="0"/>
              <a:t>				          принципу «от простого к</a:t>
            </a:r>
          </a:p>
          <a:p>
            <a:pPr algn="just" eaLnBrk="1" hangingPunct="1">
              <a:buFont typeface="Wingdings" pitchFamily="2" charset="2"/>
              <a:buNone/>
            </a:pPr>
            <a:r>
              <a:rPr lang="ru-RU" sz="1600" smtClean="0"/>
              <a:t>                                                          слож­ному». </a:t>
            </a:r>
          </a:p>
          <a:p>
            <a:pPr eaLnBrk="1" hangingPunct="1"/>
            <a:endParaRPr lang="ru-RU" sz="1400" smtClean="0"/>
          </a:p>
          <a:p>
            <a:pPr eaLnBrk="1" hangingPunct="1"/>
            <a:r>
              <a:rPr lang="ru-RU" sz="1400" smtClean="0"/>
              <a:t>КТО МИШУТКУ РАЗБУДИЛ?  </a:t>
            </a:r>
          </a:p>
          <a:p>
            <a:pPr eaLnBrk="1" hangingPunct="1">
              <a:buFont typeface="Wingdings" pitchFamily="2" charset="2"/>
              <a:buNone/>
            </a:pPr>
            <a:r>
              <a:rPr lang="ru-RU" sz="1400" smtClean="0"/>
              <a:t>	Главный герой игры — мягкая игрушка медвежонок. В игре участвуют все дети. Они садятся на стульчики полу­кругом. Напротив сидящих детей сто­ит свободный стул. Педагог: Кто из вас, дети, знает, что делают зимой в лесу настоящие медведи?</a:t>
            </a:r>
          </a:p>
          <a:p>
            <a:pPr eaLnBrk="1" hangingPunct="1"/>
            <a:r>
              <a:rPr lang="ru-RU" sz="1400" smtClean="0"/>
              <a:t>Желательный  ответ: Зимой  медведи спят в берлоге.</a:t>
            </a:r>
          </a:p>
          <a:p>
            <a:pPr eaLnBrk="1" hangingPunct="1"/>
            <a:r>
              <a:rPr lang="ru-RU" sz="1400" smtClean="0"/>
              <a:t>Взрослый: Наш Мишутка тоже любит по­спать. Кто хочет уложить его?</a:t>
            </a:r>
          </a:p>
          <a:p>
            <a:pPr eaLnBrk="1" hangingPunct="1"/>
            <a:r>
              <a:rPr lang="ru-RU" sz="1400" smtClean="0"/>
              <a:t>Выбирается ребенок. Ему вручается игрушка. Ребенок садится на отдель­но стоящий стульчик и «укладывает» Мишутку спать. Чтобы не будить Мишутку, детям предлагают сидеть «тихо-тихо» — послушать тишину. Знаком педагог предлагает одному из детей «разбудить» Мишутку: «Мишутка, по­ра вставать!» Ребенок, баюкавший игрушку, должен угадать, кто именно разбудил медвежонка. Если ребенок правильно определит позвавшего, ему предоставляется право выбрать следующую «няню» для медвежонка.</a:t>
            </a:r>
          </a:p>
          <a:p>
            <a:pPr eaLnBrk="1" hangingPunct="1">
              <a:buFont typeface="Wingdings" pitchFamily="2" charset="2"/>
              <a:buNone/>
            </a:pPr>
            <a:endParaRPr lang="ru-RU" sz="1400" smtClean="0"/>
          </a:p>
          <a:p>
            <a:pPr algn="r" eaLnBrk="1" hangingPunct="1"/>
            <a:r>
              <a:rPr lang="ru-RU" sz="1400" smtClean="0"/>
              <a:t>Логопед Наталья Александровна</a:t>
            </a:r>
          </a:p>
        </p:txBody>
      </p:sp>
      <p:pic>
        <p:nvPicPr>
          <p:cNvPr id="4" name="Рисунок 4" descr="2.JPG"/>
          <p:cNvPicPr>
            <a:picLocks noChangeAspect="1"/>
          </p:cNvPicPr>
          <p:nvPr/>
        </p:nvPicPr>
        <p:blipFill>
          <a:blip r:embed="rId2" cstate="screen"/>
          <a:srcRect/>
          <a:stretch>
            <a:fillRect/>
          </a:stretch>
        </p:blipFill>
        <p:spPr bwMode="auto">
          <a:xfrm>
            <a:off x="214290" y="785787"/>
            <a:ext cx="3429024" cy="3217392"/>
          </a:xfrm>
          <a:prstGeom prst="ellipse">
            <a:avLst/>
          </a:prstGeom>
          <a:ln>
            <a:noFill/>
          </a:ln>
          <a:effectLst>
            <a:softEdge rad="112500"/>
          </a:effectLst>
        </p:spPr>
      </p:pic>
      <p:sp>
        <p:nvSpPr>
          <p:cNvPr id="5" name="Прямоугольник 4"/>
          <p:cNvSpPr/>
          <p:nvPr/>
        </p:nvSpPr>
        <p:spPr>
          <a:xfrm>
            <a:off x="3500438" y="0"/>
            <a:ext cx="2914131" cy="369332"/>
          </a:xfrm>
          <a:prstGeom prst="rect">
            <a:avLst/>
          </a:prstGeom>
        </p:spPr>
        <p:txBody>
          <a:bodyPr wrap="none">
            <a:spAutoFit/>
          </a:bodyPr>
          <a:lstStyle/>
          <a:p>
            <a:pPr algn="ctr">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Консультация логопеда</a:t>
            </a:r>
          </a:p>
        </p:txBody>
      </p:sp>
      <p:sp>
        <p:nvSpPr>
          <p:cNvPr id="6" name="Номер слайда 5"/>
          <p:cNvSpPr>
            <a:spLocks noGrp="1"/>
          </p:cNvSpPr>
          <p:nvPr>
            <p:ph type="sldNum" sz="quarter" idx="11"/>
          </p:nvPr>
        </p:nvSpPr>
        <p:spPr/>
        <p:txBody>
          <a:bodyPr/>
          <a:lstStyle/>
          <a:p>
            <a:pPr>
              <a:defRPr/>
            </a:pPr>
            <a:fld id="{C410E931-C511-4A17-8820-A12970CA40AD}" type="slidenum">
              <a:rPr lang="ru-RU" smtClean="0"/>
              <a:pPr>
                <a:defRPr/>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Прямоугольник 3"/>
          <p:cNvSpPr>
            <a:spLocks noChangeArrowheads="1"/>
          </p:cNvSpPr>
          <p:nvPr/>
        </p:nvSpPr>
        <p:spPr bwMode="auto">
          <a:xfrm>
            <a:off x="428625" y="142875"/>
            <a:ext cx="6215063" cy="9572625"/>
          </a:xfrm>
          <a:prstGeom prst="rect">
            <a:avLst/>
          </a:prstGeom>
          <a:noFill/>
          <a:ln w="9525">
            <a:noFill/>
            <a:miter lim="800000"/>
            <a:headEnd/>
            <a:tailEnd/>
          </a:ln>
        </p:spPr>
        <p:txBody>
          <a:bodyPr>
            <a:spAutoFit/>
          </a:bodyPr>
          <a:lstStyle/>
          <a:p>
            <a:r>
              <a:rPr lang="ru-RU" sz="1400" b="1"/>
              <a:t>НА ПТИЧЬЕМ ДВОРЕ</a:t>
            </a:r>
          </a:p>
          <a:p>
            <a:r>
              <a:rPr lang="ru-RU" sz="1400"/>
              <a:t>Взрослый предлагает детям вспомнить, как кричат домашние птицы: утки, гуси, куры, петухи, индюки и т.п. После этого можно предложить детям вспомнить голоса других птиц: воробья, вороны, галки, сороки, голубя. Рассказывает стихотворение. Дети «помогают» ему - договаривают строчку.</a:t>
            </a:r>
          </a:p>
          <a:p>
            <a:pPr>
              <a:buFont typeface="Wingdings" pitchFamily="2" charset="2"/>
              <a:buNone/>
            </a:pPr>
            <a:r>
              <a:rPr lang="ru-RU" sz="1400"/>
              <a:t>Наши уточки с утра...</a:t>
            </a:r>
          </a:p>
          <a:p>
            <a:pPr>
              <a:buFont typeface="Wingdings" pitchFamily="2" charset="2"/>
              <a:buNone/>
            </a:pPr>
            <a:r>
              <a:rPr lang="ru-RU" sz="1400"/>
              <a:t> -  кря-кря-кря </a:t>
            </a:r>
          </a:p>
          <a:p>
            <a:r>
              <a:rPr lang="ru-RU" sz="1400"/>
              <a:t>Наши гуси у пруда...</a:t>
            </a:r>
          </a:p>
          <a:p>
            <a:r>
              <a:rPr lang="ru-RU" sz="1400"/>
              <a:t>  -  га-га-га</a:t>
            </a:r>
          </a:p>
          <a:p>
            <a:r>
              <a:rPr lang="ru-RU" sz="1400"/>
              <a:t>А индюк среди двора...</a:t>
            </a:r>
          </a:p>
          <a:p>
            <a:r>
              <a:rPr lang="ru-RU" sz="1400"/>
              <a:t>  -  бал-бал-бал </a:t>
            </a:r>
          </a:p>
          <a:p>
            <a:r>
              <a:rPr lang="ru-RU" sz="1400"/>
              <a:t>Наши курочки в окно...</a:t>
            </a:r>
          </a:p>
          <a:p>
            <a:r>
              <a:rPr lang="ru-RU" sz="1400"/>
              <a:t>  - ко-ко-ко</a:t>
            </a:r>
          </a:p>
          <a:p>
            <a:r>
              <a:rPr lang="ru-RU" sz="1400"/>
              <a:t>Ну а Петя-петушок </a:t>
            </a:r>
          </a:p>
          <a:p>
            <a:r>
              <a:rPr lang="ru-RU" sz="1400"/>
              <a:t>Рано-рано поутру </a:t>
            </a:r>
          </a:p>
          <a:p>
            <a:r>
              <a:rPr lang="ru-RU" sz="1400"/>
              <a:t>Нам кричит...</a:t>
            </a:r>
          </a:p>
          <a:p>
            <a:r>
              <a:rPr lang="ru-RU" sz="1400"/>
              <a:t>   -  ку-ка-ре-ку.</a:t>
            </a:r>
          </a:p>
          <a:p>
            <a:r>
              <a:rPr lang="ru-RU" sz="1400"/>
              <a:t> Игру можно разнообразить, разделив</a:t>
            </a:r>
          </a:p>
          <a:p>
            <a:pPr algn="just"/>
            <a:r>
              <a:rPr lang="ru-RU" sz="1400"/>
              <a:t> детей на группы: уточки, гуси, индюки, курочки, петушки. Дети включаются в игру с большим удовольствием. Звукоподражание, которое составляет главную задачу этой дидактической игры, способствует становлению правильного звукопроизношения у младших дошкольников. 	</a:t>
            </a:r>
          </a:p>
          <a:p>
            <a:pPr algn="just"/>
            <a:r>
              <a:rPr lang="ru-RU" sz="1400"/>
              <a:t>	Для совершенствования умения ребенка слышать и различать звуки мы рекомендуем родителям изготовить простую дидактическую игру. Для это­го используются коробочки от киндер-сюрпризов и любой сыпучий ма­териал: горох, пшено, рис, гречка, кнопки, скрепки... Начинать можно с четырех коробочек. Насыпаем в две одинаковое количество «материала». Например, у нас получились две коробочки с горошинами, а две - с кнопками. Предлагаем ребенку послушать звуки, которые возникают, если коро­бочку потрясти, сравнить «голоса» коробочек, в которые насыпаны разные предметы. Просим запомнить голоса коробочек, чтобы потом подобрать каждой из них пару. Постепенно количество коробочек увеличивается. Важно с самого начала нацелить ребенка на то, что вы собираете коллекцию звуков, и позаботиться, чтобы шумовая шкала коробочек охватывала различные звуки — от тихого до громкого. В ходе создания этой игры полезно обращать внимание ребенка на различные шумы и звуки, которые окружают его в обычной жизни. </a:t>
            </a:r>
          </a:p>
          <a:p>
            <a:pPr algn="r"/>
            <a:r>
              <a:rPr lang="ru-RU" sz="1400"/>
              <a:t>Логопед Наталья Александровна</a:t>
            </a:r>
          </a:p>
          <a:p>
            <a:pPr algn="just"/>
            <a:endParaRPr lang="ru-RU" sz="1400"/>
          </a:p>
          <a:p>
            <a:pPr algn="just"/>
            <a:r>
              <a:rPr lang="ru-RU" sz="1400"/>
              <a:t>	</a:t>
            </a:r>
          </a:p>
        </p:txBody>
      </p:sp>
      <p:pic>
        <p:nvPicPr>
          <p:cNvPr id="5" name="Рисунок 4" descr="1.00125.jpg"/>
          <p:cNvPicPr>
            <a:picLocks noChangeAspect="1"/>
          </p:cNvPicPr>
          <p:nvPr/>
        </p:nvPicPr>
        <p:blipFill>
          <a:blip r:embed="rId2" cstate="screen"/>
          <a:srcRect/>
          <a:stretch>
            <a:fillRect/>
          </a:stretch>
        </p:blipFill>
        <p:spPr bwMode="auto">
          <a:xfrm>
            <a:off x="3071810" y="1285852"/>
            <a:ext cx="3000384" cy="3117066"/>
          </a:xfrm>
          <a:prstGeom prst="ellipse">
            <a:avLst/>
          </a:prstGeom>
          <a:ln>
            <a:noFill/>
          </a:ln>
          <a:effectLst>
            <a:softEdge rad="112500"/>
          </a:effectLst>
        </p:spPr>
      </p:pic>
      <p:sp>
        <p:nvSpPr>
          <p:cNvPr id="4" name="Номер слайда 3"/>
          <p:cNvSpPr>
            <a:spLocks noGrp="1"/>
          </p:cNvSpPr>
          <p:nvPr>
            <p:ph type="sldNum" sz="quarter" idx="11"/>
          </p:nvPr>
        </p:nvSpPr>
        <p:spPr/>
        <p:txBody>
          <a:bodyPr/>
          <a:lstStyle/>
          <a:p>
            <a:pPr>
              <a:defRPr/>
            </a:pPr>
            <a:fld id="{042438F4-0BC8-4BF9-8CC3-FA5362CFA18A}" type="slidenum">
              <a:rPr lang="ru-RU" smtClean="0"/>
              <a:pPr>
                <a:defRPr/>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Rectangle 8"/>
          <p:cNvSpPr>
            <a:spLocks noGrp="1" noRot="1" noChangeArrowheads="1"/>
          </p:cNvSpPr>
          <p:nvPr>
            <p:ph type="title"/>
          </p:nvPr>
        </p:nvSpPr>
        <p:spPr>
          <a:xfrm>
            <a:off x="1714500" y="714375"/>
            <a:ext cx="4573588" cy="838200"/>
          </a:xfrm>
        </p:spPr>
        <p:txBody>
          <a:bodyPr anchor="t">
            <a:normAutofit fontScale="90000"/>
          </a:bodyPr>
          <a:lstStyle/>
          <a:p>
            <a:pPr>
              <a:defRPr/>
            </a:pPr>
            <a:r>
              <a:rPr lang="ru-RU" sz="2400" dirty="0" smtClean="0">
                <a:solidFill>
                  <a:srgbClr val="CC00FF"/>
                </a:solidFill>
                <a:latin typeface="Peterburg" pitchFamily="2" charset="0"/>
              </a:rPr>
              <a:t> Медицинские </a:t>
            </a:r>
            <a:r>
              <a:rPr lang="ru-RU" sz="2400" dirty="0">
                <a:solidFill>
                  <a:srgbClr val="CC00FF"/>
                </a:solidFill>
                <a:latin typeface="Peterburg" pitchFamily="2" charset="0"/>
              </a:rPr>
              <a:t>советы</a:t>
            </a:r>
            <a:br>
              <a:rPr lang="ru-RU" sz="2400" dirty="0">
                <a:solidFill>
                  <a:srgbClr val="CC00FF"/>
                </a:solidFill>
                <a:latin typeface="Peterburg" pitchFamily="2" charset="0"/>
              </a:rPr>
            </a:br>
            <a:r>
              <a:rPr lang="ru-RU" sz="2400" dirty="0">
                <a:latin typeface="Peterburg" pitchFamily="2" charset="0"/>
              </a:rPr>
              <a:t>«Что есть во время простуды?»</a:t>
            </a:r>
          </a:p>
        </p:txBody>
      </p:sp>
      <p:sp>
        <p:nvSpPr>
          <p:cNvPr id="22531" name="Rectangle 5"/>
          <p:cNvSpPr>
            <a:spLocks noGrp="1" noRot="1" noChangeArrowheads="1"/>
          </p:cNvSpPr>
          <p:nvPr>
            <p:ph type="body" sz="half" idx="1"/>
          </p:nvPr>
        </p:nvSpPr>
        <p:spPr>
          <a:xfrm>
            <a:off x="285750" y="1928813"/>
            <a:ext cx="3143250" cy="7072312"/>
          </a:xfrm>
        </p:spPr>
        <p:txBody>
          <a:bodyPr/>
          <a:lstStyle/>
          <a:p>
            <a:pPr marL="0" indent="363538" algn="just">
              <a:lnSpc>
                <a:spcPct val="110000"/>
              </a:lnSpc>
              <a:buFont typeface="Arial" charset="0"/>
              <a:buNone/>
            </a:pPr>
            <a:r>
              <a:rPr lang="ru-RU" sz="1400" dirty="0" smtClean="0">
                <a:solidFill>
                  <a:srgbClr val="0000FF"/>
                </a:solidFill>
              </a:rPr>
              <a:t>Самым эффективным «</a:t>
            </a:r>
            <a:r>
              <a:rPr lang="ru-RU" sz="1400" dirty="0" err="1" smtClean="0">
                <a:solidFill>
                  <a:srgbClr val="0000FF"/>
                </a:solidFill>
              </a:rPr>
              <a:t>лече-нием</a:t>
            </a:r>
            <a:r>
              <a:rPr lang="ru-RU" sz="1400" dirty="0" smtClean="0">
                <a:solidFill>
                  <a:srgbClr val="0000FF"/>
                </a:solidFill>
              </a:rPr>
              <a:t>» простуды является отдых пищеварительного тракта, хотя бы от высококалорийной пищи. Часто люди много едят во время простуды не потому, что у них усиливается аппетит, а потому что необходимо «подкрепить» угасающие силы. На самом деле, во время болезни организму все силы нужны для ее преодоления, их не следует тратить на переваривание и усвоение высококалорийной пищи. Пока держится температура и явления простуды не прошли, не давайте детям ничего, кроме фруктов и овощей. Когда температура (без лекарств) спадет, начинайте постепенно расширять диету: подключите каши, хлеб, </a:t>
            </a:r>
            <a:r>
              <a:rPr lang="ru-RU" sz="1400" dirty="0" err="1" smtClean="0">
                <a:solidFill>
                  <a:srgbClr val="0000FF"/>
                </a:solidFill>
              </a:rPr>
              <a:t>молочно-кислые</a:t>
            </a:r>
            <a:r>
              <a:rPr lang="ru-RU" sz="1400" dirty="0" smtClean="0">
                <a:solidFill>
                  <a:srgbClr val="0000FF"/>
                </a:solidFill>
              </a:rPr>
              <a:t> продукты, яйца. Мясо и рыбу – только тогда, когда абсолютно все явления простуды исчезли. Кстати, не все фрукты одинаково полезны. Во время болезни не рекомендуется давать напитки из красной смородины, вишни и крыжовника,</a:t>
            </a:r>
            <a:r>
              <a:rPr lang="ru-RU" sz="1400" dirty="0" smtClean="0"/>
              <a:t> </a:t>
            </a:r>
            <a:endParaRPr lang="ru-RU" sz="1400" dirty="0" smtClean="0">
              <a:solidFill>
                <a:srgbClr val="0000FF"/>
              </a:solidFill>
            </a:endParaRPr>
          </a:p>
          <a:p>
            <a:pPr marL="0" indent="363538">
              <a:lnSpc>
                <a:spcPct val="110000"/>
              </a:lnSpc>
              <a:buFont typeface="Arial" charset="0"/>
              <a:buNone/>
            </a:pPr>
            <a:endParaRPr lang="ru-RU" sz="1400" dirty="0" smtClean="0"/>
          </a:p>
        </p:txBody>
      </p:sp>
      <p:sp>
        <p:nvSpPr>
          <p:cNvPr id="22532" name="Rectangle 13"/>
          <p:cNvSpPr>
            <a:spLocks noChangeArrowheads="1"/>
          </p:cNvSpPr>
          <p:nvPr/>
        </p:nvSpPr>
        <p:spPr bwMode="auto">
          <a:xfrm>
            <a:off x="3429000" y="1571625"/>
            <a:ext cx="3214688" cy="7416800"/>
          </a:xfrm>
          <a:prstGeom prst="rect">
            <a:avLst/>
          </a:prstGeom>
          <a:noFill/>
          <a:ln w="9525">
            <a:noFill/>
            <a:miter lim="800000"/>
            <a:headEnd/>
            <a:tailEnd/>
          </a:ln>
        </p:spPr>
        <p:txBody>
          <a:bodyPr>
            <a:spAutoFit/>
          </a:bodyPr>
          <a:lstStyle/>
          <a:p>
            <a:pPr algn="just"/>
            <a:r>
              <a:rPr lang="ru-RU" sz="1400">
                <a:solidFill>
                  <a:srgbClr val="0000FF"/>
                </a:solidFill>
              </a:rPr>
              <a:t>полезнее всего печеные яблоки, грейпфруты, бананы.</a:t>
            </a:r>
            <a:r>
              <a:rPr lang="ru-RU" sz="1400"/>
              <a:t> </a:t>
            </a:r>
            <a:r>
              <a:rPr lang="ru-RU" sz="1400">
                <a:solidFill>
                  <a:srgbClr val="0000FF"/>
                </a:solidFill>
                <a:latin typeface="Tahoma" pitchFamily="34" charset="0"/>
              </a:rPr>
              <a:t>Яблоки ребенку лучше давать очищенные,</a:t>
            </a:r>
          </a:p>
          <a:p>
            <a:pPr algn="just"/>
            <a:r>
              <a:rPr lang="ru-RU" sz="1400">
                <a:solidFill>
                  <a:srgbClr val="0000FF"/>
                </a:solidFill>
                <a:latin typeface="Tahoma" pitchFamily="34" charset="0"/>
              </a:rPr>
              <a:t>сладких сортов натертые на мелкой пластмассовой терке. Полезны также фруктовые и овощные пюре для детского питания, домашние компоты, сухофрукты.</a:t>
            </a:r>
          </a:p>
          <a:p>
            <a:pPr algn="just"/>
            <a:r>
              <a:rPr lang="ru-RU" sz="1400">
                <a:solidFill>
                  <a:srgbClr val="0000FF"/>
                </a:solidFill>
                <a:latin typeface="Tahoma" pitchFamily="34" charset="0"/>
              </a:rPr>
              <a:t>Пюре из «сырых» сухофруктов – прекрасный источник натуральных витаминов. Сделать его очень просто. Возьмите по горсточке любых сухофруктов: изюм, курага, финики, чернослив, инжир, сухие яблоки, промойте в проточной воде, положите в эмалированную кастрюлю и налейте две столовые ложки воды.</a:t>
            </a:r>
          </a:p>
          <a:p>
            <a:pPr algn="just"/>
            <a:r>
              <a:rPr lang="ru-RU" sz="1400">
                <a:solidFill>
                  <a:srgbClr val="0000FF"/>
                </a:solidFill>
                <a:latin typeface="Tahoma" pitchFamily="34" charset="0"/>
              </a:rPr>
              <a:t>Пропарьте под крышкой на маленьком огне 2-3 минуты и потом опять промойте. Затем подготовленные таким образом сухофрукты переложите в термос с широким горлом, залейте кипятком и оставьте на ночь. Настой должен быть цвета крепкого чая. Дети пьют такой настой с удовольствием.</a:t>
            </a:r>
          </a:p>
          <a:p>
            <a:pPr algn="just"/>
            <a:r>
              <a:rPr lang="ru-RU" sz="1400">
                <a:solidFill>
                  <a:srgbClr val="0000FF"/>
                </a:solidFill>
                <a:latin typeface="Tahoma" pitchFamily="34" charset="0"/>
              </a:rPr>
              <a:t>Овощи тоже лучше давать натертые на мелкой терке или же приготовленные на пару, тушеные или печеные. </a:t>
            </a:r>
          </a:p>
          <a:p>
            <a:pPr algn="ctr"/>
            <a:r>
              <a:rPr lang="ru-RU" sz="1400">
                <a:solidFill>
                  <a:srgbClr val="FF3300"/>
                </a:solidFill>
                <a:latin typeface="Tahoma" pitchFamily="34" charset="0"/>
              </a:rPr>
              <a:t>Будьте здоровы!</a:t>
            </a:r>
          </a:p>
          <a:p>
            <a:pPr algn="r"/>
            <a:endParaRPr lang="ru-RU" sz="1400" i="1">
              <a:solidFill>
                <a:srgbClr val="990099"/>
              </a:solidFill>
            </a:endParaRPr>
          </a:p>
          <a:p>
            <a:pPr algn="r"/>
            <a:r>
              <a:rPr lang="ru-RU" sz="1400" i="1">
                <a:solidFill>
                  <a:srgbClr val="990099"/>
                </a:solidFill>
              </a:rPr>
              <a:t>Медсестра Владилена Витальевна</a:t>
            </a:r>
          </a:p>
        </p:txBody>
      </p:sp>
      <p:sp>
        <p:nvSpPr>
          <p:cNvPr id="22533" name="Text Box 14" descr="Точечные ромбики"/>
          <p:cNvSpPr txBox="1">
            <a:spLocks noChangeArrowheads="1"/>
          </p:cNvSpPr>
          <p:nvPr/>
        </p:nvSpPr>
        <p:spPr bwMode="auto">
          <a:xfrm>
            <a:off x="4500563" y="184150"/>
            <a:ext cx="2141537" cy="369888"/>
          </a:xfrm>
          <a:prstGeom prst="rect">
            <a:avLst/>
          </a:prstGeom>
          <a:pattFill prst="dotDmnd">
            <a:fgClr>
              <a:schemeClr val="accent1"/>
            </a:fgClr>
            <a:bgClr>
              <a:schemeClr val="bg1"/>
            </a:bgClr>
          </a:pattFill>
          <a:ln w="9525" cap="rnd">
            <a:solidFill>
              <a:srgbClr val="CC00FF"/>
            </a:solidFill>
            <a:prstDash val="sysDot"/>
            <a:miter lim="800000"/>
            <a:headEnd/>
            <a:tailEnd/>
          </a:ln>
        </p:spPr>
        <p:txBody>
          <a:bodyPr>
            <a:spAutoFit/>
          </a:bodyPr>
          <a:lstStyle/>
          <a:p>
            <a:pPr>
              <a:spcBef>
                <a:spcPct val="50000"/>
              </a:spcBef>
            </a:pPr>
            <a:r>
              <a:rPr lang="ru-RU">
                <a:solidFill>
                  <a:srgbClr val="CC00FF"/>
                </a:solidFill>
                <a:latin typeface="Arial Black" pitchFamily="34" charset="0"/>
              </a:rPr>
              <a:t>Дети 1.5-3 года</a:t>
            </a:r>
          </a:p>
        </p:txBody>
      </p:sp>
      <p:pic>
        <p:nvPicPr>
          <p:cNvPr id="22534" name="Рисунок 9" descr="фото 002.jpg"/>
          <p:cNvPicPr>
            <a:picLocks noChangeAspect="1"/>
          </p:cNvPicPr>
          <p:nvPr/>
        </p:nvPicPr>
        <p:blipFill>
          <a:blip r:embed="rId2"/>
          <a:srcRect/>
          <a:stretch>
            <a:fillRect/>
          </a:stretch>
        </p:blipFill>
        <p:spPr bwMode="auto">
          <a:xfrm>
            <a:off x="357188" y="142875"/>
            <a:ext cx="1357312" cy="1809750"/>
          </a:xfrm>
          <a:prstGeom prst="rect">
            <a:avLst/>
          </a:prstGeom>
          <a:noFill/>
          <a:ln w="9525">
            <a:noFill/>
            <a:miter lim="800000"/>
            <a:headEnd/>
            <a:tailEnd/>
          </a:ln>
        </p:spPr>
      </p:pic>
      <p:sp>
        <p:nvSpPr>
          <p:cNvPr id="7" name="Номер слайда 6"/>
          <p:cNvSpPr>
            <a:spLocks noGrp="1"/>
          </p:cNvSpPr>
          <p:nvPr>
            <p:ph type="sldNum" sz="quarter" idx="12"/>
          </p:nvPr>
        </p:nvSpPr>
        <p:spPr/>
        <p:txBody>
          <a:bodyPr/>
          <a:lstStyle/>
          <a:p>
            <a:pPr>
              <a:defRPr/>
            </a:pPr>
            <a:fld id="{A2F89129-A03B-4E4B-8B6F-ADBC05F0F19F}" type="slidenum">
              <a:rPr lang="ru-RU" smtClean="0"/>
              <a:pPr>
                <a:defRPr/>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8" y="0"/>
            <a:ext cx="3443287" cy="1271588"/>
          </a:xfrm>
        </p:spPr>
        <p:txBody>
          <a:bodyPr anchor="t"/>
          <a:lstStyle/>
          <a:p>
            <a:pPr>
              <a:defRPr/>
            </a:pPr>
            <a:r>
              <a:rPr lang="ru-RU" dirty="0" smtClean="0"/>
              <a:t>Зарядка вместе с мамой</a:t>
            </a:r>
            <a:endParaRPr lang="ru-RU" dirty="0"/>
          </a:p>
        </p:txBody>
      </p:sp>
      <p:sp>
        <p:nvSpPr>
          <p:cNvPr id="3" name="Содержимое 2"/>
          <p:cNvSpPr>
            <a:spLocks noGrp="1"/>
          </p:cNvSpPr>
          <p:nvPr>
            <p:ph sz="half" idx="1"/>
          </p:nvPr>
        </p:nvSpPr>
        <p:spPr>
          <a:xfrm>
            <a:off x="142875" y="1143000"/>
            <a:ext cx="3143250" cy="8001000"/>
          </a:xfrm>
        </p:spPr>
        <p:txBody>
          <a:bodyPr/>
          <a:lstStyle/>
          <a:p>
            <a:pPr marL="0" indent="0" algn="just" eaLnBrk="1" hangingPunct="1">
              <a:spcBef>
                <a:spcPts val="0"/>
              </a:spcBef>
              <a:buFontTx/>
              <a:buNone/>
              <a:defRPr/>
            </a:pPr>
            <a:r>
              <a:rPr lang="ru-RU" sz="1400" dirty="0" smtClean="0">
                <a:solidFill>
                  <a:srgbClr val="0070C0"/>
                </a:solidFill>
              </a:rPr>
              <a:t>Для ребенка ежедневное выполнение утренней </a:t>
            </a:r>
            <a:r>
              <a:rPr lang="ru-RU" sz="1400" dirty="0" err="1" smtClean="0">
                <a:solidFill>
                  <a:srgbClr val="0070C0"/>
                </a:solidFill>
              </a:rPr>
              <a:t>гигиени-ческой</a:t>
            </a:r>
            <a:r>
              <a:rPr lang="ru-RU" sz="1400" dirty="0" smtClean="0">
                <a:solidFill>
                  <a:srgbClr val="0070C0"/>
                </a:solidFill>
              </a:rPr>
              <a:t>  гимнастики имеет большое оздоровительное значение. Выполняя утром сразу после сна несложный комплекс гимнастических упражнений, ре –</a:t>
            </a:r>
          </a:p>
          <a:p>
            <a:pPr marL="0" indent="0" algn="just" eaLnBrk="1" hangingPunct="1">
              <a:spcBef>
                <a:spcPts val="0"/>
              </a:spcBef>
              <a:buFontTx/>
              <a:buNone/>
              <a:defRPr/>
            </a:pPr>
            <a:r>
              <a:rPr lang="ru-RU" sz="1400" dirty="0" err="1" smtClean="0">
                <a:solidFill>
                  <a:srgbClr val="0070C0"/>
                </a:solidFill>
              </a:rPr>
              <a:t>бенок</a:t>
            </a:r>
            <a:r>
              <a:rPr lang="ru-RU" sz="1400" dirty="0" smtClean="0">
                <a:solidFill>
                  <a:srgbClr val="0070C0"/>
                </a:solidFill>
              </a:rPr>
              <a:t> получает заряд бодрости на целый день.</a:t>
            </a:r>
          </a:p>
          <a:p>
            <a:pPr marL="0" indent="0" algn="just" eaLnBrk="1" hangingPunct="1">
              <a:spcBef>
                <a:spcPts val="0"/>
              </a:spcBef>
              <a:buFontTx/>
              <a:buNone/>
              <a:defRPr/>
            </a:pPr>
            <a:r>
              <a:rPr lang="ru-RU" sz="1400" dirty="0" smtClean="0">
                <a:solidFill>
                  <a:srgbClr val="0070C0"/>
                </a:solidFill>
              </a:rPr>
              <a:t>Утреннюю зарядку необходимо:</a:t>
            </a:r>
          </a:p>
          <a:p>
            <a:pPr marL="0" indent="0" algn="just" eaLnBrk="1" hangingPunct="1">
              <a:spcBef>
                <a:spcPts val="0"/>
              </a:spcBef>
              <a:buFontTx/>
              <a:buNone/>
              <a:defRPr/>
            </a:pPr>
            <a:r>
              <a:rPr lang="ru-RU" sz="1400" dirty="0" smtClean="0">
                <a:solidFill>
                  <a:srgbClr val="0070C0"/>
                </a:solidFill>
              </a:rPr>
              <a:t> - проводить ежедневно перед завтраком в одно и то же время;</a:t>
            </a:r>
          </a:p>
          <a:p>
            <a:pPr marL="0" indent="0" algn="just" eaLnBrk="1" hangingPunct="1">
              <a:spcBef>
                <a:spcPts val="0"/>
              </a:spcBef>
              <a:buFontTx/>
              <a:buChar char="-"/>
              <a:defRPr/>
            </a:pPr>
            <a:r>
              <a:rPr lang="ru-RU" sz="1400" dirty="0" smtClean="0">
                <a:solidFill>
                  <a:srgbClr val="0070C0"/>
                </a:solidFill>
              </a:rPr>
              <a:t>продолжительность не более 4-6 мин. при открытой форточке или на открытом воздухе;</a:t>
            </a:r>
          </a:p>
          <a:p>
            <a:pPr marL="0" indent="0" algn="just" eaLnBrk="1" hangingPunct="1">
              <a:spcBef>
                <a:spcPts val="0"/>
              </a:spcBef>
              <a:buFontTx/>
              <a:buChar char="-"/>
              <a:defRPr/>
            </a:pPr>
            <a:r>
              <a:rPr lang="ru-RU" sz="1400" dirty="0" smtClean="0">
                <a:solidFill>
                  <a:srgbClr val="0070C0"/>
                </a:solidFill>
              </a:rPr>
              <a:t>одежда не должна стеснять движений;</a:t>
            </a:r>
          </a:p>
          <a:p>
            <a:pPr marL="0" indent="0" algn="just" eaLnBrk="1" hangingPunct="1">
              <a:spcBef>
                <a:spcPts val="0"/>
              </a:spcBef>
              <a:buFontTx/>
              <a:buChar char="-"/>
              <a:defRPr/>
            </a:pPr>
            <a:r>
              <a:rPr lang="ru-RU" sz="1400" dirty="0" smtClean="0">
                <a:solidFill>
                  <a:srgbClr val="0070C0"/>
                </a:solidFill>
              </a:rPr>
              <a:t> упражнения начинать выполнять с 1-2 раз и довести через месяц ежедневных тренировок до 3-5 раз, для рук от 4 до 8 раз. </a:t>
            </a:r>
          </a:p>
          <a:p>
            <a:pPr marL="0" indent="0" algn="just" eaLnBrk="1" hangingPunct="1">
              <a:spcBef>
                <a:spcPts val="0"/>
              </a:spcBef>
              <a:buFontTx/>
              <a:buNone/>
              <a:defRPr/>
            </a:pPr>
            <a:r>
              <a:rPr lang="ru-RU" sz="1400" dirty="0" smtClean="0">
                <a:solidFill>
                  <a:srgbClr val="0070C0"/>
                </a:solidFill>
              </a:rPr>
              <a:t>- всегда начинать с ходьбы, затем выполнять упражнения для укрепления мышц плечевого пояса, </a:t>
            </a:r>
          </a:p>
          <a:p>
            <a:pPr marL="0" indent="0" algn="just" eaLnBrk="1" hangingPunct="1">
              <a:spcBef>
                <a:spcPts val="0"/>
              </a:spcBef>
              <a:buFontTx/>
              <a:buNone/>
              <a:defRPr/>
            </a:pPr>
            <a:r>
              <a:rPr lang="ru-RU" sz="1400" dirty="0" smtClean="0">
                <a:solidFill>
                  <a:srgbClr val="0070C0"/>
                </a:solidFill>
              </a:rPr>
              <a:t>верхних и нижних конечностей, спины и живота, в конце ребенок в течение 10-15 с должен бегать и в заключении перейти на ходьбу, чтобы успокоить дыхание и привести весь организм в обычное спокойное состояние.</a:t>
            </a:r>
          </a:p>
          <a:p>
            <a:pPr marL="0" indent="363538">
              <a:lnSpc>
                <a:spcPct val="80000"/>
              </a:lnSpc>
              <a:buFont typeface="Wingdings" pitchFamily="2" charset="2"/>
              <a:buNone/>
              <a:defRPr/>
            </a:pPr>
            <a:r>
              <a:rPr lang="ru-RU" sz="1400" b="1" i="1" dirty="0" smtClean="0">
                <a:solidFill>
                  <a:srgbClr val="004FC4"/>
                </a:solidFill>
              </a:rPr>
              <a:t>Подготовила инструктор</a:t>
            </a:r>
          </a:p>
          <a:p>
            <a:pPr marL="0" indent="363538">
              <a:lnSpc>
                <a:spcPct val="80000"/>
              </a:lnSpc>
              <a:buFont typeface="Wingdings" pitchFamily="2" charset="2"/>
              <a:buNone/>
              <a:defRPr/>
            </a:pPr>
            <a:r>
              <a:rPr lang="ru-RU" sz="1400" b="1" i="1" dirty="0" smtClean="0">
                <a:solidFill>
                  <a:srgbClr val="004FC4"/>
                </a:solidFill>
              </a:rPr>
              <a:t>физической культуры</a:t>
            </a:r>
          </a:p>
          <a:p>
            <a:pPr marL="0" indent="363538">
              <a:lnSpc>
                <a:spcPct val="80000"/>
              </a:lnSpc>
              <a:buFont typeface="Wingdings" pitchFamily="2" charset="2"/>
              <a:buNone/>
              <a:defRPr/>
            </a:pPr>
            <a:r>
              <a:rPr lang="ru-RU" sz="1400" b="1" i="1" dirty="0" smtClean="0">
                <a:solidFill>
                  <a:srgbClr val="004FC4"/>
                </a:solidFill>
              </a:rPr>
              <a:t>Светлана Николаевна</a:t>
            </a:r>
          </a:p>
          <a:p>
            <a:pPr>
              <a:spcBef>
                <a:spcPts val="0"/>
              </a:spcBef>
              <a:defRPr/>
            </a:pPr>
            <a:endParaRPr lang="ru-RU" sz="1400" dirty="0">
              <a:solidFill>
                <a:srgbClr val="0070C0"/>
              </a:solidFill>
            </a:endParaRPr>
          </a:p>
        </p:txBody>
      </p:sp>
      <p:sp>
        <p:nvSpPr>
          <p:cNvPr id="4" name="Текст 3"/>
          <p:cNvSpPr>
            <a:spLocks noGrp="1"/>
          </p:cNvSpPr>
          <p:nvPr>
            <p:ph type="body" sz="half" idx="2"/>
          </p:nvPr>
        </p:nvSpPr>
        <p:spPr>
          <a:xfrm>
            <a:off x="3286125" y="1571625"/>
            <a:ext cx="3228975" cy="7286625"/>
          </a:xfrm>
        </p:spPr>
        <p:txBody>
          <a:bodyPr/>
          <a:lstStyle/>
          <a:p>
            <a:pPr marL="0" indent="0" algn="ctr" eaLnBrk="1" hangingPunct="1">
              <a:buFontTx/>
              <a:buNone/>
              <a:defRPr/>
            </a:pPr>
            <a:endParaRPr lang="ru-RU" sz="1400" dirty="0" smtClean="0">
              <a:solidFill>
                <a:srgbClr val="FF3300"/>
              </a:solidFill>
            </a:endParaRPr>
          </a:p>
          <a:p>
            <a:pPr marL="0" indent="0" algn="ctr" eaLnBrk="1" hangingPunct="1">
              <a:buFontTx/>
              <a:buNone/>
              <a:defRPr/>
            </a:pPr>
            <a:endParaRPr lang="ru-RU" sz="1400" dirty="0" smtClean="0">
              <a:solidFill>
                <a:srgbClr val="FF3300"/>
              </a:solidFill>
            </a:endParaRPr>
          </a:p>
          <a:p>
            <a:pPr marL="0" indent="0" algn="ctr" eaLnBrk="1" hangingPunct="1">
              <a:buFontTx/>
              <a:buNone/>
              <a:defRPr/>
            </a:pPr>
            <a:r>
              <a:rPr lang="ru-RU" sz="1400" dirty="0" smtClean="0">
                <a:solidFill>
                  <a:srgbClr val="FF3300"/>
                </a:solidFill>
              </a:rPr>
              <a:t>Примерный комплекс утренней зарядки</a:t>
            </a:r>
          </a:p>
          <a:p>
            <a:pPr marL="0" indent="0" algn="just" eaLnBrk="1" hangingPunct="1">
              <a:buFontTx/>
              <a:buAutoNum type="arabicPeriod"/>
              <a:defRPr/>
            </a:pPr>
            <a:r>
              <a:rPr lang="ru-RU" sz="1400" b="1" dirty="0" smtClean="0">
                <a:solidFill>
                  <a:srgbClr val="990099"/>
                </a:solidFill>
              </a:rPr>
              <a:t> </a:t>
            </a:r>
            <a:r>
              <a:rPr lang="ru-RU" sz="1400" b="1" dirty="0" smtClean="0">
                <a:solidFill>
                  <a:srgbClr val="0070C0"/>
                </a:solidFill>
              </a:rPr>
              <a:t>Ходьба</a:t>
            </a:r>
            <a:r>
              <a:rPr lang="ru-RU" sz="1400" dirty="0" smtClean="0">
                <a:solidFill>
                  <a:srgbClr val="0070C0"/>
                </a:solidFill>
              </a:rPr>
              <a:t> по комнате со свободным размахиванием рук в течение 1-1,5 мин.</a:t>
            </a:r>
          </a:p>
          <a:p>
            <a:pPr marL="0" indent="0" algn="just" eaLnBrk="1" hangingPunct="1">
              <a:buFontTx/>
              <a:buAutoNum type="arabicPeriod"/>
              <a:defRPr/>
            </a:pPr>
            <a:r>
              <a:rPr lang="ru-RU" sz="1400" dirty="0" smtClean="0">
                <a:solidFill>
                  <a:srgbClr val="0070C0"/>
                </a:solidFill>
              </a:rPr>
              <a:t> </a:t>
            </a:r>
            <a:r>
              <a:rPr lang="ru-RU" sz="1400" b="1" dirty="0" smtClean="0">
                <a:solidFill>
                  <a:srgbClr val="0070C0"/>
                </a:solidFill>
              </a:rPr>
              <a:t>Потягивание</a:t>
            </a:r>
            <a:r>
              <a:rPr lang="ru-RU" sz="1400" dirty="0" smtClean="0">
                <a:solidFill>
                  <a:srgbClr val="0070C0"/>
                </a:solidFill>
              </a:rPr>
              <a:t> И.п. – стоя расставив ноги на ширину плеч. Поднимание рук вверх ладонями вперед с потягиванием туловища, а затем опускание их вниз (3-4 раза). </a:t>
            </a:r>
          </a:p>
          <a:p>
            <a:pPr marL="0" indent="0" algn="just" eaLnBrk="1" hangingPunct="1">
              <a:buFontTx/>
              <a:buAutoNum type="arabicPeriod"/>
              <a:defRPr/>
            </a:pPr>
            <a:r>
              <a:rPr lang="ru-RU" sz="1400" dirty="0" smtClean="0">
                <a:solidFill>
                  <a:srgbClr val="0070C0"/>
                </a:solidFill>
              </a:rPr>
              <a:t> </a:t>
            </a:r>
            <a:r>
              <a:rPr lang="ru-RU" sz="1400" b="1" dirty="0" smtClean="0">
                <a:solidFill>
                  <a:srgbClr val="0070C0"/>
                </a:solidFill>
              </a:rPr>
              <a:t>Приседание. </a:t>
            </a:r>
            <a:r>
              <a:rPr lang="ru-RU" sz="1400" dirty="0" smtClean="0">
                <a:solidFill>
                  <a:srgbClr val="0070C0"/>
                </a:solidFill>
              </a:rPr>
              <a:t>И.п. – слегка расставив ноги. Приседание с опусканием рук на колени и наклоном головы вперед. Затем встать, выпрямить туловище и отвести руки за спину, разводя плечи. Повторить 2-3 раза.</a:t>
            </a:r>
          </a:p>
          <a:p>
            <a:pPr marL="0" indent="0" algn="just" eaLnBrk="1" hangingPunct="1">
              <a:buFontTx/>
              <a:buAutoNum type="arabicPeriod"/>
              <a:defRPr/>
            </a:pPr>
            <a:r>
              <a:rPr lang="ru-RU" sz="1400" dirty="0" smtClean="0">
                <a:solidFill>
                  <a:srgbClr val="0070C0"/>
                </a:solidFill>
              </a:rPr>
              <a:t> </a:t>
            </a:r>
            <a:r>
              <a:rPr lang="ru-RU" sz="1400" b="1" dirty="0" smtClean="0">
                <a:solidFill>
                  <a:srgbClr val="0070C0"/>
                </a:solidFill>
              </a:rPr>
              <a:t>Качание деревьев </a:t>
            </a:r>
            <a:r>
              <a:rPr lang="ru-RU" sz="1400" dirty="0" smtClean="0">
                <a:solidFill>
                  <a:srgbClr val="0070C0"/>
                </a:solidFill>
              </a:rPr>
              <a:t>И.п. – стоя широко расставив ноги и разведя руки в стороны. Наклоны туловища вправо и влево, поднимая то левую, то правую руку вверх. Повторите по 2-3 раза в каждую сторону.</a:t>
            </a:r>
          </a:p>
          <a:p>
            <a:pPr marL="0" indent="0" algn="just" eaLnBrk="1" hangingPunct="1">
              <a:buFontTx/>
              <a:buAutoNum type="arabicPeriod"/>
              <a:defRPr/>
            </a:pPr>
            <a:r>
              <a:rPr lang="ru-RU" sz="1400" dirty="0" smtClean="0">
                <a:solidFill>
                  <a:srgbClr val="0070C0"/>
                </a:solidFill>
              </a:rPr>
              <a:t> </a:t>
            </a:r>
            <a:r>
              <a:rPr lang="ru-RU" sz="1400" b="1" dirty="0" smtClean="0">
                <a:solidFill>
                  <a:srgbClr val="0070C0"/>
                </a:solidFill>
              </a:rPr>
              <a:t>Бег по комнате</a:t>
            </a:r>
            <a:r>
              <a:rPr lang="ru-RU" sz="1400" dirty="0" smtClean="0">
                <a:solidFill>
                  <a:srgbClr val="0070C0"/>
                </a:solidFill>
              </a:rPr>
              <a:t> в течение 10-12 секунд.</a:t>
            </a:r>
          </a:p>
          <a:p>
            <a:pPr marL="0" indent="0" algn="just" eaLnBrk="1" hangingPunct="1">
              <a:buFontTx/>
              <a:buAutoNum type="arabicPeriod"/>
              <a:defRPr/>
            </a:pPr>
            <a:r>
              <a:rPr lang="ru-RU" sz="1400" dirty="0" smtClean="0">
                <a:solidFill>
                  <a:srgbClr val="0070C0"/>
                </a:solidFill>
              </a:rPr>
              <a:t> </a:t>
            </a:r>
            <a:r>
              <a:rPr lang="ru-RU" sz="1400" b="1" dirty="0" smtClean="0">
                <a:solidFill>
                  <a:srgbClr val="0070C0"/>
                </a:solidFill>
              </a:rPr>
              <a:t>Заключительная ходьба</a:t>
            </a:r>
            <a:r>
              <a:rPr lang="ru-RU" sz="1400" dirty="0" smtClean="0">
                <a:solidFill>
                  <a:srgbClr val="0070C0"/>
                </a:solidFill>
              </a:rPr>
              <a:t> по комнате в течение 0,5 – 1 минуты.</a:t>
            </a:r>
            <a:endParaRPr lang="ru-RU" sz="1400" b="1" dirty="0" smtClean="0">
              <a:solidFill>
                <a:srgbClr val="0070C0"/>
              </a:solidFill>
            </a:endParaRPr>
          </a:p>
          <a:p>
            <a:pPr>
              <a:defRPr/>
            </a:pPr>
            <a:endParaRPr lang="ru-RU" sz="1400" dirty="0">
              <a:solidFill>
                <a:srgbClr val="0070C0"/>
              </a:solidFill>
            </a:endParaRPr>
          </a:p>
        </p:txBody>
      </p:sp>
      <p:pic>
        <p:nvPicPr>
          <p:cNvPr id="6" name="Рисунок 5" descr="PIC_1215.JPG"/>
          <p:cNvPicPr>
            <a:picLocks noChangeAspect="1"/>
          </p:cNvPicPr>
          <p:nvPr/>
        </p:nvPicPr>
        <p:blipFill>
          <a:blip r:embed="rId2" cstate="screen"/>
          <a:srcRect/>
          <a:stretch>
            <a:fillRect/>
          </a:stretch>
        </p:blipFill>
        <p:spPr>
          <a:xfrm>
            <a:off x="3714752" y="0"/>
            <a:ext cx="2857496" cy="2286016"/>
          </a:xfrm>
          <a:prstGeom prst="ellipse">
            <a:avLst/>
          </a:prstGeom>
          <a:ln>
            <a:noFill/>
          </a:ln>
          <a:effectLst>
            <a:softEdge rad="112500"/>
          </a:effectLst>
        </p:spPr>
      </p:pic>
      <p:sp>
        <p:nvSpPr>
          <p:cNvPr id="7" name="Номер слайда 6"/>
          <p:cNvSpPr>
            <a:spLocks noGrp="1"/>
          </p:cNvSpPr>
          <p:nvPr>
            <p:ph type="sldNum" sz="quarter" idx="12"/>
          </p:nvPr>
        </p:nvSpPr>
        <p:spPr/>
        <p:txBody>
          <a:bodyPr/>
          <a:lstStyle/>
          <a:p>
            <a:pPr>
              <a:defRPr/>
            </a:pPr>
            <a:fld id="{C6BDB173-9C65-43D5-AF0A-0EDCC3FDE374}" type="slidenum">
              <a:rPr lang="ru-RU" smtClean="0"/>
              <a:pPr>
                <a:defRPr/>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2214563" y="642938"/>
            <a:ext cx="4416425" cy="928687"/>
          </a:xfrm>
        </p:spPr>
        <p:txBody>
          <a:bodyPr>
            <a:normAutofit fontScale="90000"/>
          </a:bodyPr>
          <a:lstStyle/>
          <a:p>
            <a:pPr algn="ctr">
              <a:defRPr/>
            </a:pPr>
            <a:r>
              <a:rPr lang="ru-RU" sz="2800" dirty="0">
                <a:solidFill>
                  <a:srgbClr val="990099"/>
                </a:solidFill>
              </a:rPr>
              <a:t>Актуальный разговор о туалетных проблемах</a:t>
            </a:r>
          </a:p>
        </p:txBody>
      </p:sp>
      <p:sp>
        <p:nvSpPr>
          <p:cNvPr id="24579" name="Rectangle 5"/>
          <p:cNvSpPr>
            <a:spLocks noGrp="1" noChangeArrowheads="1"/>
          </p:cNvSpPr>
          <p:nvPr>
            <p:ph type="body" sz="half" idx="1"/>
          </p:nvPr>
        </p:nvSpPr>
        <p:spPr>
          <a:xfrm>
            <a:off x="357188" y="3214688"/>
            <a:ext cx="2838450" cy="5572125"/>
          </a:xfrm>
        </p:spPr>
        <p:txBody>
          <a:bodyPr/>
          <a:lstStyle/>
          <a:p>
            <a:pPr marL="0" indent="363538" algn="just">
              <a:buFontTx/>
              <a:buNone/>
            </a:pPr>
            <a:r>
              <a:rPr lang="ru-RU" sz="1400" smtClean="0">
                <a:solidFill>
                  <a:srgbClr val="003366"/>
                </a:solidFill>
              </a:rPr>
              <a:t>Сегодня вы впервые ведете ребенка в группу раннего возраста. Наконец-то решились: ему уже два года. Врачи настаивают: детям лучше пораньше адаптироваться в детском коллективе, иначе они будут чаще болеть…</a:t>
            </a:r>
          </a:p>
          <a:p>
            <a:pPr marL="0" indent="363538" algn="just">
              <a:buFontTx/>
              <a:buNone/>
            </a:pPr>
            <a:r>
              <a:rPr lang="ru-RU" sz="1400" smtClean="0">
                <a:solidFill>
                  <a:srgbClr val="003366"/>
                </a:solidFill>
              </a:rPr>
              <a:t>Вы убеждаете себя, что все в порядке и опасаться нечего: ребенок по возрасту развитый, общительный, его тянет к детям, а забирать будете пораньше…</a:t>
            </a:r>
          </a:p>
          <a:p>
            <a:pPr marL="0" indent="363538" algn="just">
              <a:buFontTx/>
              <a:buNone/>
            </a:pPr>
            <a:r>
              <a:rPr lang="ru-RU" sz="1400" smtClean="0">
                <a:solidFill>
                  <a:srgbClr val="003366"/>
                </a:solidFill>
              </a:rPr>
              <a:t>А не забыли ли вы привить ребенку еще один важный навык? И хотя эта тема несколько щепетильна, она настолько насущна, что ее необходимо коснуться. Научили ли вы своего малыша проситься в туалет, когда нужно?</a:t>
            </a:r>
            <a:r>
              <a:rPr lang="ru-RU" sz="1800" smtClean="0">
                <a:solidFill>
                  <a:srgbClr val="003366"/>
                </a:solidFill>
              </a:rPr>
              <a:t> </a:t>
            </a:r>
          </a:p>
          <a:p>
            <a:pPr marL="0" indent="363538">
              <a:buFontTx/>
              <a:buNone/>
            </a:pPr>
            <a:endParaRPr lang="ru-RU" sz="1600" smtClean="0"/>
          </a:p>
        </p:txBody>
      </p:sp>
      <p:sp>
        <p:nvSpPr>
          <p:cNvPr id="26631" name="Rectangle 10"/>
          <p:cNvSpPr>
            <a:spLocks noChangeArrowheads="1"/>
          </p:cNvSpPr>
          <p:nvPr/>
        </p:nvSpPr>
        <p:spPr bwMode="auto">
          <a:xfrm>
            <a:off x="3286125" y="1643063"/>
            <a:ext cx="3214688" cy="8064500"/>
          </a:xfrm>
          <a:prstGeom prst="rect">
            <a:avLst/>
          </a:prstGeom>
          <a:noFill/>
          <a:ln w="9525">
            <a:noFill/>
            <a:miter lim="800000"/>
            <a:headEnd/>
            <a:tailEnd/>
          </a:ln>
        </p:spPr>
        <p:txBody>
          <a:bodyPr>
            <a:spAutoFit/>
          </a:bodyPr>
          <a:lstStyle/>
          <a:p>
            <a:pPr indent="363538" algn="just">
              <a:defRPr/>
            </a:pPr>
            <a:r>
              <a:rPr lang="ru-RU" sz="1400" dirty="0">
                <a:solidFill>
                  <a:srgbClr val="003366"/>
                </a:solidFill>
                <a:latin typeface="+mn-lt"/>
              </a:rPr>
              <a:t>Показали, как пользоваться туалетной бумагой, как справляться со своей одеждой?</a:t>
            </a:r>
          </a:p>
          <a:p>
            <a:pPr indent="363538" algn="just">
              <a:defRPr/>
            </a:pPr>
            <a:r>
              <a:rPr lang="ru-RU" sz="1400" dirty="0">
                <a:solidFill>
                  <a:srgbClr val="003366"/>
                </a:solidFill>
                <a:latin typeface="+mn-lt"/>
              </a:rPr>
              <a:t>Эти навыки принадлежат к столь обыденной сфере нашей жизни, что мы просто ее не обсуждаем. Поэтому ваш ребенок, покинув родные пенаты, сталкивается с проблемами, оборачивающимися для него психологической травмой. Не нужно ребенку чувство собственного бессилия, переживания. Давайте вместе учить малыша самообслуживанию!</a:t>
            </a:r>
          </a:p>
          <a:p>
            <a:pPr indent="363538" algn="just">
              <a:defRPr/>
            </a:pPr>
            <a:r>
              <a:rPr lang="ru-RU" sz="1400" dirty="0">
                <a:solidFill>
                  <a:srgbClr val="003366"/>
                </a:solidFill>
                <a:latin typeface="+mn-lt"/>
              </a:rPr>
              <a:t>Поэтому развивая ребенка, читая ему, гуляя с ним, не забывайте напоминать, а, иногда, и убедительно рассказывать об элементарных гигиенических навыках, которыми ребенок должен овладеть дома под вашим руководством.</a:t>
            </a:r>
          </a:p>
          <a:p>
            <a:pPr indent="363538" algn="just">
              <a:defRPr/>
            </a:pPr>
            <a:r>
              <a:rPr lang="ru-RU" sz="1400" dirty="0">
                <a:solidFill>
                  <a:srgbClr val="003366"/>
                </a:solidFill>
                <a:latin typeface="+mn-lt"/>
              </a:rPr>
              <a:t>И не волнуйтесь, отдавая ребенка в1,5-2 года в детский сад, воспитатели всегда помогут малышу. Пусть его настроение будет всегда хорошим!</a:t>
            </a:r>
          </a:p>
          <a:p>
            <a:pPr algn="just">
              <a:defRPr/>
            </a:pPr>
            <a:r>
              <a:rPr lang="ru-RU" sz="1400" dirty="0">
                <a:solidFill>
                  <a:srgbClr val="003366"/>
                </a:solidFill>
                <a:latin typeface="+mn-lt"/>
              </a:rPr>
              <a:t>Ведь вместе с вами мы его обязательно научим быть аккуратным, опрятным, самостоятельным.</a:t>
            </a:r>
            <a:r>
              <a:rPr lang="ru-RU" sz="1400" dirty="0"/>
              <a:t> </a:t>
            </a:r>
          </a:p>
          <a:p>
            <a:pPr algn="r">
              <a:defRPr/>
            </a:pPr>
            <a:r>
              <a:rPr lang="ru-RU" sz="1400" dirty="0"/>
              <a:t>	</a:t>
            </a:r>
            <a:r>
              <a:rPr lang="ru-RU" sz="1200" dirty="0"/>
              <a:t>Зам.директора Екатерина Алексеевна</a:t>
            </a:r>
          </a:p>
          <a:p>
            <a:pPr>
              <a:defRPr/>
            </a:pPr>
            <a:endParaRPr lang="ru-RU" sz="1400" dirty="0"/>
          </a:p>
          <a:p>
            <a:pPr indent="363538" algn="just">
              <a:defRPr/>
            </a:pPr>
            <a:endParaRPr lang="ru-RU" sz="1400" dirty="0">
              <a:solidFill>
                <a:srgbClr val="003366"/>
              </a:solidFill>
              <a:latin typeface="+mn-lt"/>
            </a:endParaRPr>
          </a:p>
          <a:p>
            <a:pPr indent="363538" algn="just">
              <a:defRPr/>
            </a:pPr>
            <a:endParaRPr lang="ru-RU" sz="1400" i="1" dirty="0">
              <a:solidFill>
                <a:srgbClr val="FF3300"/>
              </a:solidFill>
              <a:latin typeface="+mn-lt"/>
            </a:endParaRPr>
          </a:p>
        </p:txBody>
      </p:sp>
      <p:sp>
        <p:nvSpPr>
          <p:cNvPr id="24581" name="Text Box 11" descr="Точечные ромбики"/>
          <p:cNvSpPr txBox="1">
            <a:spLocks noChangeArrowheads="1"/>
          </p:cNvSpPr>
          <p:nvPr/>
        </p:nvSpPr>
        <p:spPr bwMode="auto">
          <a:xfrm>
            <a:off x="4357688" y="214313"/>
            <a:ext cx="2214562" cy="369887"/>
          </a:xfrm>
          <a:prstGeom prst="rect">
            <a:avLst/>
          </a:prstGeom>
          <a:pattFill prst="dotDmnd">
            <a:fgClr>
              <a:schemeClr val="accent1"/>
            </a:fgClr>
            <a:bgClr>
              <a:schemeClr val="bg1"/>
            </a:bgClr>
          </a:pattFill>
          <a:ln w="9525" cap="rnd">
            <a:solidFill>
              <a:srgbClr val="CC00FF"/>
            </a:solidFill>
            <a:prstDash val="sysDot"/>
            <a:miter lim="800000"/>
            <a:headEnd/>
            <a:tailEnd/>
          </a:ln>
        </p:spPr>
        <p:txBody>
          <a:bodyPr>
            <a:spAutoFit/>
          </a:bodyPr>
          <a:lstStyle/>
          <a:p>
            <a:pPr>
              <a:spcBef>
                <a:spcPct val="50000"/>
              </a:spcBef>
            </a:pPr>
            <a:r>
              <a:rPr lang="ru-RU">
                <a:solidFill>
                  <a:srgbClr val="CC00FF"/>
                </a:solidFill>
                <a:latin typeface="Arial Black" pitchFamily="34" charset="0"/>
              </a:rPr>
              <a:t>Дети 1.5-3 года</a:t>
            </a:r>
          </a:p>
        </p:txBody>
      </p:sp>
      <p:pic>
        <p:nvPicPr>
          <p:cNvPr id="12" name="Рисунок 11" descr="SAM_0274.JPG"/>
          <p:cNvPicPr>
            <a:picLocks noChangeAspect="1"/>
          </p:cNvPicPr>
          <p:nvPr/>
        </p:nvPicPr>
        <p:blipFill>
          <a:blip r:embed="rId2" cstate="screen"/>
          <a:srcRect/>
          <a:stretch>
            <a:fillRect/>
          </a:stretch>
        </p:blipFill>
        <p:spPr>
          <a:xfrm>
            <a:off x="357166" y="142844"/>
            <a:ext cx="2071702" cy="2950852"/>
          </a:xfrm>
          <a:prstGeom prst="ellipse">
            <a:avLst/>
          </a:prstGeom>
          <a:ln>
            <a:noFill/>
          </a:ln>
          <a:effectLst>
            <a:softEdge rad="112500"/>
          </a:effectLst>
        </p:spPr>
      </p:pic>
      <p:sp>
        <p:nvSpPr>
          <p:cNvPr id="7" name="Номер слайда 6"/>
          <p:cNvSpPr>
            <a:spLocks noGrp="1"/>
          </p:cNvSpPr>
          <p:nvPr>
            <p:ph type="sldNum" sz="quarter" idx="12"/>
          </p:nvPr>
        </p:nvSpPr>
        <p:spPr/>
        <p:txBody>
          <a:bodyPr/>
          <a:lstStyle/>
          <a:p>
            <a:pPr>
              <a:defRPr/>
            </a:pPr>
            <a:fld id="{162C0882-6C8C-4D6F-BC95-8077A4223A2E}" type="slidenum">
              <a:rPr lang="ru-RU" smtClean="0"/>
              <a:pPr>
                <a:defRPr/>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49275" y="184150"/>
            <a:ext cx="5153025" cy="1063625"/>
          </a:xfrm>
        </p:spPr>
        <p:txBody>
          <a:bodyPr>
            <a:normAutofit fontScale="90000"/>
          </a:bodyPr>
          <a:lstStyle/>
          <a:p>
            <a:pPr>
              <a:defRPr/>
            </a:pPr>
            <a:r>
              <a:rPr lang="ru-RU" sz="4000">
                <a:solidFill>
                  <a:srgbClr val="FF0066"/>
                </a:solidFill>
              </a:rPr>
              <a:t>В мире волшебных красок</a:t>
            </a:r>
          </a:p>
        </p:txBody>
      </p:sp>
      <p:sp>
        <p:nvSpPr>
          <p:cNvPr id="25603" name="Rectangle 8"/>
          <p:cNvSpPr>
            <a:spLocks noChangeArrowheads="1"/>
          </p:cNvSpPr>
          <p:nvPr/>
        </p:nvSpPr>
        <p:spPr bwMode="auto">
          <a:xfrm>
            <a:off x="3571875" y="1143000"/>
            <a:ext cx="3024188" cy="2246313"/>
          </a:xfrm>
          <a:prstGeom prst="rect">
            <a:avLst/>
          </a:prstGeom>
          <a:noFill/>
          <a:ln w="9525">
            <a:noFill/>
            <a:miter lim="800000"/>
            <a:headEnd/>
            <a:tailEnd/>
          </a:ln>
        </p:spPr>
        <p:txBody>
          <a:bodyPr>
            <a:spAutoFit/>
          </a:bodyPr>
          <a:lstStyle/>
          <a:p>
            <a:pPr algn="just">
              <a:spcBef>
                <a:spcPct val="20000"/>
              </a:spcBef>
            </a:pPr>
            <a:r>
              <a:rPr lang="ru-RU" sz="1400">
                <a:solidFill>
                  <a:srgbClr val="9900CC"/>
                </a:solidFill>
              </a:rPr>
              <a:t>Вы впервые решили дать кисть в руки вашему малышу? Тогда вам просто необходимо создать ряд соответствующих условий, которые помогут вашему ребенку окунуться в волшебный мир искусства. Вот несколько рекомендаций родителям, готовых создать для своего ребенка творческую атмосферу:</a:t>
            </a:r>
          </a:p>
        </p:txBody>
      </p:sp>
      <p:sp>
        <p:nvSpPr>
          <p:cNvPr id="25604" name="Rectangle 9"/>
          <p:cNvSpPr>
            <a:spLocks noChangeArrowheads="1"/>
          </p:cNvSpPr>
          <p:nvPr/>
        </p:nvSpPr>
        <p:spPr bwMode="auto">
          <a:xfrm>
            <a:off x="260350" y="3308350"/>
            <a:ext cx="6264275" cy="5508625"/>
          </a:xfrm>
          <a:prstGeom prst="rect">
            <a:avLst/>
          </a:prstGeom>
          <a:noFill/>
          <a:ln w="9525">
            <a:noFill/>
            <a:miter lim="800000"/>
            <a:headEnd/>
            <a:tailEnd/>
          </a:ln>
        </p:spPr>
        <p:txBody>
          <a:bodyPr>
            <a:spAutoFit/>
          </a:bodyPr>
          <a:lstStyle/>
          <a:p>
            <a:pPr indent="536575" algn="just"/>
            <a:r>
              <a:rPr lang="ru-RU" sz="1400" dirty="0">
                <a:solidFill>
                  <a:srgbClr val="9900CC"/>
                </a:solidFill>
              </a:rPr>
              <a:t>Отведите определенное место для занятий изобразительной деятельностью (при этом художественные материалы лучше хранить в недоступном месте). В этом же творческом уголке сделайте сменную выставку работ вашего малыша.</a:t>
            </a:r>
          </a:p>
          <a:p>
            <a:pPr indent="536575" algn="just"/>
            <a:r>
              <a:rPr lang="ru-RU" sz="1400" dirty="0">
                <a:solidFill>
                  <a:srgbClr val="9900CC"/>
                </a:solidFill>
              </a:rPr>
              <a:t> Предлагайте ребенку самые разные материалы и инструменты, как традиционные, так и совершенно неожиданные (например, помаду).</a:t>
            </a:r>
          </a:p>
          <a:p>
            <a:pPr indent="536575" algn="just"/>
            <a:r>
              <a:rPr lang="ru-RU" sz="1400" dirty="0">
                <a:solidFill>
                  <a:srgbClr val="9900CC"/>
                </a:solidFill>
              </a:rPr>
              <a:t> По мере приобретения опыта ребенком, давайте ему возможность самостоятельно выбирать вид деятельности (краски, фломастеры, карандаши).</a:t>
            </a:r>
          </a:p>
          <a:p>
            <a:pPr indent="536575" algn="just"/>
            <a:r>
              <a:rPr lang="ru-RU" sz="1400" dirty="0">
                <a:solidFill>
                  <a:srgbClr val="9900CC"/>
                </a:solidFill>
              </a:rPr>
              <a:t> Показывайте примеры использования материалов, а так же поддерживайте открытия самого ребенка.</a:t>
            </a:r>
          </a:p>
          <a:p>
            <a:pPr indent="536575" algn="just"/>
            <a:r>
              <a:rPr lang="ru-RU" sz="1400" dirty="0">
                <a:solidFill>
                  <a:srgbClr val="9900CC"/>
                </a:solidFill>
              </a:rPr>
              <a:t> Эмоционально поддерживайте интерес ребенка к исследованиям и творческим экспериментам.</a:t>
            </a:r>
          </a:p>
          <a:p>
            <a:pPr indent="536575" algn="just"/>
            <a:r>
              <a:rPr lang="ru-RU" sz="1400" dirty="0">
                <a:solidFill>
                  <a:srgbClr val="9900CC"/>
                </a:solidFill>
              </a:rPr>
              <a:t>Вовремя меняйте вид деятельности, когда видите, что у ребенка начинает пропадать интерес к занятию.</a:t>
            </a:r>
          </a:p>
          <a:p>
            <a:pPr indent="536575" algn="just"/>
            <a:r>
              <a:rPr lang="ru-RU" sz="1400" dirty="0">
                <a:solidFill>
                  <a:srgbClr val="9900CC"/>
                </a:solidFill>
              </a:rPr>
              <a:t> Обращайте внимание на работы вашего малыша, показывайте их всем знакомым, чтобы постоянно формировать у ребенка чувство значимости собственных произведений.</a:t>
            </a:r>
          </a:p>
          <a:p>
            <a:pPr indent="536575" algn="just"/>
            <a:r>
              <a:rPr lang="ru-RU" sz="1400" dirty="0">
                <a:solidFill>
                  <a:srgbClr val="9900CC"/>
                </a:solidFill>
              </a:rPr>
              <a:t> Но главное не забудьте, что ваши занятия рисованием должны быть ИГРОЙ с художественными материалами.</a:t>
            </a:r>
          </a:p>
          <a:p>
            <a:pPr indent="536575" algn="ctr"/>
            <a:endParaRPr lang="ru-RU" sz="1200" dirty="0">
              <a:solidFill>
                <a:schemeClr val="tx2"/>
              </a:solidFill>
            </a:endParaRPr>
          </a:p>
          <a:p>
            <a:pPr indent="536575" algn="ctr"/>
            <a:r>
              <a:rPr lang="ru-RU" sz="1200" dirty="0">
                <a:solidFill>
                  <a:schemeClr val="tx2"/>
                </a:solidFill>
              </a:rPr>
              <a:t>Пробуйте! И результат, возможно превзойдет все ваши   ожидания!</a:t>
            </a:r>
          </a:p>
          <a:p>
            <a:pPr indent="536575" algn="ctr"/>
            <a:r>
              <a:rPr lang="ru-RU" sz="1200" dirty="0">
                <a:solidFill>
                  <a:schemeClr val="tx2"/>
                </a:solidFill>
              </a:rPr>
              <a:t>Желаю успеха!</a:t>
            </a:r>
          </a:p>
          <a:p>
            <a:pPr indent="536575"/>
            <a:endParaRPr lang="ru-RU" sz="1200" dirty="0">
              <a:solidFill>
                <a:schemeClr val="tx2"/>
              </a:solidFill>
            </a:endParaRPr>
          </a:p>
          <a:p>
            <a:pPr indent="536575" algn="r"/>
            <a:r>
              <a:rPr lang="ru-RU" sz="1200" dirty="0">
                <a:solidFill>
                  <a:schemeClr val="accent2"/>
                </a:solidFill>
              </a:rPr>
              <a:t>Преподаватель ИЗО </a:t>
            </a:r>
          </a:p>
          <a:p>
            <a:pPr indent="536575" algn="r"/>
            <a:r>
              <a:rPr lang="ru-RU" sz="1200" dirty="0">
                <a:solidFill>
                  <a:schemeClr val="accent2"/>
                </a:solidFill>
              </a:rPr>
              <a:t>Светлана Юрьевна</a:t>
            </a:r>
          </a:p>
        </p:txBody>
      </p:sp>
      <p:sp>
        <p:nvSpPr>
          <p:cNvPr id="25605" name="Text Box 10" descr="Точечные ромбики"/>
          <p:cNvSpPr txBox="1">
            <a:spLocks noChangeArrowheads="1"/>
          </p:cNvSpPr>
          <p:nvPr/>
        </p:nvSpPr>
        <p:spPr bwMode="auto">
          <a:xfrm>
            <a:off x="4143375" y="642938"/>
            <a:ext cx="2492375" cy="368300"/>
          </a:xfrm>
          <a:prstGeom prst="rect">
            <a:avLst/>
          </a:prstGeom>
          <a:pattFill prst="dotDmnd">
            <a:fgClr>
              <a:schemeClr val="accent1"/>
            </a:fgClr>
            <a:bgClr>
              <a:schemeClr val="bg1"/>
            </a:bgClr>
          </a:pattFill>
          <a:ln w="9525" cap="rnd">
            <a:solidFill>
              <a:srgbClr val="CC00FF"/>
            </a:solidFill>
            <a:prstDash val="sysDot"/>
            <a:miter lim="800000"/>
            <a:headEnd/>
            <a:tailEnd/>
          </a:ln>
        </p:spPr>
        <p:txBody>
          <a:bodyPr>
            <a:spAutoFit/>
          </a:bodyPr>
          <a:lstStyle/>
          <a:p>
            <a:pPr>
              <a:spcBef>
                <a:spcPct val="50000"/>
              </a:spcBef>
            </a:pPr>
            <a:r>
              <a:rPr lang="ru-RU">
                <a:solidFill>
                  <a:srgbClr val="CC00FF"/>
                </a:solidFill>
                <a:latin typeface="Arial Black" pitchFamily="34" charset="0"/>
              </a:rPr>
              <a:t>Дети 1.5-3 года</a:t>
            </a:r>
          </a:p>
        </p:txBody>
      </p:sp>
      <p:pic>
        <p:nvPicPr>
          <p:cNvPr id="10" name="Рисунок 9" descr="Копия SDC10445.JPG"/>
          <p:cNvPicPr>
            <a:picLocks noChangeAspect="1"/>
          </p:cNvPicPr>
          <p:nvPr/>
        </p:nvPicPr>
        <p:blipFill>
          <a:blip r:embed="rId2" cstate="screen"/>
          <a:stretch>
            <a:fillRect/>
          </a:stretch>
        </p:blipFill>
        <p:spPr>
          <a:xfrm>
            <a:off x="285728" y="1142976"/>
            <a:ext cx="2952770" cy="2214578"/>
          </a:xfrm>
          <a:prstGeom prst="ellipse">
            <a:avLst/>
          </a:prstGeom>
          <a:ln>
            <a:noFill/>
          </a:ln>
          <a:effectLst>
            <a:softEdge rad="112500"/>
          </a:effectLst>
        </p:spPr>
      </p:pic>
      <p:sp>
        <p:nvSpPr>
          <p:cNvPr id="9" name="Номер слайда 8"/>
          <p:cNvSpPr>
            <a:spLocks noGrp="1"/>
          </p:cNvSpPr>
          <p:nvPr>
            <p:ph type="sldNum" sz="quarter" idx="11"/>
          </p:nvPr>
        </p:nvSpPr>
        <p:spPr/>
        <p:txBody>
          <a:bodyPr/>
          <a:lstStyle/>
          <a:p>
            <a:pPr>
              <a:defRPr/>
            </a:pPr>
            <a:fld id="{7242BAE7-D782-4F9E-BE8C-34ED48A2C09A}" type="slidenum">
              <a:rPr lang="ru-RU" smtClean="0"/>
              <a:pPr>
                <a:defRPr/>
              </a:pPr>
              <a:t>15</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260350" y="184150"/>
            <a:ext cx="6000750" cy="387350"/>
          </a:xfrm>
        </p:spPr>
        <p:txBody>
          <a:bodyPr>
            <a:normAutofit fontScale="90000"/>
          </a:bodyPr>
          <a:lstStyle/>
          <a:p>
            <a:pPr>
              <a:defRPr/>
            </a:pPr>
            <a:r>
              <a:rPr lang="ru-RU" sz="2400" dirty="0">
                <a:solidFill>
                  <a:srgbClr val="11E2E7"/>
                </a:solidFill>
              </a:rPr>
              <a:t>Сегодня в номере</a:t>
            </a:r>
          </a:p>
        </p:txBody>
      </p:sp>
      <p:graphicFrame>
        <p:nvGraphicFramePr>
          <p:cNvPr id="132166" name="Group 70"/>
          <p:cNvGraphicFramePr>
            <a:graphicFrameLocks noGrp="1"/>
          </p:cNvGraphicFramePr>
          <p:nvPr>
            <p:ph idx="1"/>
          </p:nvPr>
        </p:nvGraphicFramePr>
        <p:xfrm>
          <a:off x="285750" y="500063"/>
          <a:ext cx="6240484" cy="4441045"/>
        </p:xfrm>
        <a:graphic>
          <a:graphicData uri="http://schemas.openxmlformats.org/drawingml/2006/table">
            <a:tbl>
              <a:tblPr/>
              <a:tblGrid>
                <a:gridCol w="5383228"/>
                <a:gridCol w="857256"/>
              </a:tblGrid>
              <a:tr h="85725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Обращение главного редактора</a:t>
                      </a: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Консультации психолога (дети до рождения): </a:t>
                      </a: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«В ожидании чуда»</a:t>
                      </a:r>
                    </a:p>
                  </a:txBody>
                  <a:tcPr marT="42203" marB="422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3</a:t>
                      </a:r>
                    </a:p>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5</a:t>
                      </a:r>
                    </a:p>
                  </a:txBody>
                  <a:tcPr marT="42203" marB="422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314">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lang="ru-RU" sz="1200" b="1" dirty="0" smtClean="0">
                          <a:solidFill>
                            <a:srgbClr val="FF3399"/>
                          </a:solidFill>
                          <a:latin typeface="Tahoma" pitchFamily="34" charset="0"/>
                          <a:cs typeface="Tahoma" pitchFamily="34" charset="0"/>
                        </a:rPr>
                        <a:t>Анализ результатов анкетирования родителей, участвующих в муниципальном эксперименте</a:t>
                      </a:r>
                      <a:endParaRPr kumimoji="0" lang="ru-RU" sz="1200" b="1" i="0" u="none" strike="noStrike" cap="none" normalizeH="0" baseline="0" dirty="0" smtClean="0">
                        <a:ln>
                          <a:noFill/>
                        </a:ln>
                        <a:solidFill>
                          <a:srgbClr val="FF3399"/>
                        </a:solidFill>
                        <a:effectLst/>
                        <a:latin typeface="Tahoma" pitchFamily="34" charset="0"/>
                        <a:cs typeface="Tahoma" pitchFamily="34" charset="0"/>
                      </a:endParaRP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 Консультации методиста:</a:t>
                      </a: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lang="ru-RU" sz="1200" b="1" dirty="0" smtClean="0">
                          <a:solidFill>
                            <a:srgbClr val="FF3399"/>
                          </a:solidFill>
                          <a:latin typeface="Tahoma" pitchFamily="34" charset="0"/>
                          <a:cs typeface="Tahoma" pitchFamily="34" charset="0"/>
                        </a:rPr>
                        <a:t>«От улыбки целый мир светлей…»</a:t>
                      </a:r>
                      <a:endParaRPr kumimoji="0" lang="ru-RU" sz="1200" b="1" i="0" u="none" strike="noStrike" cap="none" normalizeH="0" baseline="0" dirty="0" smtClean="0">
                        <a:ln>
                          <a:noFill/>
                        </a:ln>
                        <a:solidFill>
                          <a:srgbClr val="FF3399"/>
                        </a:solidFill>
                        <a:effectLst/>
                        <a:latin typeface="Tahoma" pitchFamily="34" charset="0"/>
                        <a:cs typeface="Tahoma" pitchFamily="34" charset="0"/>
                      </a:endParaRPr>
                    </a:p>
                  </a:txBody>
                  <a:tcPr marT="42203" marB="422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7</a:t>
                      </a:r>
                    </a:p>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endParaRPr kumimoji="0" lang="ru-RU" sz="1200" b="1" i="0" u="none" strike="noStrike" cap="none" normalizeH="0" baseline="0" dirty="0" smtClean="0">
                        <a:ln>
                          <a:noFill/>
                        </a:ln>
                        <a:solidFill>
                          <a:srgbClr val="800080"/>
                        </a:solidFill>
                        <a:effectLst/>
                        <a:latin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9</a:t>
                      </a:r>
                    </a:p>
                  </a:txBody>
                  <a:tcPr marT="42203" marB="422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057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Уроки логопеда:</a:t>
                      </a: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«Как услышать тишину»</a:t>
                      </a:r>
                    </a:p>
                  </a:txBody>
                  <a:tcPr marT="42203" marB="422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endParaRPr kumimoji="0" lang="ru-RU" sz="1200" b="1" i="0" u="none" strike="noStrike" cap="none" normalizeH="0" baseline="0" dirty="0" smtClean="0">
                        <a:ln>
                          <a:noFill/>
                        </a:ln>
                        <a:solidFill>
                          <a:srgbClr val="800080"/>
                        </a:solidFill>
                        <a:effectLst/>
                        <a:latin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10</a:t>
                      </a:r>
                    </a:p>
                  </a:txBody>
                  <a:tcPr marT="42203" marB="422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64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Медицинские советы:</a:t>
                      </a: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«Что есть во время простуды»</a:t>
                      </a:r>
                    </a:p>
                  </a:txBody>
                  <a:tcPr marT="42203" marB="422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endParaRPr kumimoji="0" lang="ru-RU" sz="1200" b="1" i="0" u="none" strike="noStrike" cap="none" normalizeH="0" baseline="0" dirty="0" smtClean="0">
                        <a:ln>
                          <a:noFill/>
                        </a:ln>
                        <a:solidFill>
                          <a:srgbClr val="800080"/>
                        </a:solidFill>
                        <a:effectLst/>
                        <a:latin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12</a:t>
                      </a:r>
                    </a:p>
                  </a:txBody>
                  <a:tcPr marT="42203" marB="422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77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Уроки здоровья:</a:t>
                      </a: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«Зарядка вместе с мамой»</a:t>
                      </a:r>
                    </a:p>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«Актуальный разговор о туалетных проблемах»</a:t>
                      </a:r>
                    </a:p>
                  </a:txBody>
                  <a:tcPr marT="42203" marB="422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endParaRPr kumimoji="0" lang="ru-RU" sz="1200" b="1" i="0" u="none" strike="noStrike" cap="none" normalizeH="0" baseline="0" dirty="0" smtClean="0">
                        <a:ln>
                          <a:noFill/>
                        </a:ln>
                        <a:solidFill>
                          <a:srgbClr val="800080"/>
                        </a:solidFill>
                        <a:effectLst/>
                        <a:latin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13</a:t>
                      </a:r>
                    </a:p>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14</a:t>
                      </a:r>
                    </a:p>
                  </a:txBody>
                  <a:tcPr marT="42203" marB="422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5889">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FF3399"/>
                          </a:solidFill>
                          <a:effectLst/>
                          <a:latin typeface="Tahoma" pitchFamily="34" charset="0"/>
                          <a:cs typeface="Tahoma" pitchFamily="34" charset="0"/>
                        </a:rPr>
                        <a:t>«В мире волшебных красок»</a:t>
                      </a:r>
                    </a:p>
                  </a:txBody>
                  <a:tcPr marT="42203" marB="422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Tx/>
                        <a:buNone/>
                        <a:tabLst/>
                      </a:pPr>
                      <a:r>
                        <a:rPr kumimoji="0" lang="ru-RU" sz="1200" b="1" i="0" u="none" strike="noStrike" cap="none" normalizeH="0" baseline="0" dirty="0" smtClean="0">
                          <a:ln>
                            <a:noFill/>
                          </a:ln>
                          <a:solidFill>
                            <a:srgbClr val="800080"/>
                          </a:solidFill>
                          <a:effectLst/>
                          <a:latin typeface="Tahoma" pitchFamily="34" charset="0"/>
                          <a:cs typeface="Tahoma" pitchFamily="34" charset="0"/>
                        </a:rPr>
                        <a:t>15</a:t>
                      </a:r>
                    </a:p>
                  </a:txBody>
                  <a:tcPr marT="42203" marB="422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4" name="Text Box 182"/>
          <p:cNvSpPr txBox="1">
            <a:spLocks noChangeArrowheads="1"/>
          </p:cNvSpPr>
          <p:nvPr/>
        </p:nvSpPr>
        <p:spPr bwMode="auto">
          <a:xfrm>
            <a:off x="142875" y="5143500"/>
            <a:ext cx="6408738" cy="2924175"/>
          </a:xfrm>
          <a:prstGeom prst="rect">
            <a:avLst/>
          </a:prstGeom>
          <a:noFill/>
          <a:ln w="9525">
            <a:noFill/>
            <a:miter lim="800000"/>
            <a:headEnd/>
            <a:tailEnd/>
          </a:ln>
        </p:spPr>
        <p:txBody>
          <a:bodyPr>
            <a:spAutoFit/>
          </a:bodyPr>
          <a:lstStyle/>
          <a:p>
            <a:pPr algn="ctr">
              <a:spcBef>
                <a:spcPct val="50000"/>
              </a:spcBef>
            </a:pPr>
            <a:r>
              <a:rPr lang="ru-RU" sz="1400">
                <a:solidFill>
                  <a:srgbClr val="FF3300"/>
                </a:solidFill>
              </a:rPr>
              <a:t>Главный редактор – директор Прогимназии № 181</a:t>
            </a:r>
          </a:p>
          <a:p>
            <a:pPr algn="ctr">
              <a:spcBef>
                <a:spcPct val="50000"/>
              </a:spcBef>
            </a:pPr>
            <a:r>
              <a:rPr lang="ru-RU" sz="1400">
                <a:solidFill>
                  <a:srgbClr val="FF3300"/>
                </a:solidFill>
              </a:rPr>
              <a:t>Карлаш Светлана Ильинична</a:t>
            </a:r>
          </a:p>
          <a:p>
            <a:pPr algn="ctr">
              <a:spcBef>
                <a:spcPct val="50000"/>
              </a:spcBef>
            </a:pPr>
            <a:endParaRPr lang="ru-RU" sz="1400">
              <a:solidFill>
                <a:srgbClr val="FF3300"/>
              </a:solidFill>
            </a:endParaRPr>
          </a:p>
          <a:p>
            <a:r>
              <a:rPr lang="ru-RU" sz="1400">
                <a:solidFill>
                  <a:srgbClr val="0000FF"/>
                </a:solidFill>
              </a:rPr>
              <a:t>Кубрак Оксана Владимировна         -         составитель      </a:t>
            </a:r>
          </a:p>
          <a:p>
            <a:pPr algn="ctr"/>
            <a:endParaRPr lang="ru-RU" sz="1400">
              <a:solidFill>
                <a:srgbClr val="0000FF"/>
              </a:solidFill>
            </a:endParaRPr>
          </a:p>
          <a:p>
            <a:pPr algn="ctr"/>
            <a:r>
              <a:rPr lang="ru-RU" sz="1400">
                <a:solidFill>
                  <a:srgbClr val="0000FF"/>
                </a:solidFill>
              </a:rPr>
              <a:t>В номер вошли статьи:</a:t>
            </a:r>
          </a:p>
          <a:p>
            <a:pPr algn="ctr"/>
            <a:endParaRPr lang="ru-RU" sz="1400">
              <a:solidFill>
                <a:srgbClr val="0000FF"/>
              </a:solidFill>
            </a:endParaRPr>
          </a:p>
          <a:p>
            <a:r>
              <a:rPr lang="ru-RU" sz="1200">
                <a:solidFill>
                  <a:srgbClr val="0000FF"/>
                </a:solidFill>
              </a:rPr>
              <a:t>Тихомировой Екатерины Алексеевны        -             заместителя директора</a:t>
            </a:r>
          </a:p>
          <a:p>
            <a:r>
              <a:rPr lang="ru-RU" sz="1200">
                <a:solidFill>
                  <a:srgbClr val="0000FF"/>
                </a:solidFill>
              </a:rPr>
              <a:t>Кравченко Натальи Станиславовны           -             педагога-психолога</a:t>
            </a:r>
          </a:p>
          <a:p>
            <a:r>
              <a:rPr lang="ru-RU" sz="1200">
                <a:solidFill>
                  <a:srgbClr val="0000FF"/>
                </a:solidFill>
              </a:rPr>
              <a:t>Максименко Натальи Александровны        -             учителя-логопеда</a:t>
            </a:r>
          </a:p>
          <a:p>
            <a:r>
              <a:rPr lang="ru-RU" sz="1200">
                <a:solidFill>
                  <a:srgbClr val="0000FF"/>
                </a:solidFill>
              </a:rPr>
              <a:t>Фотиной Светланы Николаевны                 -    инструктора по физическому воспитанию </a:t>
            </a:r>
          </a:p>
          <a:p>
            <a:r>
              <a:rPr lang="ru-RU" sz="1200">
                <a:solidFill>
                  <a:srgbClr val="0000FF"/>
                </a:solidFill>
              </a:rPr>
              <a:t>Куницы Светланы Юрьевны                        -    педагога дополнительного образования</a:t>
            </a:r>
          </a:p>
          <a:p>
            <a:r>
              <a:rPr lang="ru-RU" sz="1200">
                <a:solidFill>
                  <a:srgbClr val="0000FF"/>
                </a:solidFill>
              </a:rPr>
              <a:t>Курбатовой Владилены Витальевны           -             медсестры</a:t>
            </a:r>
          </a:p>
        </p:txBody>
      </p:sp>
      <p:sp>
        <p:nvSpPr>
          <p:cNvPr id="5" name="Номер слайда 4"/>
          <p:cNvSpPr>
            <a:spLocks noGrp="1"/>
          </p:cNvSpPr>
          <p:nvPr>
            <p:ph type="sldNum" sz="quarter" idx="12"/>
          </p:nvPr>
        </p:nvSpPr>
        <p:spPr/>
        <p:txBody>
          <a:bodyPr/>
          <a:lstStyle/>
          <a:p>
            <a:pPr>
              <a:defRPr/>
            </a:pPr>
            <a:fld id="{A54D8BBB-6F25-4F74-BCB7-E489B83E421F}" type="slidenum">
              <a:rPr lang="ru-RU" smtClean="0"/>
              <a:pPr>
                <a:defRPr/>
              </a:pPr>
              <a:t>2</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anchor="t"/>
          <a:lstStyle/>
          <a:p>
            <a:pPr>
              <a:defRPr/>
            </a:pPr>
            <a:r>
              <a:rPr lang="ru-RU" sz="2800" dirty="0" smtClean="0"/>
              <a:t>Обращение главного редактора</a:t>
            </a:r>
            <a:endParaRPr lang="ru-RU" sz="2800" dirty="0"/>
          </a:p>
        </p:txBody>
      </p:sp>
      <p:sp>
        <p:nvSpPr>
          <p:cNvPr id="19460" name="Rectangle 3"/>
          <p:cNvSpPr>
            <a:spLocks noGrp="1" noChangeArrowheads="1"/>
          </p:cNvSpPr>
          <p:nvPr>
            <p:ph sz="quarter" idx="1"/>
          </p:nvPr>
        </p:nvSpPr>
        <p:spPr>
          <a:xfrm>
            <a:off x="342900" y="3441729"/>
            <a:ext cx="5600700" cy="5345113"/>
          </a:xfrm>
          <a:noFill/>
        </p:spPr>
        <p:style>
          <a:lnRef idx="0">
            <a:scrgbClr r="0" g="0" b="0"/>
          </a:lnRef>
          <a:fillRef idx="1001">
            <a:schemeClr val="lt1"/>
          </a:fillRef>
          <a:effectRef idx="0">
            <a:scrgbClr r="0" g="0" b="0"/>
          </a:effectRef>
          <a:fontRef idx="major"/>
        </p:style>
        <p:txBody>
          <a:bodyPr/>
          <a:lstStyle/>
          <a:p>
            <a:pPr indent="363538" algn="just">
              <a:spcBef>
                <a:spcPts val="0"/>
              </a:spcBef>
              <a:defRPr/>
            </a:pPr>
            <a:r>
              <a:rPr lang="ru-RU" dirty="0" smtClean="0">
                <a:solidFill>
                  <a:srgbClr val="004FC4"/>
                </a:solidFill>
                <a:latin typeface="Arbat" pitchFamily="2" charset="0"/>
              </a:rPr>
              <a:t>Перед вами первый номер журнала «Бутончик», где вас ожидают интересные встречи с разными специалистами, которые окружают и заботятся о здоровье и благополучии ваших детей.</a:t>
            </a:r>
          </a:p>
          <a:p>
            <a:pPr indent="363538" algn="just">
              <a:spcBef>
                <a:spcPts val="0"/>
              </a:spcBef>
              <a:defRPr/>
            </a:pPr>
            <a:r>
              <a:rPr lang="ru-RU" dirty="0" smtClean="0">
                <a:solidFill>
                  <a:srgbClr val="004FC4"/>
                </a:solidFill>
                <a:latin typeface="Arbat" pitchFamily="2" charset="0"/>
              </a:rPr>
              <a:t>Название «Бутончик» возникло не случайно. Мы говорим – «дети – цветы нашей жизни» - и насколько бережно, с теплотой и любовью посадишь зернышко, как терпеливо и внимательно будешь за ним ухаживать и выращивать, таким и вырастет это растение, этот прекрасный цветок.</a:t>
            </a:r>
          </a:p>
          <a:p>
            <a:pPr indent="363538" algn="just">
              <a:lnSpc>
                <a:spcPct val="90000"/>
              </a:lnSpc>
              <a:defRPr/>
            </a:pPr>
            <a:endParaRPr lang="ru-RU" dirty="0" smtClean="0">
              <a:solidFill>
                <a:srgbClr val="6600CC"/>
              </a:solidFill>
              <a:latin typeface="Monotype Corsiva" pitchFamily="66" charset="0"/>
            </a:endParaRPr>
          </a:p>
        </p:txBody>
      </p:sp>
      <p:pic>
        <p:nvPicPr>
          <p:cNvPr id="7" name="Рисунок 6" descr="внуки.jpg"/>
          <p:cNvPicPr>
            <a:picLocks noChangeAspect="1"/>
          </p:cNvPicPr>
          <p:nvPr/>
        </p:nvPicPr>
        <p:blipFill>
          <a:blip r:embed="rId2" cstate="screen">
            <a:lum contrast="10000"/>
          </a:blip>
          <a:stretch>
            <a:fillRect/>
          </a:stretch>
        </p:blipFill>
        <p:spPr>
          <a:xfrm>
            <a:off x="4214818" y="0"/>
            <a:ext cx="2643182" cy="2816445"/>
          </a:xfrm>
          <a:prstGeom prst="ellipse">
            <a:avLst/>
          </a:prstGeom>
          <a:ln>
            <a:noFill/>
          </a:ln>
          <a:effectLst>
            <a:softEdge rad="112500"/>
          </a:effectLst>
        </p:spPr>
      </p:pic>
      <p:sp>
        <p:nvSpPr>
          <p:cNvPr id="13317" name="Прямоугольник 8"/>
          <p:cNvSpPr>
            <a:spLocks noChangeArrowheads="1"/>
          </p:cNvSpPr>
          <p:nvPr/>
        </p:nvSpPr>
        <p:spPr bwMode="auto">
          <a:xfrm>
            <a:off x="0" y="1357290"/>
            <a:ext cx="6572250" cy="1865312"/>
          </a:xfrm>
          <a:prstGeom prst="rect">
            <a:avLst/>
          </a:prstGeom>
          <a:noFill/>
          <a:ln w="9525">
            <a:noFill/>
            <a:miter lim="800000"/>
            <a:headEnd/>
            <a:tailEnd/>
          </a:ln>
        </p:spPr>
        <p:txBody>
          <a:bodyPr>
            <a:spAutoFit/>
          </a:bodyPr>
          <a:lstStyle/>
          <a:p>
            <a:pPr indent="363538">
              <a:lnSpc>
                <a:spcPct val="80000"/>
              </a:lnSpc>
            </a:pPr>
            <a:r>
              <a:rPr lang="ru-RU" sz="2400" dirty="0">
                <a:solidFill>
                  <a:srgbClr val="004FC4"/>
                </a:solidFill>
                <a:latin typeface="Arbat" pitchFamily="2" charset="0"/>
              </a:rPr>
              <a:t>Милые мамы и бабушки!</a:t>
            </a:r>
          </a:p>
          <a:p>
            <a:pPr indent="363538">
              <a:lnSpc>
                <a:spcPct val="80000"/>
              </a:lnSpc>
            </a:pPr>
            <a:endParaRPr lang="ru-RU" sz="2400" dirty="0">
              <a:solidFill>
                <a:srgbClr val="004FC4"/>
              </a:solidFill>
              <a:latin typeface="Arbat" pitchFamily="2" charset="0"/>
            </a:endParaRPr>
          </a:p>
          <a:p>
            <a:pPr indent="363538">
              <a:lnSpc>
                <a:spcPct val="80000"/>
              </a:lnSpc>
            </a:pPr>
            <a:r>
              <a:rPr lang="ru-RU" sz="2400" dirty="0">
                <a:solidFill>
                  <a:srgbClr val="004FC4"/>
                </a:solidFill>
                <a:latin typeface="Arbat" pitchFamily="2" charset="0"/>
              </a:rPr>
              <a:t>Обращаюсь именно к вам, </a:t>
            </a:r>
          </a:p>
          <a:p>
            <a:pPr indent="363538">
              <a:lnSpc>
                <a:spcPct val="80000"/>
              </a:lnSpc>
            </a:pPr>
            <a:r>
              <a:rPr lang="ru-RU" sz="2400" dirty="0">
                <a:solidFill>
                  <a:srgbClr val="004FC4"/>
                </a:solidFill>
                <a:latin typeface="Arbat" pitchFamily="2" charset="0"/>
              </a:rPr>
              <a:t>так как именно вы те самые </a:t>
            </a:r>
          </a:p>
          <a:p>
            <a:pPr indent="363538">
              <a:lnSpc>
                <a:spcPct val="80000"/>
              </a:lnSpc>
            </a:pPr>
            <a:r>
              <a:rPr lang="ru-RU" sz="2400" dirty="0">
                <a:solidFill>
                  <a:srgbClr val="004FC4"/>
                </a:solidFill>
                <a:latin typeface="Arbat" pitchFamily="2" charset="0"/>
              </a:rPr>
              <a:t>близкие и дорогие люди для самых ласковых, самых нежных, самых любимых наших детей.</a:t>
            </a:r>
          </a:p>
        </p:txBody>
      </p:sp>
      <p:sp>
        <p:nvSpPr>
          <p:cNvPr id="9" name="Номер слайда 8"/>
          <p:cNvSpPr>
            <a:spLocks noGrp="1"/>
          </p:cNvSpPr>
          <p:nvPr>
            <p:ph type="sldNum" sz="quarter" idx="11"/>
          </p:nvPr>
        </p:nvSpPr>
        <p:spPr/>
        <p:txBody>
          <a:bodyPr/>
          <a:lstStyle/>
          <a:p>
            <a:pPr>
              <a:defRPr/>
            </a:pPr>
            <a:fld id="{1157A4C8-BF41-47EA-B58F-E0254BC354E3}" type="slidenum">
              <a:rPr lang="ru-RU" smtClean="0"/>
              <a:pPr>
                <a:defRPr/>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idx="1"/>
          </p:nvPr>
        </p:nvSpPr>
        <p:spPr>
          <a:xfrm>
            <a:off x="404813" y="142875"/>
            <a:ext cx="6172200" cy="8618538"/>
          </a:xfrm>
        </p:spPr>
        <p:txBody>
          <a:bodyPr/>
          <a:lstStyle/>
          <a:p>
            <a:pPr marL="0" indent="536575">
              <a:buFont typeface="Wingdings" pitchFamily="2" charset="2"/>
              <a:buNone/>
            </a:pPr>
            <a:r>
              <a:rPr lang="ru-RU" sz="2000" smtClean="0">
                <a:solidFill>
                  <a:srgbClr val="004FC4"/>
                </a:solidFill>
                <a:latin typeface="Arbat" pitchFamily="2" charset="0"/>
              </a:rPr>
              <a:t>Есть такая притча…</a:t>
            </a:r>
          </a:p>
          <a:p>
            <a:pPr marL="0" indent="536575">
              <a:buFont typeface="Wingdings" pitchFamily="2" charset="2"/>
              <a:buNone/>
            </a:pPr>
            <a:r>
              <a:rPr lang="ru-RU" sz="2000" smtClean="0">
                <a:solidFill>
                  <a:srgbClr val="004FC4"/>
                </a:solidFill>
                <a:latin typeface="Arbat" pitchFamily="2" charset="0"/>
              </a:rPr>
              <a:t> </a:t>
            </a:r>
            <a:r>
              <a:rPr lang="ru-RU" sz="1800" smtClean="0">
                <a:solidFill>
                  <a:srgbClr val="6600CC"/>
                </a:solidFill>
                <a:latin typeface="Monotype Corsiva" pitchFamily="66" charset="0"/>
              </a:rPr>
              <a:t>Как-то в незапамятные времена на вершине горы вырос золотой тюльпан. Стало  людям известно от одного колдуна, что внутри бутона этого тюльпана заключено человеческое счастье. И вот потянулись на вершину горы толпы людей и пытались открыть бутон – кто силой, кто хитростью, кто заклинаниями. Но не давалось им счастье в руки, и уходили люди ни с чем. Однажды пришла к цветку бедная женщина, ведя за руку маленького мальчика. Она хотела всего лишь посмотреть на загадочный цветок, но мальчик  вдруг вырвался из ее рук, подбежал к блестящему на солнце цветку и весело засмеялся. И тогда случилось чудо – бутон раскрылся: то, что не могла сделать сила или колдовство, сделал веселый смех ребенка! С тех пор детство стало самой счастливой порой в жизни человека.</a:t>
            </a:r>
          </a:p>
          <a:p>
            <a:pPr marL="0" indent="536575" algn="just">
              <a:buFontTx/>
              <a:buNone/>
            </a:pPr>
            <a:r>
              <a:rPr lang="ru-RU" sz="1600" smtClean="0">
                <a:solidFill>
                  <a:srgbClr val="004FC4"/>
                </a:solidFill>
                <a:latin typeface="Arbat" pitchFamily="2" charset="0"/>
              </a:rPr>
              <a:t>Так пусть же будут счастливы их детские годы. Будьте счастливы и вы. А мы сделаем все возможное, чтобы так случилось.</a:t>
            </a:r>
          </a:p>
          <a:p>
            <a:pPr marL="0" indent="536575" algn="just">
              <a:buFontTx/>
              <a:buNone/>
            </a:pPr>
            <a:r>
              <a:rPr lang="ru-RU" sz="1600" smtClean="0">
                <a:solidFill>
                  <a:srgbClr val="004FC4"/>
                </a:solidFill>
                <a:latin typeface="Arbat" pitchFamily="2" charset="0"/>
              </a:rPr>
              <a:t>Наш журнал о воспитании и развитии детей раннего возраста. О детях вообще и о наших воспитанниках в частности. На страницах нашего журнала вы увидите фотографии своих детей, какими видим их мы в режимные моменты. А также творчество малышей.</a:t>
            </a:r>
          </a:p>
          <a:p>
            <a:pPr marL="0" indent="536575" algn="just">
              <a:buFontTx/>
              <a:buNone/>
            </a:pPr>
            <a:r>
              <a:rPr lang="ru-RU" sz="1600" smtClean="0">
                <a:solidFill>
                  <a:srgbClr val="004FC4"/>
                </a:solidFill>
                <a:latin typeface="Arbat" pitchFamily="2" charset="0"/>
              </a:rPr>
              <a:t>Мы будем счастливы только тогда, когда поможем счастью хотя бы одной семьи…</a:t>
            </a:r>
          </a:p>
          <a:p>
            <a:pPr marL="0" indent="536575" algn="just">
              <a:buFontTx/>
              <a:buNone/>
            </a:pPr>
            <a:r>
              <a:rPr lang="ru-RU" sz="1600" smtClean="0">
                <a:solidFill>
                  <a:srgbClr val="004FC4"/>
                </a:solidFill>
                <a:latin typeface="Arbat" pitchFamily="2" charset="0"/>
              </a:rPr>
              <a:t>Мы будем рады всем вашим откликам: что вам интересно, какие у вас возникают вопросы и проблемы, на которые вы хотели бы получить ответ, или у вас есть интересная история, с которой вы бы хотели поделиться…  		</a:t>
            </a:r>
          </a:p>
          <a:p>
            <a:pPr marL="0" indent="536575" algn="just">
              <a:buFontTx/>
              <a:buNone/>
            </a:pPr>
            <a:r>
              <a:rPr lang="ru-RU" sz="1600" smtClean="0">
                <a:solidFill>
                  <a:srgbClr val="004FC4"/>
                </a:solidFill>
                <a:latin typeface="Arbat" pitchFamily="2" charset="0"/>
              </a:rPr>
              <a:t>Ждем ваших писем!</a:t>
            </a:r>
          </a:p>
          <a:p>
            <a:pPr marL="0" indent="536575" algn="r">
              <a:buFontTx/>
              <a:buNone/>
            </a:pPr>
            <a:r>
              <a:rPr lang="ru-RU" sz="1800" smtClean="0">
                <a:solidFill>
                  <a:srgbClr val="004FC4"/>
                </a:solidFill>
                <a:latin typeface="Arbat" pitchFamily="2" charset="0"/>
              </a:rPr>
              <a:t>директор МОУ Прогимназия №181 </a:t>
            </a:r>
          </a:p>
          <a:p>
            <a:pPr marL="0" indent="536575" algn="r">
              <a:buFontTx/>
              <a:buNone/>
            </a:pPr>
            <a:r>
              <a:rPr lang="ru-RU" sz="1800" smtClean="0">
                <a:solidFill>
                  <a:srgbClr val="004FC4"/>
                </a:solidFill>
                <a:latin typeface="Arbat" pitchFamily="2" charset="0"/>
              </a:rPr>
              <a:t>Карлаш Светлана Ильинична</a:t>
            </a:r>
          </a:p>
        </p:txBody>
      </p:sp>
      <p:sp>
        <p:nvSpPr>
          <p:cNvPr id="4" name="Номер слайда 3"/>
          <p:cNvSpPr>
            <a:spLocks noGrp="1"/>
          </p:cNvSpPr>
          <p:nvPr>
            <p:ph type="sldNum" sz="quarter" idx="11"/>
          </p:nvPr>
        </p:nvSpPr>
        <p:spPr/>
        <p:txBody>
          <a:bodyPr/>
          <a:lstStyle/>
          <a:p>
            <a:pPr>
              <a:defRPr/>
            </a:pPr>
            <a:fld id="{905C0094-F2D4-4E7C-AACE-EC04FB242A59}" type="slidenum">
              <a:rPr lang="ru-RU" smtClean="0"/>
              <a:pPr>
                <a:defRPr/>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357188"/>
            <a:ext cx="4586288" cy="1071562"/>
          </a:xfrm>
        </p:spPr>
        <p:txBody>
          <a:bodyPr anchor="t">
            <a:normAutofit fontScale="90000"/>
          </a:bodyPr>
          <a:lstStyle/>
          <a:p>
            <a:pPr eaLnBrk="1" fontAlgn="auto" hangingPunct="1">
              <a:spcAft>
                <a:spcPts val="0"/>
              </a:spcAft>
              <a:defRPr/>
            </a:pPr>
            <a:r>
              <a:rPr lang="ru-RU" dirty="0" smtClean="0"/>
              <a:t>«В ожидании чуда» </a:t>
            </a:r>
            <a:r>
              <a:rPr lang="ru-RU" sz="1800" dirty="0" smtClean="0"/>
              <a:t>(разработки в рамках муниципального эксперимента)</a:t>
            </a:r>
            <a:endParaRPr lang="ru-RU" sz="1800" dirty="0"/>
          </a:p>
        </p:txBody>
      </p:sp>
      <p:sp>
        <p:nvSpPr>
          <p:cNvPr id="15363" name="Содержимое 2"/>
          <p:cNvSpPr>
            <a:spLocks noGrp="1"/>
          </p:cNvSpPr>
          <p:nvPr>
            <p:ph sz="quarter" idx="1"/>
          </p:nvPr>
        </p:nvSpPr>
        <p:spPr>
          <a:xfrm>
            <a:off x="0" y="1500188"/>
            <a:ext cx="6572250" cy="7143750"/>
          </a:xfrm>
        </p:spPr>
        <p:txBody>
          <a:bodyPr/>
          <a:lstStyle/>
          <a:p>
            <a:pPr algn="just"/>
            <a:r>
              <a:rPr lang="ru-RU" sz="1400" smtClean="0"/>
              <a:t>Семья — это первый социальный институт </a:t>
            </a:r>
          </a:p>
          <a:p>
            <a:pPr algn="just">
              <a:buFont typeface="Wingdings" pitchFamily="2" charset="2"/>
              <a:buNone/>
            </a:pPr>
            <a:r>
              <a:rPr lang="ru-RU" sz="1400" smtClean="0"/>
              <a:t>	в жизни ребенка. Именно здесь складываются </a:t>
            </a:r>
          </a:p>
          <a:p>
            <a:pPr algn="just">
              <a:buFont typeface="Wingdings" pitchFamily="2" charset="2"/>
              <a:buNone/>
            </a:pPr>
            <a:r>
              <a:rPr lang="ru-RU" sz="1400" smtClean="0"/>
              <a:t>	его первые представления о человеческих</a:t>
            </a:r>
          </a:p>
          <a:p>
            <a:pPr algn="just">
              <a:buFont typeface="Wingdings" pitchFamily="2" charset="2"/>
              <a:buNone/>
            </a:pPr>
            <a:r>
              <a:rPr lang="ru-RU" sz="1400" smtClean="0"/>
              <a:t>	 ценностях, характере взаимоотношений между </a:t>
            </a:r>
          </a:p>
          <a:p>
            <a:pPr algn="just">
              <a:buFont typeface="Wingdings" pitchFamily="2" charset="2"/>
              <a:buNone/>
            </a:pPr>
            <a:r>
              <a:rPr lang="ru-RU" sz="1400" smtClean="0"/>
              <a:t>	людьми, формируются нравственные качества. И не всегда семья оказывается в состоянии удовлетворить образовательные потребности ребенка. Важно своевременно прийти на помощь родителям и вооружить их знаниями и умениями, поэтому заниматься всесторонней подготовкой семьи необходимо начинать  до появления малыша. Ведь период беременности — это стартовая площадка для (физического, психического и эмоционального) здоровья будущего ребенка. </a:t>
            </a:r>
          </a:p>
          <a:p>
            <a:pPr algn="just"/>
            <a:r>
              <a:rPr lang="ru-RU" sz="1400" smtClean="0"/>
              <a:t>Но на пути молодых родителей встают различные проблемы:</a:t>
            </a:r>
          </a:p>
          <a:p>
            <a:pPr algn="just"/>
            <a:r>
              <a:rPr lang="ru-RU" sz="1400" smtClean="0"/>
              <a:t>Противоречие между потребностью общества в родителях, обладающих психолого-педагогической компетентностью, и отсутствием специальных программ формирования такой компетентности.</a:t>
            </a:r>
          </a:p>
          <a:p>
            <a:pPr algn="just"/>
            <a:r>
              <a:rPr lang="ru-RU" sz="1400" smtClean="0"/>
              <a:t>Необходимость формирования психолого-педагогической компетентности будущих родителей и предложения новых форм работы для развития этой компетентности в образовательных учреждениях.</a:t>
            </a:r>
          </a:p>
          <a:p>
            <a:pPr algn="just">
              <a:buFont typeface="Wingdings" pitchFamily="2" charset="2"/>
              <a:buNone/>
            </a:pPr>
            <a:r>
              <a:rPr lang="ru-RU" sz="1400" smtClean="0"/>
              <a:t>	В настоящее время, в крупных городах нашей страны, существует достаточное количество школ и тренингов, где можно с помощью специалистов пройти курс подготовки для будущих матерей и отцов, но нет четкой взаимосвязи дошкольных учреждений с потенциальными родителями будущих воспитанников. </a:t>
            </a:r>
          </a:p>
          <a:p>
            <a:pPr algn="just">
              <a:buFont typeface="Wingdings" pitchFamily="2" charset="2"/>
              <a:buNone/>
            </a:pPr>
            <a:r>
              <a:rPr lang="ru-RU" sz="1400" smtClean="0"/>
              <a:t>	Поддержать женщину, решившую стать матерью, оказать психологическую помощь, помочь сформировать доверие к себе, научить общению с ребенком уже во время беременности, дать информацию об особенностях физиологии течения беременности, родов и послеродового периода, обучить навыкам мышечной релаксации, является основной целью работы специалистов, участвующих в экспериментальной деятельности.</a:t>
            </a:r>
          </a:p>
          <a:p>
            <a:pPr algn="just">
              <a:buFont typeface="Wingdings" pitchFamily="2" charset="2"/>
              <a:buNone/>
            </a:pPr>
            <a:endParaRPr lang="ru-RU" sz="1400" smtClean="0"/>
          </a:p>
          <a:p>
            <a:pPr algn="just">
              <a:buFont typeface="Wingdings" pitchFamily="2" charset="2"/>
              <a:buNone/>
            </a:pPr>
            <a:r>
              <a:rPr lang="ru-RU" sz="1400" smtClean="0"/>
              <a:t>	</a:t>
            </a:r>
          </a:p>
        </p:txBody>
      </p:sp>
      <p:pic>
        <p:nvPicPr>
          <p:cNvPr id="15364" name="Picture 7"/>
          <p:cNvPicPr>
            <a:picLocks noChangeAspect="1" noChangeArrowheads="1"/>
          </p:cNvPicPr>
          <p:nvPr/>
        </p:nvPicPr>
        <p:blipFill>
          <a:blip r:embed="rId2">
            <a:lum bright="12000" contrast="30000"/>
          </a:blip>
          <a:srcRect/>
          <a:stretch>
            <a:fillRect/>
          </a:stretch>
        </p:blipFill>
        <p:spPr bwMode="auto">
          <a:xfrm rot="505344">
            <a:off x="4613275" y="300038"/>
            <a:ext cx="1862138" cy="2146300"/>
          </a:xfrm>
          <a:prstGeom prst="rect">
            <a:avLst/>
          </a:prstGeom>
          <a:noFill/>
          <a:ln w="36000">
            <a:solidFill>
              <a:srgbClr val="0000FF"/>
            </a:solidFill>
            <a:round/>
            <a:headEnd/>
            <a:tailEnd/>
          </a:ln>
        </p:spPr>
      </p:pic>
      <p:sp>
        <p:nvSpPr>
          <p:cNvPr id="5" name="Прямоугольник 4"/>
          <p:cNvSpPr/>
          <p:nvPr/>
        </p:nvSpPr>
        <p:spPr>
          <a:xfrm>
            <a:off x="0" y="0"/>
            <a:ext cx="3030637" cy="369332"/>
          </a:xfrm>
          <a:prstGeom prst="rect">
            <a:avLst/>
          </a:prstGeom>
        </p:spPr>
        <p:txBody>
          <a:bodyPr wrap="none">
            <a:spAutoFit/>
          </a:bodyPr>
          <a:lstStyle/>
          <a:p>
            <a:pPr algn="ctr">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Консультация психолога</a:t>
            </a:r>
          </a:p>
        </p:txBody>
      </p:sp>
      <p:sp>
        <p:nvSpPr>
          <p:cNvPr id="6" name="Номер слайда 5"/>
          <p:cNvSpPr>
            <a:spLocks noGrp="1"/>
          </p:cNvSpPr>
          <p:nvPr>
            <p:ph type="sldNum" sz="quarter" idx="11"/>
          </p:nvPr>
        </p:nvSpPr>
        <p:spPr/>
        <p:txBody>
          <a:bodyPr/>
          <a:lstStyle/>
          <a:p>
            <a:pPr>
              <a:defRPr/>
            </a:pPr>
            <a:fld id="{F45F0087-FF49-412B-BC1D-1235F44B0B7B}" type="slidenum">
              <a:rPr lang="ru-RU" smtClean="0"/>
              <a:pPr>
                <a:defRPr/>
              </a:pPr>
              <a:t>5</a:t>
            </a:fld>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Содержимое 3" descr="IMG_5276.JPG"/>
          <p:cNvPicPr>
            <a:picLocks noGrp="1" noChangeAspect="1"/>
          </p:cNvPicPr>
          <p:nvPr>
            <p:ph sz="quarter" idx="1"/>
          </p:nvPr>
        </p:nvPicPr>
        <p:blipFill>
          <a:blip r:embed="rId2" cstate="screen">
            <a:lum contrast="10000"/>
          </a:blip>
          <a:srcRect/>
          <a:stretch>
            <a:fillRect/>
          </a:stretch>
        </p:blipFill>
        <p:spPr>
          <a:xfrm>
            <a:off x="3643314" y="142844"/>
            <a:ext cx="2969099" cy="2621891"/>
          </a:xfrm>
          <a:prstGeom prst="ellipse">
            <a:avLst/>
          </a:prstGeom>
          <a:effectLst>
            <a:softEdge rad="112500"/>
          </a:effectLst>
        </p:spPr>
      </p:pic>
      <p:sp>
        <p:nvSpPr>
          <p:cNvPr id="4" name="Прямоугольник 3"/>
          <p:cNvSpPr/>
          <p:nvPr/>
        </p:nvSpPr>
        <p:spPr>
          <a:xfrm>
            <a:off x="285750" y="357188"/>
            <a:ext cx="6286500" cy="8494712"/>
          </a:xfrm>
          <a:prstGeom prst="rect">
            <a:avLst/>
          </a:prstGeom>
        </p:spPr>
        <p:txBody>
          <a:bodyPr>
            <a:spAutoFit/>
          </a:bodyPr>
          <a:lstStyle/>
          <a:p>
            <a:pPr>
              <a:defRPr/>
            </a:pPr>
            <a:r>
              <a:rPr lang="ru-RU" sz="1400" dirty="0">
                <a:latin typeface="+mn-lt"/>
              </a:rPr>
              <a:t>Рождение ребенка является для </a:t>
            </a:r>
          </a:p>
          <a:p>
            <a:pPr>
              <a:defRPr/>
            </a:pPr>
            <a:r>
              <a:rPr lang="ru-RU" sz="1400" dirty="0">
                <a:latin typeface="+mn-lt"/>
              </a:rPr>
              <a:t>Женщины глубоко проникающим, </a:t>
            </a:r>
          </a:p>
          <a:p>
            <a:pPr>
              <a:defRPr/>
            </a:pPr>
            <a:r>
              <a:rPr lang="ru-RU" sz="1400" dirty="0">
                <a:latin typeface="+mn-lt"/>
              </a:rPr>
              <a:t>нередко психотравмирующим </a:t>
            </a:r>
          </a:p>
          <a:p>
            <a:pPr>
              <a:defRPr/>
            </a:pPr>
            <a:r>
              <a:rPr lang="ru-RU" sz="1400" dirty="0">
                <a:latin typeface="+mn-lt"/>
              </a:rPr>
              <a:t>событием, относящимся к числу </a:t>
            </a:r>
          </a:p>
          <a:p>
            <a:pPr>
              <a:defRPr/>
            </a:pPr>
            <a:r>
              <a:rPr lang="ru-RU" sz="1400" dirty="0">
                <a:latin typeface="+mn-lt"/>
              </a:rPr>
              <a:t>самых серьезных испытаний и </a:t>
            </a:r>
          </a:p>
          <a:p>
            <a:pPr>
              <a:defRPr/>
            </a:pPr>
            <a:r>
              <a:rPr lang="ru-RU" sz="1400" dirty="0">
                <a:latin typeface="+mn-lt"/>
              </a:rPr>
              <a:t>отражающимся на эмоциональных </a:t>
            </a:r>
          </a:p>
          <a:p>
            <a:pPr>
              <a:defRPr/>
            </a:pPr>
            <a:r>
              <a:rPr lang="ru-RU" sz="1400" dirty="0">
                <a:latin typeface="+mn-lt"/>
              </a:rPr>
              <a:t>потребностях и поведении.</a:t>
            </a:r>
          </a:p>
          <a:p>
            <a:pPr>
              <a:defRPr/>
            </a:pPr>
            <a:r>
              <a:rPr lang="ru-RU" sz="1400" dirty="0">
                <a:latin typeface="+mn-lt"/>
              </a:rPr>
              <a:t>Взаимодействие дошкольного </a:t>
            </a:r>
          </a:p>
          <a:p>
            <a:pPr>
              <a:defRPr/>
            </a:pPr>
            <a:r>
              <a:rPr lang="ru-RU" sz="1400" dirty="0">
                <a:latin typeface="+mn-lt"/>
              </a:rPr>
              <a:t>учреждения с семейными парами,</a:t>
            </a:r>
          </a:p>
          <a:p>
            <a:pPr>
              <a:defRPr/>
            </a:pPr>
            <a:r>
              <a:rPr lang="ru-RU" sz="1400" dirty="0">
                <a:latin typeface="+mn-lt"/>
              </a:rPr>
              <a:t> готовящихся к рождению ребенка, </a:t>
            </a:r>
          </a:p>
          <a:p>
            <a:pPr>
              <a:defRPr/>
            </a:pPr>
            <a:r>
              <a:rPr lang="ru-RU" sz="1400" dirty="0">
                <a:latin typeface="+mn-lt"/>
              </a:rPr>
              <a:t>помогают адаптироваться женщине</a:t>
            </a:r>
          </a:p>
          <a:p>
            <a:pPr>
              <a:defRPr/>
            </a:pPr>
            <a:r>
              <a:rPr lang="ru-RU" sz="1400" dirty="0">
                <a:latin typeface="+mn-lt"/>
              </a:rPr>
              <a:t> к беременности, подготовить тело и психику к будущим родам, глубже осмыслить взаимоотношения в паре, пережить состояние равной ответственности за психофизическое здоровье будущего человека, а также раскрыться отцовскому и материнскому чувству в совместном переживании беременности и родов. Идея зависимости эмоционального состояния беременной женщины на ее будущем ребенке, существует многие века, а в последние годы было подтверждено научно. Гипотеза «программирования плода» предполагает, что некоторые раздражающие факторы на некоторых этапах внутриутробного развития могут запрограммировать работу биологических систем </a:t>
            </a:r>
            <a:r>
              <a:rPr lang="ru-RU" sz="1400" dirty="0" err="1">
                <a:latin typeface="+mn-lt"/>
              </a:rPr>
              <a:t>неродившегося</a:t>
            </a:r>
            <a:r>
              <a:rPr lang="ru-RU" sz="1400" dirty="0">
                <a:latin typeface="+mn-lt"/>
              </a:rPr>
              <a:t> ребенка. Позже в жизни это влияет на способность этих систем меняться, создавая трудности в адаптации и предполагая ребенка к болезням и расстройствам.   </a:t>
            </a:r>
          </a:p>
          <a:p>
            <a:pPr>
              <a:defRPr/>
            </a:pPr>
            <a:r>
              <a:rPr lang="ru-RU" sz="1400" dirty="0">
                <a:latin typeface="+mn-lt"/>
              </a:rPr>
              <a:t>     </a:t>
            </a:r>
          </a:p>
          <a:p>
            <a:pPr>
              <a:defRPr/>
            </a:pPr>
            <a:r>
              <a:rPr lang="ru-RU" sz="1400" dirty="0">
                <a:latin typeface="+mn-lt"/>
              </a:rPr>
              <a:t>  Поэтому </a:t>
            </a:r>
            <a:r>
              <a:rPr lang="ru-RU" sz="1400" b="1" dirty="0">
                <a:latin typeface="+mn-lt"/>
              </a:rPr>
              <a:t>Задача</a:t>
            </a:r>
            <a:r>
              <a:rPr lang="ru-RU" sz="1400" dirty="0">
                <a:latin typeface="+mn-lt"/>
              </a:rPr>
              <a:t> нашего коллектива – помочь заинтересованным  специалистам увидеть возможно новые подходы по подготовке не только будущих матерей, но и отцов к появлению на свет нового </a:t>
            </a:r>
          </a:p>
          <a:p>
            <a:pPr>
              <a:defRPr/>
            </a:pPr>
            <a:endParaRPr lang="ru-RU" sz="1400" dirty="0">
              <a:latin typeface="+mn-lt"/>
            </a:endParaRPr>
          </a:p>
          <a:p>
            <a:pPr>
              <a:defRPr/>
            </a:pPr>
            <a:r>
              <a:rPr lang="ru-RU" sz="1400" dirty="0">
                <a:latin typeface="+mn-lt"/>
              </a:rPr>
              <a:t>			человека, повышая их </a:t>
            </a:r>
            <a:r>
              <a:rPr lang="ru-RU" sz="1400" dirty="0" err="1">
                <a:latin typeface="+mn-lt"/>
              </a:rPr>
              <a:t>психолого</a:t>
            </a:r>
            <a:r>
              <a:rPr lang="ru-RU" sz="1400" dirty="0">
                <a:latin typeface="+mn-lt"/>
              </a:rPr>
              <a:t>-</a:t>
            </a:r>
          </a:p>
          <a:p>
            <a:pPr>
              <a:defRPr/>
            </a:pPr>
            <a:r>
              <a:rPr lang="ru-RU" sz="1400" dirty="0">
                <a:latin typeface="+mn-lt"/>
              </a:rPr>
              <a:t>			   педагогическую компетентность</a:t>
            </a:r>
            <a:r>
              <a:rPr lang="ru-RU" sz="1400" dirty="0"/>
              <a:t>.</a:t>
            </a:r>
          </a:p>
          <a:p>
            <a:pPr>
              <a:defRPr/>
            </a:pPr>
            <a:endParaRPr lang="ru-RU" sz="1400" dirty="0"/>
          </a:p>
          <a:p>
            <a:pPr>
              <a:defRPr/>
            </a:pPr>
            <a:endParaRPr lang="ru-RU" sz="1400" dirty="0"/>
          </a:p>
          <a:p>
            <a:pPr>
              <a:defRPr/>
            </a:pPr>
            <a:endParaRPr lang="ru-RU" sz="1400" dirty="0"/>
          </a:p>
          <a:p>
            <a:pPr>
              <a:defRPr/>
            </a:pPr>
            <a:endParaRPr lang="ru-RU" sz="1400" dirty="0"/>
          </a:p>
          <a:p>
            <a:pPr>
              <a:defRPr/>
            </a:pPr>
            <a:endParaRPr lang="ru-RU" sz="1400" dirty="0"/>
          </a:p>
          <a:p>
            <a:pPr>
              <a:defRPr/>
            </a:pPr>
            <a:endParaRPr lang="ru-RU" sz="1400" dirty="0"/>
          </a:p>
          <a:p>
            <a:pPr>
              <a:defRPr/>
            </a:pPr>
            <a:endParaRPr lang="ru-RU" sz="1400" dirty="0"/>
          </a:p>
          <a:p>
            <a:pPr algn="r">
              <a:defRPr/>
            </a:pPr>
            <a:r>
              <a:rPr lang="ru-RU" sz="1400" dirty="0"/>
              <a:t>Педагог-психолог Наталья Станиславовна </a:t>
            </a:r>
          </a:p>
        </p:txBody>
      </p:sp>
      <p:pic>
        <p:nvPicPr>
          <p:cNvPr id="7" name="Рисунок 6" descr="PIC_2044.JPG"/>
          <p:cNvPicPr>
            <a:picLocks noChangeAspect="1"/>
          </p:cNvPicPr>
          <p:nvPr/>
        </p:nvPicPr>
        <p:blipFill>
          <a:blip r:embed="rId3" cstate="screen"/>
          <a:srcRect/>
          <a:stretch>
            <a:fillRect/>
          </a:stretch>
        </p:blipFill>
        <p:spPr>
          <a:xfrm rot="20681238">
            <a:off x="300775" y="6378912"/>
            <a:ext cx="3228395" cy="2711841"/>
          </a:xfrm>
          <a:prstGeom prst="ellipse">
            <a:avLst/>
          </a:prstGeom>
          <a:ln>
            <a:noFill/>
          </a:ln>
          <a:effectLst>
            <a:softEdge rad="112500"/>
          </a:effectLst>
        </p:spPr>
      </p:pic>
      <p:sp>
        <p:nvSpPr>
          <p:cNvPr id="5" name="Номер слайда 4"/>
          <p:cNvSpPr>
            <a:spLocks noGrp="1"/>
          </p:cNvSpPr>
          <p:nvPr>
            <p:ph type="sldNum" sz="quarter" idx="11"/>
          </p:nvPr>
        </p:nvSpPr>
        <p:spPr/>
        <p:txBody>
          <a:bodyPr/>
          <a:lstStyle/>
          <a:p>
            <a:pPr>
              <a:defRPr/>
            </a:pPr>
            <a:fld id="{F8A339A6-C462-4BE9-88F1-C7C693D07D4B}" type="slidenum">
              <a:rPr lang="ru-RU" smtClean="0"/>
              <a:pPr>
                <a:defRPr/>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214313"/>
            <a:ext cx="5586413" cy="1357312"/>
          </a:xfrm>
        </p:spPr>
        <p:txBody>
          <a:bodyPr anchor="t"/>
          <a:lstStyle/>
          <a:p>
            <a:pPr eaLnBrk="1" fontAlgn="auto" hangingPunct="1">
              <a:spcAft>
                <a:spcPts val="0"/>
              </a:spcAft>
              <a:defRPr/>
            </a:pPr>
            <a:r>
              <a:rPr lang="ru-RU" sz="2000" b="1" dirty="0" smtClean="0">
                <a:latin typeface="Comic Sans MS" pitchFamily="66" charset="0"/>
              </a:rPr>
              <a:t>Анализ результатов анкетирования родителей, участвующих в муниципальном эксперименте  </a:t>
            </a:r>
            <a:r>
              <a:rPr lang="ru-RU" sz="2000" dirty="0" smtClean="0"/>
              <a:t/>
            </a:r>
            <a:br>
              <a:rPr lang="ru-RU" sz="2000" dirty="0" smtClean="0"/>
            </a:br>
            <a:endParaRPr lang="ru-RU" sz="2000" dirty="0"/>
          </a:p>
        </p:txBody>
      </p:sp>
      <p:pic>
        <p:nvPicPr>
          <p:cNvPr id="15363" name="Рисунок 5" descr="ррррр.JPG"/>
          <p:cNvPicPr>
            <a:picLocks noChangeAspect="1"/>
          </p:cNvPicPr>
          <p:nvPr/>
        </p:nvPicPr>
        <p:blipFill>
          <a:blip r:embed="rId2" cstate="screen"/>
          <a:srcRect l="-12299" t="-6236" r="-6639" b="-5851"/>
          <a:stretch>
            <a:fillRect/>
          </a:stretch>
        </p:blipFill>
        <p:spPr bwMode="auto">
          <a:xfrm>
            <a:off x="4857760" y="-54198"/>
            <a:ext cx="2000240" cy="2483057"/>
          </a:xfrm>
          <a:prstGeom prst="ellipse">
            <a:avLst/>
          </a:prstGeom>
          <a:ln>
            <a:noFill/>
          </a:ln>
          <a:effectLst>
            <a:softEdge rad="112500"/>
          </a:effectLst>
        </p:spPr>
      </p:pic>
      <p:sp>
        <p:nvSpPr>
          <p:cNvPr id="15364" name="Содержимое 6"/>
          <p:cNvSpPr>
            <a:spLocks noGrp="1"/>
          </p:cNvSpPr>
          <p:nvPr>
            <p:ph sz="quarter" idx="1"/>
          </p:nvPr>
        </p:nvSpPr>
        <p:spPr>
          <a:xfrm>
            <a:off x="142875" y="1071563"/>
            <a:ext cx="6500813" cy="7416800"/>
          </a:xfrm>
        </p:spPr>
        <p:txBody>
          <a:bodyPr/>
          <a:lstStyle/>
          <a:p>
            <a:pPr marL="108000" algn="just">
              <a:spcBef>
                <a:spcPts val="0"/>
              </a:spcBef>
              <a:buFont typeface="Wingdings" pitchFamily="2" charset="2"/>
              <a:buNone/>
              <a:defRPr/>
            </a:pPr>
            <a:r>
              <a:rPr lang="ru-RU" sz="1600" dirty="0" smtClean="0"/>
              <a:t>По результатам исследования родители </a:t>
            </a:r>
          </a:p>
          <a:p>
            <a:pPr marL="108000" algn="just">
              <a:spcBef>
                <a:spcPts val="0"/>
              </a:spcBef>
              <a:buFont typeface="Wingdings" pitchFamily="2" charset="2"/>
              <a:buNone/>
              <a:defRPr/>
            </a:pPr>
            <a:r>
              <a:rPr lang="ru-RU" sz="1600" dirty="0" smtClean="0"/>
              <a:t>в среднем показали следующие данные</a:t>
            </a:r>
          </a:p>
          <a:p>
            <a:pPr marL="108000" algn="just">
              <a:spcBef>
                <a:spcPts val="0"/>
              </a:spcBef>
              <a:buFont typeface="Wingdings" pitchFamily="2" charset="2"/>
              <a:buNone/>
              <a:defRPr/>
            </a:pPr>
            <a:r>
              <a:rPr lang="ru-RU" sz="1600" dirty="0" smtClean="0"/>
              <a:t> психолого-педагогической компетентности:</a:t>
            </a:r>
          </a:p>
          <a:p>
            <a:pPr marL="216000" indent="-216000" algn="just">
              <a:spcBef>
                <a:spcPts val="0"/>
              </a:spcBef>
              <a:defRPr/>
            </a:pPr>
            <a:r>
              <a:rPr lang="ru-RU" sz="1600" dirty="0" smtClean="0"/>
              <a:t>Наиболее авторитетным источником информации </a:t>
            </a:r>
          </a:p>
          <a:p>
            <a:pPr marL="216000" indent="-216000" algn="just">
              <a:spcBef>
                <a:spcPts val="0"/>
              </a:spcBef>
              <a:buFont typeface="Wingdings" pitchFamily="2" charset="2"/>
              <a:buNone/>
              <a:defRPr/>
            </a:pPr>
            <a:r>
              <a:rPr lang="ru-RU" sz="1600" dirty="0" smtClean="0"/>
              <a:t>по воспитанию ребенка являются: - психолого-педагогическая литература, психолог дошкольного учреждения,  воспитатель группы</a:t>
            </a:r>
          </a:p>
          <a:p>
            <a:pPr algn="just">
              <a:defRPr/>
            </a:pPr>
            <a:r>
              <a:rPr lang="ru-RU" sz="1600" dirty="0" smtClean="0"/>
              <a:t>Оценивая свою психолого-педагогическую компетентность как родителей, указали собственную уверенность в своих действиях.</a:t>
            </a:r>
          </a:p>
          <a:p>
            <a:pPr algn="just">
              <a:defRPr/>
            </a:pPr>
            <a:r>
              <a:rPr lang="ru-RU" sz="1600" dirty="0" smtClean="0"/>
              <a:t>Родители в целом следят за статьями и журналами, программами радио и телевидения, посвященными вопросам воспитания. Не все родители единодушны с супругом в вопросах воспитания. Ответственными за воспитание ребенка считают семью, социальную среду, детский сад. У всех родителей ребенок желанный, такой, о каком мечтали. Иногда на поступки ребенка реагируют «взрывом», а потом жалеют об этом. А также просят прощения за свое поведение у ребенка. Не все и не всегда понимают внутренний мир ребенка.</a:t>
            </a:r>
          </a:p>
          <a:p>
            <a:pPr algn="just">
              <a:defRPr/>
            </a:pPr>
            <a:r>
              <a:rPr lang="ru-RU" sz="1600" dirty="0" smtClean="0"/>
              <a:t>От детского сада хотели бы получить полную информацию о ребенке. Рекомендации, как и чем лучше заниматься с ребенком дома. Консультации педагогов и психолога.</a:t>
            </a:r>
          </a:p>
          <a:p>
            <a:pPr algn="just">
              <a:defRPr/>
            </a:pPr>
            <a:r>
              <a:rPr lang="ru-RU" sz="1600" dirty="0" smtClean="0"/>
              <a:t>Большинство отцов принадлежат к типу «Современный отец», для которых общение с детьми, забота о них – вещи самые нормальные и естественные. Хотя у такого отца нет столько свободного времени, сколько хотелось бы, он много времени уделяет детям. Такой отец не стесняется показать детям свои чувства. Он умеет не только найти взаимопонимание со старшими детьми, но и ухаживает за маленькими, а дети его обожают.</a:t>
            </a:r>
          </a:p>
        </p:txBody>
      </p:sp>
      <p:sp>
        <p:nvSpPr>
          <p:cNvPr id="5" name="Прямоугольник 4"/>
          <p:cNvSpPr/>
          <p:nvPr/>
        </p:nvSpPr>
        <p:spPr>
          <a:xfrm>
            <a:off x="3799406" y="0"/>
            <a:ext cx="3058594" cy="369332"/>
          </a:xfrm>
          <a:prstGeom prst="rect">
            <a:avLst/>
          </a:prstGeom>
        </p:spPr>
        <p:txBody>
          <a:bodyPr wrap="none">
            <a:spAutoFit/>
          </a:bodyPr>
          <a:lstStyle/>
          <a:p>
            <a:pPr algn="ctr">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Консультация методиста</a:t>
            </a:r>
          </a:p>
        </p:txBody>
      </p:sp>
      <p:sp>
        <p:nvSpPr>
          <p:cNvPr id="6" name="Номер слайда 5"/>
          <p:cNvSpPr>
            <a:spLocks noGrp="1"/>
          </p:cNvSpPr>
          <p:nvPr>
            <p:ph type="sldNum" sz="quarter" idx="11"/>
          </p:nvPr>
        </p:nvSpPr>
        <p:spPr/>
        <p:txBody>
          <a:bodyPr/>
          <a:lstStyle/>
          <a:p>
            <a:pPr>
              <a:defRPr/>
            </a:pPr>
            <a:fld id="{ECF16B1B-912D-4518-84C8-212886E25B83}" type="slidenum">
              <a:rPr lang="ru-RU" smtClean="0"/>
              <a:pPr>
                <a:defRPr/>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4"/>
          <p:cNvSpPr>
            <a:spLocks noGrp="1"/>
          </p:cNvSpPr>
          <p:nvPr>
            <p:ph sz="quarter" idx="1"/>
          </p:nvPr>
        </p:nvSpPr>
        <p:spPr>
          <a:xfrm>
            <a:off x="214313" y="214313"/>
            <a:ext cx="6429375" cy="8416925"/>
          </a:xfrm>
        </p:spPr>
        <p:txBody>
          <a:bodyPr/>
          <a:lstStyle/>
          <a:p>
            <a:pPr algn="just"/>
            <a:r>
              <a:rPr lang="ru-RU" sz="1600" smtClean="0"/>
              <a:t>Родители, участвующие в эксперименте, находятся в состоянии эмоционального стресса, как возможного последствия или предвестника невроза.</a:t>
            </a:r>
          </a:p>
          <a:p>
            <a:pPr algn="just"/>
            <a:r>
              <a:rPr lang="ru-RU" sz="1600" smtClean="0"/>
              <a:t>Меру заботы в отношении своих детей родители четко контролируют. Их детям не грозит стать распущенными и избалованными, поскольку они уделяют своему ребенку достаточное, но не чрезмерное внимание.</a:t>
            </a:r>
          </a:p>
          <a:p>
            <a:r>
              <a:rPr lang="ru-RU" sz="2000" smtClean="0"/>
              <a:t>Результаты этого анкетирования не могут быть прописной истиной, но они заставляют задуматься и что-то изменить в себе. </a:t>
            </a:r>
          </a:p>
          <a:p>
            <a:r>
              <a:rPr lang="ru-RU" sz="2000" smtClean="0"/>
              <a:t>Мы, в рамках эксперимента, предлагаем новые формы работы: «Школа будущих матерей» и «Адаптационная группа для родителей и детей 6мес. – 3 лет». </a:t>
            </a:r>
          </a:p>
          <a:p>
            <a:endParaRPr lang="ru-RU" sz="2000" smtClean="0"/>
          </a:p>
          <a:p>
            <a:pPr algn="r"/>
            <a:r>
              <a:rPr lang="ru-RU" sz="2000" smtClean="0"/>
              <a:t>Надеемся, что наша работа </a:t>
            </a:r>
          </a:p>
          <a:p>
            <a:pPr algn="r">
              <a:buFont typeface="Wingdings" pitchFamily="2" charset="2"/>
              <a:buNone/>
            </a:pPr>
            <a:r>
              <a:rPr lang="ru-RU" sz="2000" smtClean="0"/>
              <a:t>поможет вам в общении с </a:t>
            </a:r>
          </a:p>
          <a:p>
            <a:pPr algn="r">
              <a:buFont typeface="Wingdings" pitchFamily="2" charset="2"/>
              <a:buNone/>
            </a:pPr>
            <a:r>
              <a:rPr lang="ru-RU" sz="2000" smtClean="0"/>
              <a:t>вашим самым любимым</a:t>
            </a:r>
          </a:p>
          <a:p>
            <a:pPr algn="r">
              <a:buFont typeface="Wingdings" pitchFamily="2" charset="2"/>
              <a:buNone/>
            </a:pPr>
            <a:r>
              <a:rPr lang="ru-RU" sz="2000" smtClean="0"/>
              <a:t> и дорогим человеком – </a:t>
            </a:r>
          </a:p>
          <a:p>
            <a:pPr algn="r">
              <a:buFont typeface="Wingdings" pitchFamily="2" charset="2"/>
              <a:buNone/>
            </a:pPr>
            <a:r>
              <a:rPr lang="ru-RU" sz="2000" smtClean="0"/>
              <a:t>вашим ребенком!</a:t>
            </a:r>
          </a:p>
          <a:p>
            <a:pPr algn="r">
              <a:buFont typeface="Wingdings" pitchFamily="2" charset="2"/>
              <a:buNone/>
            </a:pPr>
            <a:endParaRPr lang="ru-RU" sz="2000" smtClean="0"/>
          </a:p>
          <a:p>
            <a:pPr algn="r">
              <a:buFont typeface="Wingdings" pitchFamily="2" charset="2"/>
              <a:buNone/>
            </a:pPr>
            <a:endParaRPr lang="ru-RU" sz="2000" smtClean="0"/>
          </a:p>
          <a:p>
            <a:pPr algn="r">
              <a:buFont typeface="Wingdings" pitchFamily="2" charset="2"/>
              <a:buNone/>
            </a:pPr>
            <a:r>
              <a:rPr lang="ru-RU" sz="1400" smtClean="0"/>
              <a:t>Беседу вела </a:t>
            </a:r>
          </a:p>
          <a:p>
            <a:pPr algn="r">
              <a:buFont typeface="Wingdings" pitchFamily="2" charset="2"/>
              <a:buNone/>
            </a:pPr>
            <a:r>
              <a:rPr lang="ru-RU" sz="1400" smtClean="0"/>
              <a:t>заместитель директора </a:t>
            </a:r>
          </a:p>
          <a:p>
            <a:pPr algn="r">
              <a:buFont typeface="Wingdings" pitchFamily="2" charset="2"/>
              <a:buNone/>
            </a:pPr>
            <a:r>
              <a:rPr lang="ru-RU" sz="1400" smtClean="0"/>
              <a:t>Оксана Владимировна</a:t>
            </a:r>
          </a:p>
          <a:p>
            <a:endParaRPr lang="ru-RU" smtClean="0"/>
          </a:p>
        </p:txBody>
      </p:sp>
      <p:pic>
        <p:nvPicPr>
          <p:cNvPr id="4" name="Рисунок 3" descr="IMG_8290.JPG"/>
          <p:cNvPicPr>
            <a:picLocks noChangeAspect="1"/>
          </p:cNvPicPr>
          <p:nvPr/>
        </p:nvPicPr>
        <p:blipFill>
          <a:blip r:embed="rId2" cstate="screen"/>
          <a:srcRect/>
          <a:stretch>
            <a:fillRect/>
          </a:stretch>
        </p:blipFill>
        <p:spPr>
          <a:xfrm rot="5400000">
            <a:off x="-229500" y="4730037"/>
            <a:ext cx="4245165" cy="3500462"/>
          </a:xfrm>
          <a:prstGeom prst="ellipse">
            <a:avLst/>
          </a:prstGeom>
          <a:ln>
            <a:noFill/>
          </a:ln>
          <a:effectLst>
            <a:softEdge rad="112500"/>
          </a:effectLst>
        </p:spPr>
      </p:pic>
      <p:sp>
        <p:nvSpPr>
          <p:cNvPr id="5" name="Номер слайда 4"/>
          <p:cNvSpPr>
            <a:spLocks noGrp="1"/>
          </p:cNvSpPr>
          <p:nvPr>
            <p:ph type="sldNum" sz="quarter" idx="11"/>
          </p:nvPr>
        </p:nvSpPr>
        <p:spPr/>
        <p:txBody>
          <a:bodyPr/>
          <a:lstStyle/>
          <a:p>
            <a:pPr>
              <a:defRPr/>
            </a:pPr>
            <a:fld id="{9115E0AF-62F6-4B47-A173-2E54F44757B7}" type="slidenum">
              <a:rPr lang="ru-RU" smtClean="0"/>
              <a:pPr>
                <a:defRPr/>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88" y="285750"/>
            <a:ext cx="5600700" cy="847725"/>
          </a:xfrm>
        </p:spPr>
        <p:txBody>
          <a:bodyPr anchor="t">
            <a:normAutofit fontScale="90000"/>
          </a:bodyPr>
          <a:lstStyle/>
          <a:p>
            <a:pPr>
              <a:defRPr/>
            </a:pPr>
            <a:r>
              <a:rPr lang="ru-RU" dirty="0" smtClean="0"/>
              <a:t>«От улыбки целый мир светлей…»</a:t>
            </a:r>
            <a:endParaRPr lang="ru-RU" dirty="0"/>
          </a:p>
        </p:txBody>
      </p:sp>
      <p:sp>
        <p:nvSpPr>
          <p:cNvPr id="3" name="Содержимое 2"/>
          <p:cNvSpPr>
            <a:spLocks noGrp="1"/>
          </p:cNvSpPr>
          <p:nvPr>
            <p:ph sz="quarter" idx="1"/>
          </p:nvPr>
        </p:nvSpPr>
        <p:spPr>
          <a:xfrm>
            <a:off x="342900" y="1071563"/>
            <a:ext cx="6372225" cy="7559675"/>
          </a:xfrm>
        </p:spPr>
        <p:txBody>
          <a:bodyPr/>
          <a:lstStyle/>
          <a:p>
            <a:pPr marL="252000" indent="-252000">
              <a:spcBef>
                <a:spcPts val="0"/>
              </a:spcBef>
              <a:defRPr/>
            </a:pPr>
            <a:r>
              <a:rPr lang="ru-RU" sz="1400" dirty="0" smtClean="0"/>
              <a:t>Одним из главных условий подготовки</a:t>
            </a:r>
          </a:p>
          <a:p>
            <a:pPr marL="252000" indent="-252000">
              <a:spcBef>
                <a:spcPts val="0"/>
              </a:spcBef>
              <a:buFont typeface="Wingdings" pitchFamily="2" charset="2"/>
              <a:buNone/>
              <a:defRPr/>
            </a:pPr>
            <a:r>
              <a:rPr lang="ru-RU" sz="1400" dirty="0" smtClean="0"/>
              <a:t> ребенка к общению является поощрение </a:t>
            </a:r>
          </a:p>
          <a:p>
            <a:pPr marL="252000" indent="-252000">
              <a:spcBef>
                <a:spcPts val="0"/>
              </a:spcBef>
              <a:buFont typeface="Wingdings" pitchFamily="2" charset="2"/>
              <a:buNone/>
              <a:defRPr/>
            </a:pPr>
            <a:r>
              <a:rPr lang="ru-RU" sz="1400" dirty="0" smtClean="0"/>
              <a:t>его улыбки. Если взрослый выделяет</a:t>
            </a:r>
          </a:p>
          <a:p>
            <a:pPr marL="252000" indent="-252000">
              <a:spcBef>
                <a:spcPts val="0"/>
              </a:spcBef>
              <a:buFont typeface="Wingdings" pitchFamily="2" charset="2"/>
              <a:buNone/>
              <a:defRPr/>
            </a:pPr>
            <a:r>
              <a:rPr lang="ru-RU" sz="1400" dirty="0" smtClean="0"/>
              <a:t> улыбку и ласковыми словами, она очень</a:t>
            </a:r>
          </a:p>
          <a:p>
            <a:pPr marL="252000" indent="-252000">
              <a:spcBef>
                <a:spcPts val="0"/>
              </a:spcBef>
              <a:buFont typeface="Wingdings" pitchFamily="2" charset="2"/>
              <a:buNone/>
              <a:defRPr/>
            </a:pPr>
            <a:r>
              <a:rPr lang="ru-RU" sz="1400" dirty="0" smtClean="0"/>
              <a:t> скоро становится адресованной, </a:t>
            </a:r>
          </a:p>
          <a:p>
            <a:pPr marL="252000" indent="-252000">
              <a:spcBef>
                <a:spcPts val="0"/>
              </a:spcBef>
              <a:buFont typeface="Wingdings" pitchFamily="2" charset="2"/>
              <a:buNone/>
              <a:defRPr/>
            </a:pPr>
            <a:r>
              <a:rPr lang="ru-RU" sz="1400" dirty="0" smtClean="0"/>
              <a:t>сопровождается взглядом в глаза и начинает</a:t>
            </a:r>
          </a:p>
          <a:p>
            <a:pPr marL="252000" indent="-252000">
              <a:spcBef>
                <a:spcPts val="0"/>
              </a:spcBef>
              <a:buFont typeface="Wingdings" pitchFamily="2" charset="2"/>
              <a:buNone/>
              <a:defRPr/>
            </a:pPr>
            <a:r>
              <a:rPr lang="ru-RU" sz="1400" dirty="0" smtClean="0"/>
              <a:t> появляться сразу, как только малыш</a:t>
            </a:r>
          </a:p>
          <a:p>
            <a:pPr marL="252000" indent="-252000">
              <a:spcBef>
                <a:spcPts val="0"/>
              </a:spcBef>
              <a:buFont typeface="Wingdings" pitchFamily="2" charset="2"/>
              <a:buNone/>
              <a:defRPr/>
            </a:pPr>
            <a:r>
              <a:rPr lang="ru-RU" sz="1400" dirty="0" smtClean="0"/>
              <a:t> сосредоточится на вашем лице и поймает</a:t>
            </a:r>
          </a:p>
          <a:p>
            <a:pPr marL="252000" indent="-252000">
              <a:spcBef>
                <a:spcPts val="0"/>
              </a:spcBef>
              <a:buFont typeface="Wingdings" pitchFamily="2" charset="2"/>
              <a:buNone/>
              <a:defRPr/>
            </a:pPr>
            <a:r>
              <a:rPr lang="ru-RU" sz="1400" dirty="0" smtClean="0"/>
              <a:t> ваш взгляд. Старайтесь вызвать улыбку, </a:t>
            </a:r>
          </a:p>
          <a:p>
            <a:pPr marL="252000" indent="-252000">
              <a:spcBef>
                <a:spcPts val="0"/>
              </a:spcBef>
              <a:buFont typeface="Wingdings" pitchFamily="2" charset="2"/>
              <a:buNone/>
              <a:defRPr/>
            </a:pPr>
            <a:r>
              <a:rPr lang="ru-RU" sz="1400" dirty="0" smtClean="0"/>
              <a:t>Обращаясь к ребенку тихим нежным голосом, </a:t>
            </a:r>
          </a:p>
          <a:p>
            <a:pPr marL="252000" indent="-252000">
              <a:spcBef>
                <a:spcPts val="0"/>
              </a:spcBef>
              <a:buFont typeface="Wingdings" pitchFamily="2" charset="2"/>
              <a:buNone/>
              <a:defRPr/>
            </a:pPr>
            <a:r>
              <a:rPr lang="ru-RU" sz="1400" dirty="0" smtClean="0"/>
              <a:t>ласково поглаживая его тельце или щечку. Лучше всего это</a:t>
            </a:r>
          </a:p>
          <a:p>
            <a:pPr marL="252000" indent="-252000" algn="just">
              <a:spcBef>
                <a:spcPts val="0"/>
              </a:spcBef>
              <a:buFont typeface="Wingdings" pitchFamily="2" charset="2"/>
              <a:buNone/>
              <a:defRPr/>
            </a:pPr>
            <a:r>
              <a:rPr lang="ru-RU" sz="1400" dirty="0" smtClean="0"/>
              <a:t> делать, когда малыш поел, но еще не спит и достаточно активен. Проявляйте деликатность, не беспокойте малыша, если он не в настроении или хочет спать. Предлагайте ему общение, но не навязывайте его.</a:t>
            </a:r>
          </a:p>
          <a:p>
            <a:pPr algn="just">
              <a:defRPr/>
            </a:pPr>
            <a:r>
              <a:rPr lang="ru-RU" sz="1400" dirty="0" smtClean="0"/>
              <a:t> Во время подготовки к общению происходит и развитие познавательной активности младенца.</a:t>
            </a:r>
          </a:p>
          <a:p>
            <a:pPr algn="just">
              <a:defRPr/>
            </a:pPr>
            <a:r>
              <a:rPr lang="ru-RU" sz="1400" dirty="0" smtClean="0"/>
              <a:t>Ребенок, окруженный любовью и заботой близких, более активен, чем малыш, предоставленный самому себе. Младенец, реагирующий на обращение взрослого, интересуется и окружающими предметами. </a:t>
            </a:r>
          </a:p>
          <a:p>
            <a:pPr algn="r">
              <a:defRPr/>
            </a:pPr>
            <a:r>
              <a:rPr lang="ru-RU" sz="1400" dirty="0" smtClean="0"/>
              <a:t>Постепенно примитивные ориентировочные</a:t>
            </a:r>
          </a:p>
          <a:p>
            <a:pPr algn="r">
              <a:buFont typeface="Wingdings" pitchFamily="2" charset="2"/>
              <a:buNone/>
              <a:defRPr/>
            </a:pPr>
            <a:r>
              <a:rPr lang="ru-RU" sz="1400" dirty="0" smtClean="0"/>
              <a:t> реакции начинают преобразовываться </a:t>
            </a:r>
          </a:p>
          <a:p>
            <a:pPr algn="r">
              <a:buFont typeface="Wingdings" pitchFamily="2" charset="2"/>
              <a:buNone/>
              <a:defRPr/>
            </a:pPr>
            <a:r>
              <a:rPr lang="ru-RU" sz="1400" dirty="0" smtClean="0"/>
              <a:t>в более сложные формы познания мира:</a:t>
            </a:r>
          </a:p>
          <a:p>
            <a:pPr algn="r">
              <a:buFont typeface="Wingdings" pitchFamily="2" charset="2"/>
              <a:buNone/>
              <a:defRPr/>
            </a:pPr>
            <a:r>
              <a:rPr lang="ru-RU" sz="1400" dirty="0" smtClean="0"/>
              <a:t> он заинтересованно рассматривает </a:t>
            </a:r>
          </a:p>
          <a:p>
            <a:pPr algn="r">
              <a:buFont typeface="Wingdings" pitchFamily="2" charset="2"/>
              <a:buNone/>
              <a:defRPr/>
            </a:pPr>
            <a:r>
              <a:rPr lang="ru-RU" sz="1400" dirty="0" smtClean="0"/>
              <a:t>предметы и следит за их передвижением. </a:t>
            </a:r>
          </a:p>
          <a:p>
            <a:pPr algn="r">
              <a:buFont typeface="Wingdings" pitchFamily="2" charset="2"/>
              <a:buNone/>
              <a:defRPr/>
            </a:pPr>
            <a:r>
              <a:rPr lang="ru-RU" sz="1400" dirty="0" smtClean="0"/>
              <a:t>Почти одновременно  с социальной</a:t>
            </a:r>
          </a:p>
          <a:p>
            <a:pPr algn="r">
              <a:buFont typeface="Wingdings" pitchFamily="2" charset="2"/>
              <a:buNone/>
              <a:defRPr/>
            </a:pPr>
            <a:r>
              <a:rPr lang="ru-RU" sz="1400" dirty="0" smtClean="0"/>
              <a:t> улыбкой появляются улыбки, </a:t>
            </a:r>
          </a:p>
          <a:p>
            <a:pPr algn="r">
              <a:buFont typeface="Wingdings" pitchFamily="2" charset="2"/>
              <a:buNone/>
              <a:defRPr/>
            </a:pPr>
            <a:r>
              <a:rPr lang="ru-RU" sz="1400" dirty="0" smtClean="0"/>
              <a:t>когда ребенок видит игрушки. Особенно</a:t>
            </a:r>
          </a:p>
          <a:p>
            <a:pPr algn="r">
              <a:buFont typeface="Wingdings" pitchFamily="2" charset="2"/>
              <a:buNone/>
              <a:defRPr/>
            </a:pPr>
            <a:r>
              <a:rPr lang="ru-RU" sz="1400" dirty="0" smtClean="0"/>
              <a:t> привлекательны для него изображения</a:t>
            </a:r>
          </a:p>
          <a:p>
            <a:pPr algn="r">
              <a:buFont typeface="Wingdings" pitchFamily="2" charset="2"/>
              <a:buNone/>
              <a:defRPr/>
            </a:pPr>
            <a:r>
              <a:rPr lang="ru-RU" sz="1400" dirty="0" smtClean="0"/>
              <a:t> человеческого лица.</a:t>
            </a:r>
          </a:p>
          <a:p>
            <a:pPr algn="r">
              <a:buFont typeface="Wingdings" pitchFamily="2" charset="2"/>
              <a:buNone/>
              <a:defRPr/>
            </a:pPr>
            <a:r>
              <a:rPr lang="ru-RU" sz="1400" dirty="0" smtClean="0">
                <a:solidFill>
                  <a:schemeClr val="accent2">
                    <a:lumMod val="50000"/>
                  </a:schemeClr>
                </a:solidFill>
              </a:rPr>
              <a:t>Заместитель директора Тихомирова Екатерина Алексеевна</a:t>
            </a:r>
          </a:p>
        </p:txBody>
      </p:sp>
      <p:pic>
        <p:nvPicPr>
          <p:cNvPr id="5" name="Рисунок 4" descr="PIC_2054.JPG"/>
          <p:cNvPicPr>
            <a:picLocks noChangeAspect="1"/>
          </p:cNvPicPr>
          <p:nvPr/>
        </p:nvPicPr>
        <p:blipFill>
          <a:blip r:embed="rId2" cstate="screen"/>
          <a:srcRect/>
          <a:stretch>
            <a:fillRect/>
          </a:stretch>
        </p:blipFill>
        <p:spPr>
          <a:xfrm rot="20828316">
            <a:off x="239497" y="6025746"/>
            <a:ext cx="2789652" cy="2802537"/>
          </a:xfrm>
          <a:prstGeom prst="ellipse">
            <a:avLst/>
          </a:prstGeom>
          <a:ln>
            <a:noFill/>
          </a:ln>
          <a:effectLst>
            <a:softEdge rad="112500"/>
          </a:effectLst>
        </p:spPr>
      </p:pic>
      <p:pic>
        <p:nvPicPr>
          <p:cNvPr id="6" name="Рисунок 5" descr="PIC_2056.JPG"/>
          <p:cNvPicPr>
            <a:picLocks noChangeAspect="1"/>
          </p:cNvPicPr>
          <p:nvPr/>
        </p:nvPicPr>
        <p:blipFill>
          <a:blip r:embed="rId3" cstate="screen"/>
          <a:srcRect/>
          <a:stretch>
            <a:fillRect/>
          </a:stretch>
        </p:blipFill>
        <p:spPr>
          <a:xfrm rot="685838">
            <a:off x="4264664" y="193515"/>
            <a:ext cx="2497945" cy="3164064"/>
          </a:xfrm>
          <a:prstGeom prst="ellipse">
            <a:avLst/>
          </a:prstGeom>
          <a:ln>
            <a:noFill/>
          </a:ln>
          <a:effectLst>
            <a:softEdge rad="112500"/>
          </a:effectLst>
        </p:spPr>
      </p:pic>
      <p:sp>
        <p:nvSpPr>
          <p:cNvPr id="7" name="Прямоугольник 6"/>
          <p:cNvSpPr/>
          <p:nvPr/>
        </p:nvSpPr>
        <p:spPr>
          <a:xfrm>
            <a:off x="3799407" y="0"/>
            <a:ext cx="3058593" cy="369332"/>
          </a:xfrm>
          <a:prstGeom prst="rect">
            <a:avLst/>
          </a:prstGeom>
        </p:spPr>
        <p:txBody>
          <a:bodyPr wrap="none">
            <a:spAutoFit/>
          </a:bodyPr>
          <a:lstStyle/>
          <a:p>
            <a:pPr algn="ctr">
              <a:defRPr/>
            </a:pPr>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Консультация методиста</a:t>
            </a:r>
          </a:p>
        </p:txBody>
      </p:sp>
      <p:sp>
        <p:nvSpPr>
          <p:cNvPr id="8" name="Номер слайда 7"/>
          <p:cNvSpPr>
            <a:spLocks noGrp="1"/>
          </p:cNvSpPr>
          <p:nvPr>
            <p:ph type="sldNum" sz="quarter" idx="11"/>
          </p:nvPr>
        </p:nvSpPr>
        <p:spPr/>
        <p:txBody>
          <a:bodyPr/>
          <a:lstStyle/>
          <a:p>
            <a:pPr>
              <a:defRPr/>
            </a:pPr>
            <a:fld id="{652E0AED-CA9B-491C-B469-43268FA50960}" type="slidenum">
              <a:rPr lang="ru-RU" smtClean="0"/>
              <a:pPr>
                <a:defRPr/>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Другая 8">
      <a:dk1>
        <a:sysClr val="windowText" lastClr="000000"/>
      </a:dk1>
      <a:lt1>
        <a:srgbClr val="FFFFCC"/>
      </a:lt1>
      <a:dk2>
        <a:srgbClr val="575F6D"/>
      </a:dk2>
      <a:lt2>
        <a:srgbClr val="FEFE59"/>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Другая 8">
    <a:dk1>
      <a:sysClr val="windowText" lastClr="000000"/>
    </a:dk1>
    <a:lt1>
      <a:srgbClr val="FFFFCC"/>
    </a:lt1>
    <a:dk2>
      <a:srgbClr val="575F6D"/>
    </a:dk2>
    <a:lt2>
      <a:srgbClr val="FEFE59"/>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554</TotalTime>
  <Words>2553</Words>
  <Application>Microsoft Office PowerPoint</Application>
  <PresentationFormat>Экран (4:3)</PresentationFormat>
  <Paragraphs>273</Paragraphs>
  <Slides>15</Slides>
  <Notes>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15</vt:i4>
      </vt:variant>
    </vt:vector>
  </HeadingPairs>
  <TitlesOfParts>
    <vt:vector size="27" baseType="lpstr">
      <vt:lpstr>Arial</vt:lpstr>
      <vt:lpstr>Century Schoolbook</vt:lpstr>
      <vt:lpstr>Wingdings</vt:lpstr>
      <vt:lpstr>Wingdings 2</vt:lpstr>
      <vt:lpstr>Calibri</vt:lpstr>
      <vt:lpstr>Tahoma</vt:lpstr>
      <vt:lpstr>Arbat</vt:lpstr>
      <vt:lpstr>Monotype Corsiva</vt:lpstr>
      <vt:lpstr>Comic Sans MS</vt:lpstr>
      <vt:lpstr>Peterburg</vt:lpstr>
      <vt:lpstr>Arial Black</vt:lpstr>
      <vt:lpstr>Эркер</vt:lpstr>
      <vt:lpstr>Слайд 1</vt:lpstr>
      <vt:lpstr>Сегодня в номере</vt:lpstr>
      <vt:lpstr>Обращение главного редактора</vt:lpstr>
      <vt:lpstr>Слайд 4</vt:lpstr>
      <vt:lpstr>«В ожидании чуда» (разработки в рамках муниципального эксперимента)</vt:lpstr>
      <vt:lpstr>Слайд 6</vt:lpstr>
      <vt:lpstr>Анализ результатов анкетирования родителей, участвующих в муниципальном эксперименте   </vt:lpstr>
      <vt:lpstr>Слайд 8</vt:lpstr>
      <vt:lpstr>«От улыбки целый мир светлей…»</vt:lpstr>
      <vt:lpstr>КАК УСЛЫШАТЬ ТИШИНУ   </vt:lpstr>
      <vt:lpstr>Слайд 11</vt:lpstr>
      <vt:lpstr> Медицинские советы «Что есть во время простуды?»</vt:lpstr>
      <vt:lpstr>Зарядка вместе с мамой</vt:lpstr>
      <vt:lpstr>Актуальный разговор о туалетных проблемах</vt:lpstr>
      <vt:lpstr>В мире волшебных красок</vt:lpstr>
    </vt:vector>
  </TitlesOfParts>
  <Company>d/s 181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Admin</cp:lastModifiedBy>
  <cp:revision>54</cp:revision>
  <dcterms:created xsi:type="dcterms:W3CDTF">2010-10-12T12:19:29Z</dcterms:created>
  <dcterms:modified xsi:type="dcterms:W3CDTF">2012-02-02T18:38:18Z</dcterms:modified>
</cp:coreProperties>
</file>