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5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4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8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0E1D-CFAB-45E2-AB08-5374602B3565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0645-449F-4A3D-BE5E-EDCCCB6FC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" TargetMode="External"/><Relationship Id="rId2" Type="http://schemas.openxmlformats.org/officeDocument/2006/relationships/hyperlink" Target="http://adalin.mospsy.ru/l_03_00/l0301134.s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539552" y="404664"/>
            <a:ext cx="8064896" cy="612068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63500">
            <a:noFill/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935393" y="1701059"/>
            <a:ext cx="7273214" cy="29856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Адаптация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(от лат.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adaptare –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приспособлять)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– в широком смысле – приспособление к изменяющимся внешним и внутренним условиям.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773238"/>
            <a:ext cx="8424863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/>
              <a:t>Используемые материалы:</a:t>
            </a:r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/>
              <a:t>Ватутина Н.Г. – Ребенок поступает в детский сад: Пособие для воспитателей дет. сада /Под ред. Л. И. Каплан.— М.: Просвещение, 1983.—80 с, ил.</a:t>
            </a:r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/>
              <a:t>Материалы сайта - </a:t>
            </a:r>
            <a:r>
              <a:rPr lang="en-US" sz="2000" b="1" dirty="0">
                <a:hlinkClick r:id="rId2"/>
              </a:rPr>
              <a:t>http://</a:t>
            </a:r>
            <a:r>
              <a:rPr lang="en-US" sz="2000" b="1" dirty="0">
                <a:hlinkClick r:id="rId2"/>
              </a:rPr>
              <a:t>adalin.mospsy.ru/l_03_00/l0301134.shtml</a:t>
            </a:r>
            <a:endParaRPr lang="ru-RU" sz="2000" b="1" dirty="0"/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/>
              <a:t>Материалы сайта - </a:t>
            </a:r>
            <a:r>
              <a:rPr lang="en-US" sz="2000" b="1" dirty="0">
                <a:hlinkClick r:id="rId3"/>
              </a:rPr>
              <a:t>http</a:t>
            </a:r>
            <a:r>
              <a:rPr lang="en-US" sz="2000" b="1" dirty="0">
                <a:hlinkClick r:id="rId3"/>
              </a:rPr>
              <a:t>://</a:t>
            </a:r>
            <a:r>
              <a:rPr lang="en-US" sz="2000" b="1" dirty="0">
                <a:hlinkClick r:id="rId3"/>
              </a:rPr>
              <a:t>allforchildren.ru</a:t>
            </a:r>
            <a:r>
              <a:rPr lang="ru-RU" sz="2000" b="1" dirty="0"/>
              <a:t>  </a:t>
            </a:r>
          </a:p>
          <a:p>
            <a:pPr marL="342900" indent="-342900" algn="ctr">
              <a:lnSpc>
                <a:spcPct val="150000"/>
              </a:lnSpc>
              <a:buFontTx/>
              <a:buAutoNum type="arabicPeriod"/>
              <a:defRPr/>
            </a:pP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012" y="718324"/>
            <a:ext cx="839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ВНИМАНИЕ!</a:t>
            </a:r>
            <a:endParaRPr lang="ru-RU" sz="5400" b="1" spc="200" dirty="0">
              <a:ln w="2921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288" y="115888"/>
            <a:ext cx="9021762" cy="6550025"/>
            <a:chOff x="14288" y="115888"/>
            <a:chExt cx="9021762" cy="65500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5888" y="115888"/>
              <a:ext cx="8785225" cy="9366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chemeClr val="accent6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</a:rPr>
                <a:t>В период адаптации к условиям детского сада очень часто отмечается регресс во всем развитии ребёнка: в его речи, навыках, умениях, игровой деятельности!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/>
                <a:t>	</a:t>
              </a:r>
            </a:p>
          </p:txBody>
        </p:sp>
        <p:grpSp>
          <p:nvGrpSpPr>
            <p:cNvPr id="4099" name="Группа 4"/>
            <p:cNvGrpSpPr>
              <a:grpSpLocks/>
            </p:cNvGrpSpPr>
            <p:nvPr/>
          </p:nvGrpSpPr>
          <p:grpSpPr bwMode="auto">
            <a:xfrm>
              <a:off x="14288" y="1268413"/>
              <a:ext cx="9021762" cy="5397500"/>
              <a:chOff x="13704" y="1268760"/>
              <a:chExt cx="9022792" cy="5396543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15316" y="1268760"/>
                <a:ext cx="8921180" cy="532829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3704" y="1340184"/>
                <a:ext cx="8784640" cy="5325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  <a:cs typeface="+mn-cs"/>
                  </a:rPr>
                  <a:t>	</a:t>
                </a:r>
                <a:r>
                  <a:rPr lang="ru-RU" sz="20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cs typeface="+mn-cs"/>
                  </a:rPr>
                  <a:t>Изменение образа жизни приводит в первую очередь к нарушению эмоционального состояния ребенка. Для адаптационного периода характерна эмоциональная напряженность, беспокойство или заторможенность. Ребенок много плачет, стремиться к эмоциональному контакту с взрослым или, наоборот, отказывается от него, сторониться сверстников. Малыш отказывается от еды, в часы отдыха плачет. Разлука и встреча с родными протекает очень бурно: ребенок не отпускает от себя родителей, долго плачет после их ухода, а приход вновь встречает слезами. Снижается активность ребенка и по отношению к предметному миру. Падает уровень речевой активности. Все негативные проявления у детей, особенно раннего возраста, выражены очень ярко. Период восстановления растягивается иногда на два-три месяца. Труднее всего восстанавливается игровая деятельность и взаимоотношения со сверстниками. Нарушения в сфере общения тесным образом связаны с опытом общения ребенка, и имеющимися у него средствами налаживать деловые контакты. Если ребенок привык общаться только с матерью, у него могут возникнуть трудности в контактах с другими людьми.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2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5"/>
          <p:cNvGrpSpPr>
            <a:grpSpLocks/>
          </p:cNvGrpSpPr>
          <p:nvPr/>
        </p:nvGrpSpPr>
        <p:grpSpPr bwMode="auto">
          <a:xfrm>
            <a:off x="395288" y="476672"/>
            <a:ext cx="8353176" cy="5904656"/>
            <a:chOff x="899592" y="836712"/>
            <a:chExt cx="7776864" cy="36724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99592" y="836712"/>
              <a:ext cx="7776864" cy="367240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softEdge rad="6350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31640" y="1052735"/>
              <a:ext cx="6768752" cy="23544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Выделяют </a:t>
              </a: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три степени адаптации:</a:t>
              </a:r>
            </a:p>
            <a:p>
              <a:pPr marL="742950" indent="-74295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Лёгкая адаптация</a:t>
              </a:r>
            </a:p>
            <a:p>
              <a:pPr marL="742950" indent="-74295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Адаптация средней тяжести</a:t>
              </a:r>
            </a:p>
            <a:p>
              <a:pPr marL="742950" indent="-742950" algn="ctr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ru-RU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Тяжёлая адаптация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9400" y="278913"/>
            <a:ext cx="8642350" cy="6488128"/>
            <a:chOff x="279400" y="278913"/>
            <a:chExt cx="8642350" cy="6488128"/>
          </a:xfrm>
        </p:grpSpPr>
        <p:sp>
          <p:nvSpPr>
            <p:cNvPr id="6146" name="Прямоугольник 1"/>
            <p:cNvSpPr>
              <a:spLocks noChangeArrowheads="1"/>
            </p:cNvSpPr>
            <p:nvPr/>
          </p:nvSpPr>
          <p:spPr bwMode="auto">
            <a:xfrm>
              <a:off x="279400" y="764704"/>
              <a:ext cx="8642350" cy="600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accent3">
                      <a:lumMod val="50000"/>
                    </a:schemeClr>
                  </a:solidFill>
                </a:rPr>
                <a:t>Поведение нормализуется в течение </a:t>
              </a:r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</a:rPr>
                <a:t>10-15</a:t>
              </a:r>
              <a:r>
                <a:rPr lang="ru-RU" sz="2400" dirty="0">
                  <a:solidFill>
                    <a:schemeClr val="accent3">
                      <a:lumMod val="50000"/>
                    </a:schemeClr>
                  </a:solidFill>
                </a:rPr>
                <a:t> дней, ребенок соответственно норме прибавляет в весе, адекватно ведет себя в коллективе, не болеет в течение первого месяца посещения дошкольного учреждения. К двадцатому дню пребывания в ДОУ у ребенка нормализуется сон, он нормально начинает есть. Настроение бодрое, заинтересованное, в сочетании с утренним плачем. Отношения с близкими и со взрослыми не нарушаются. Отношение к детям может быть как безразличным, так и заинтересованным. Интерес к окружающим восстанавливается в течение двух недель при участии взрослого. Речь затормаживается, но ребенок может откликаться и выполнять указания взрослого. К концу первого месяца восстанавливается активная речь. Заболевания не более одного раза, сроком не больше 10 дней, без осложнений. Признаки невротических реакций и изменения в деятельности вегетативной нервной системы отсутствуют.</a:t>
              </a:r>
            </a:p>
          </p:txBody>
        </p:sp>
        <p:sp>
          <p:nvSpPr>
            <p:cNvPr id="7171" name="TextBox 2"/>
            <p:cNvSpPr txBox="1">
              <a:spLocks noChangeArrowheads="1"/>
            </p:cNvSpPr>
            <p:nvPr/>
          </p:nvSpPr>
          <p:spPr bwMode="auto">
            <a:xfrm>
              <a:off x="1651000" y="278913"/>
              <a:ext cx="5543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3200" b="1" dirty="0">
                  <a:solidFill>
                    <a:srgbClr val="C00000"/>
                  </a:solidFill>
                </a:rPr>
                <a:t>Лёгкая адаптация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5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9381"/>
            <a:ext cx="9144000" cy="6848619"/>
            <a:chOff x="0" y="9381"/>
            <a:chExt cx="9144000" cy="684861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487362"/>
              <a:ext cx="9144000" cy="6370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+mn-lt"/>
                  <a:cs typeface="+mn-cs"/>
                </a:rPr>
                <a:t>Сдвиги нормализуются в течение месяца, есть признаки психического стресса. Нарушение в общем состоянии выражены ярче и продолжительнее. Сон и аппетит восстанавливается лишь через </a:t>
              </a:r>
              <a:r>
                <a:rPr lang="ru-RU" sz="2400" b="1" dirty="0">
                  <a:solidFill>
                    <a:srgbClr val="002060"/>
                  </a:solidFill>
                  <a:latin typeface="+mn-lt"/>
                  <a:cs typeface="+mn-cs"/>
                </a:rPr>
                <a:t>20-40</a:t>
              </a:r>
              <a:r>
                <a:rPr lang="ru-RU" sz="2400" dirty="0">
                  <a:solidFill>
                    <a:srgbClr val="002060"/>
                  </a:solidFill>
                  <a:latin typeface="+mn-lt"/>
                  <a:cs typeface="+mn-cs"/>
                </a:rPr>
                <a:t> дней. Настроение неустойчивое в течение месяца. Поведенческие реакции восстанавливаются к 30 дню пребывания в ДОУ. Отношение к близким у ребенка - эмоционально-возбужденное (плач, крик при расставании и встречи). Отношение к детям, как правило, безразличное, но может быть и заинтересованное. Речь либо не используется, либо речевая активность замедляется. В игре ребенок не пользуется приобретенными навыками, игра ситуативная. Заболевания до двух раз, сроком не более 10 дней, без осложнений. Вес не изменяется, либо снижается. Проявляются признаки невротических реакций: избирательность в отношениях со взрослыми и детьми, общение только в определенных условиях. Изменение вегетативной нервной системы: бледность, потливость, тени под глазами, пылающие щечки, шелушение кожи (диатез) - в течение 1.5-2 недель.</a:t>
              </a:r>
            </a:p>
          </p:txBody>
        </p:sp>
        <p:sp>
          <p:nvSpPr>
            <p:cNvPr id="8195" name="TextBox 2"/>
            <p:cNvSpPr txBox="1">
              <a:spLocks noChangeArrowheads="1"/>
            </p:cNvSpPr>
            <p:nvPr/>
          </p:nvSpPr>
          <p:spPr bwMode="auto">
            <a:xfrm>
              <a:off x="1258888" y="9381"/>
              <a:ext cx="6913562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3200" b="1" dirty="0">
                  <a:solidFill>
                    <a:srgbClr val="C00000"/>
                  </a:solidFill>
                </a:rPr>
                <a:t>Адаптация средней тяжести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8613" y="188913"/>
            <a:ext cx="8785225" cy="5983287"/>
            <a:chOff x="328613" y="188913"/>
            <a:chExt cx="8785225" cy="59832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8613" y="908050"/>
              <a:ext cx="8785225" cy="52641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Длительность от </a:t>
              </a:r>
              <a:r>
                <a:rPr lang="ru-RU" sz="2400" b="1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2 до 6 месяцев</a:t>
              </a:r>
              <a:r>
                <a:rPr lang="ru-RU" sz="24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. Ребенок часто болеет, теряет уже полученные навыки, может наступить как физическое, так и психическое истощение организма. Ребенок плохо засыпает, сон короткий, вскрикивает, плачет во сне, просыпается со слезами, аппетит снижается сильно и надолго, может возникнуть стойкий отказ от еды, невротическая рвота, функциональное нарушение стула. Настроение безучастное, ребенок много и длительно плачет, поведенческие реакции нормализуются к 60-му дню пребывания в ДОУ. Отношение к близким эмоционально-возбужденное, лишенное практического взаимодействия. Отношение к детям: избегание контактов или проявление агрессии. Отказывается от участия в деятельности. Речью не пользуется или имеет место задержка речевого развития на 2-3 периода. Игра ситуативная, кратковременная.</a:t>
              </a:r>
            </a:p>
          </p:txBody>
        </p:sp>
        <p:sp>
          <p:nvSpPr>
            <p:cNvPr id="9219" name="TextBox 2"/>
            <p:cNvSpPr txBox="1">
              <a:spLocks noChangeArrowheads="1"/>
            </p:cNvSpPr>
            <p:nvPr/>
          </p:nvSpPr>
          <p:spPr bwMode="auto">
            <a:xfrm>
              <a:off x="2016125" y="188913"/>
              <a:ext cx="52562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3200" b="1">
                  <a:solidFill>
                    <a:srgbClr val="C00000"/>
                  </a:solidFill>
                </a:rPr>
                <a:t>Тяжёлая адаптация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7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0050" y="188913"/>
            <a:ext cx="8353425" cy="6229350"/>
            <a:chOff x="400050" y="188913"/>
            <a:chExt cx="8353425" cy="6229350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1187450" y="3033713"/>
              <a:ext cx="6943725" cy="338455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47" name="Прямоугольник 1"/>
            <p:cNvSpPr>
              <a:spLocks noChangeArrowheads="1"/>
            </p:cNvSpPr>
            <p:nvPr/>
          </p:nvSpPr>
          <p:spPr bwMode="auto">
            <a:xfrm>
              <a:off x="1289492" y="3140858"/>
              <a:ext cx="6841683" cy="317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C00000"/>
                  </a:solidFill>
                </a:rPr>
                <a:t>Родители должны вовлекать ребенка в контакты со взрослыми и детьми, не являющимися членами семьи, учить, как обратиться к взрослому, что сказать как вежливо попросить что-то и т. п. Например, мать предлагает своему маленькому сыну, еще не умеющему говорить: «отнеси тете книжку», «покажи дяде машинку». Ребенку, уже владеющему речью, предлагают: «подойди к тете Лене, дай ручку и скажи «здравствуйте» — или дают поручение: «попроси у Вовы машину, скажи «дай, пожалуйста, машину» и т. п.</a:t>
              </a:r>
            </a:p>
          </p:txBody>
        </p:sp>
        <p:sp>
          <p:nvSpPr>
            <p:cNvPr id="3" name="Скругленный прямоугольник 2"/>
            <p:cNvSpPr/>
            <p:nvPr/>
          </p:nvSpPr>
          <p:spPr bwMode="auto">
            <a:xfrm>
              <a:off x="400050" y="188913"/>
              <a:ext cx="8353425" cy="2663825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245" name="Прямоугольник 4"/>
            <p:cNvSpPr>
              <a:spLocks noChangeArrowheads="1"/>
            </p:cNvSpPr>
            <p:nvPr/>
          </p:nvSpPr>
          <p:spPr bwMode="auto">
            <a:xfrm>
              <a:off x="657265" y="366868"/>
              <a:ext cx="7849339" cy="23079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</a:rPr>
                <a:t>Главной и основной причиной затруднений при адаптации детей в детском саду является отсутствие у них опыта общения со взрослыми и детьми. Чем уже круг общения ребенка до поступления в детское учреждение, тем длительнее формируются у него отношения с воспитателем и со сверстниками!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9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388" y="249238"/>
            <a:ext cx="8785225" cy="6448425"/>
            <a:chOff x="179388" y="249238"/>
            <a:chExt cx="8785225" cy="6448425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252413" y="261938"/>
              <a:ext cx="8639175" cy="4019550"/>
            </a:xfrm>
            <a:prstGeom prst="roundRect">
              <a:avLst/>
            </a:prstGeom>
            <a:solidFill>
              <a:srgbClr val="FFFF00"/>
            </a:solidFill>
            <a:ln w="63500"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318" name="Прямоугольник 3"/>
            <p:cNvSpPr>
              <a:spLocks noChangeArrowheads="1"/>
            </p:cNvSpPr>
            <p:nvPr/>
          </p:nvSpPr>
          <p:spPr bwMode="auto">
            <a:xfrm>
              <a:off x="179388" y="249238"/>
              <a:ext cx="8785225" cy="37861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400" b="1" dirty="0">
                <a:solidFill>
                  <a:srgbClr val="7030A0"/>
                </a:solidFill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Для самочувствия ребенка в адаптационный период большое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значение имеет то, в какой мере сформированы у него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необходимые культурно-гигиенические навыки и привычки,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rgbClr val="00B050"/>
                  </a:solidFill>
                </a:rPr>
                <a:t>навыки самообслуживания (одевания, еды и др.). Между тем не во всех семьях уделяется достаточное внимание формированию указанных навыков и привычек. Нередко дети двух-трехлетнего возраста приходят в детский сад, не умея самостоятельно есть, не просятся на горшок, не умеют одеваться и раздеваться, пользоваться носовым платком и т. п.</a:t>
              </a:r>
            </a:p>
          </p:txBody>
        </p:sp>
        <p:pic>
          <p:nvPicPr>
            <p:cNvPr id="1331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09" r="30029"/>
            <a:stretch>
              <a:fillRect/>
            </a:stretch>
          </p:blipFill>
          <p:spPr bwMode="auto">
            <a:xfrm>
              <a:off x="179388" y="4495800"/>
              <a:ext cx="1944687" cy="2201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48"/>
            <a:stretch>
              <a:fillRect/>
            </a:stretch>
          </p:blipFill>
          <p:spPr bwMode="auto">
            <a:xfrm>
              <a:off x="7137400" y="4292600"/>
              <a:ext cx="1743075" cy="223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7" t="19932" r="9573" b="13773"/>
            <a:stretch/>
          </p:blipFill>
          <p:spPr bwMode="auto">
            <a:xfrm>
              <a:off x="2915816" y="4585349"/>
              <a:ext cx="3334327" cy="2022763"/>
            </a:xfrm>
            <a:prstGeom prst="roundRect">
              <a:avLst/>
            </a:prstGeom>
            <a:noFill/>
            <a:ln w="635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67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463" y="3500438"/>
            <a:ext cx="6840537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cs typeface="+mn-cs"/>
              </a:rPr>
              <a:t>Для того чтобы ребенок мог по возможности быстро и безболезненно адаптироваться к условиям общественного воспитания, в семье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необходимо готовить его к поступлению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детский сад!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0825" y="187011"/>
            <a:ext cx="7273925" cy="6636064"/>
            <a:chOff x="250825" y="187011"/>
            <a:chExt cx="7273925" cy="663606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225925"/>
              <a:ext cx="2432050" cy="259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0825" y="187011"/>
              <a:ext cx="7273925" cy="3046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  <a:cs typeface="+mn-cs"/>
                </a:rPr>
                <a:t>Длительность  и тяжесть привыкания к изменениям условий зависит от предшествующих условий воспитания детей в семье. Нарушение сна, аппетита, эмоционального состояния в первые дни в новом учреждении наблюдаются преимущественно у детей, у которых в семье отсутствовал правильный режим, а методика кормления, укладывания и организация бодрствования была неправильной.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7777</cp:lastModifiedBy>
  <cp:revision>7</cp:revision>
  <dcterms:created xsi:type="dcterms:W3CDTF">2012-01-23T19:07:31Z</dcterms:created>
  <dcterms:modified xsi:type="dcterms:W3CDTF">2012-01-28T09:11:40Z</dcterms:modified>
</cp:coreProperties>
</file>