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9" r:id="rId10"/>
    <p:sldId id="264" r:id="rId11"/>
    <p:sldId id="271" r:id="rId12"/>
    <p:sldId id="27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8133DE-B26D-487D-A5AF-F6F998D881AD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26C80B-99E3-48E5-8A4E-C536B303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>
            <a:off x="5580112" y="5229200"/>
            <a:ext cx="3313112" cy="1008063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2857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7"/>
          <p:cNvSpPr>
            <a:spLocks noChangeArrowheads="1"/>
          </p:cNvSpPr>
          <p:nvPr/>
        </p:nvSpPr>
        <p:spPr bwMode="auto">
          <a:xfrm>
            <a:off x="1115616" y="2348880"/>
            <a:ext cx="7776864" cy="2160588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2857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5616" y="2492896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Проектная технология как средство воспитания и развития детей дошкольного возраста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671346" y="5343753"/>
            <a:ext cx="308828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r"/>
            <a:r>
              <a:rPr lang="ru-RU" sz="1400" b="1" dirty="0"/>
              <a:t>Барбарина О.А.</a:t>
            </a:r>
            <a:r>
              <a:rPr lang="ru-RU" sz="1400" dirty="0"/>
              <a:t>,</a:t>
            </a:r>
          </a:p>
          <a:p>
            <a:pPr indent="450850" algn="r"/>
            <a:r>
              <a:rPr lang="ru-RU" sz="1400" dirty="0"/>
              <a:t>воспитатель,</a:t>
            </a:r>
          </a:p>
          <a:p>
            <a:pPr indent="450850" algn="r"/>
            <a:r>
              <a:rPr lang="en-US" sz="1400" dirty="0"/>
              <a:t>I</a:t>
            </a:r>
            <a:r>
              <a:rPr lang="ru-RU" sz="1400" dirty="0"/>
              <a:t> квалификационная категория </a:t>
            </a:r>
          </a:p>
          <a:p>
            <a:pPr indent="450850" algn="r"/>
            <a:endParaRPr lang="ru-RU" sz="16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260350"/>
            <a:ext cx="7853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</a:rPr>
              <a:t>Муниципальный орган управления образованием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Управление образованием ГО Красноуфимск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Муниципальное казенное дошкольное образовательное учреждение детский сад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Комбинированного вида № 52 ГО Красноуфимск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Свердловской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68760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</a:rPr>
              <a:t>формирование </a:t>
            </a:r>
            <a:r>
              <a:rPr lang="ru-RU" sz="2800" dirty="0">
                <a:latin typeface="Calibri" pitchFamily="34" charset="0"/>
              </a:rPr>
              <a:t>оригинального </a:t>
            </a:r>
            <a:r>
              <a:rPr lang="ru-RU" sz="2800" dirty="0" smtClean="0">
                <a:latin typeface="Calibri" pitchFamily="34" charset="0"/>
              </a:rPr>
              <a:t>замысла</a:t>
            </a:r>
          </a:p>
          <a:p>
            <a:pPr indent="360363"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умение фиксировать его с помощью </a:t>
            </a:r>
            <a:r>
              <a:rPr lang="ru-RU" sz="2800" dirty="0" smtClean="0">
                <a:latin typeface="Calibri" pitchFamily="34" charset="0"/>
              </a:rPr>
              <a:t>доступной </a:t>
            </a:r>
            <a:r>
              <a:rPr lang="ru-RU" sz="2800" dirty="0">
                <a:latin typeface="Calibri" pitchFamily="34" charset="0"/>
              </a:rPr>
              <a:t>системы </a:t>
            </a:r>
            <a:r>
              <a:rPr lang="ru-RU" sz="2800" dirty="0" smtClean="0">
                <a:latin typeface="Calibri" pitchFamily="34" charset="0"/>
              </a:rPr>
              <a:t>средств</a:t>
            </a:r>
          </a:p>
          <a:p>
            <a:pPr indent="360363"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</a:rPr>
              <a:t>определять </a:t>
            </a:r>
            <a:r>
              <a:rPr lang="ru-RU" sz="2800" dirty="0">
                <a:latin typeface="Calibri" pitchFamily="34" charset="0"/>
              </a:rPr>
              <a:t>этапы его </a:t>
            </a:r>
            <a:r>
              <a:rPr lang="ru-RU" sz="2800" dirty="0" smtClean="0">
                <a:latin typeface="Calibri" pitchFamily="34" charset="0"/>
              </a:rPr>
              <a:t>реализации</a:t>
            </a:r>
          </a:p>
          <a:p>
            <a:pPr indent="360363"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</a:rPr>
              <a:t>следовать </a:t>
            </a:r>
            <a:r>
              <a:rPr lang="ru-RU" sz="2800" dirty="0">
                <a:latin typeface="Calibri" pitchFamily="34" charset="0"/>
              </a:rPr>
              <a:t>задуманному </a:t>
            </a:r>
            <a:r>
              <a:rPr lang="ru-RU" sz="2800" dirty="0" smtClean="0">
                <a:latin typeface="Calibri" pitchFamily="34" charset="0"/>
              </a:rPr>
              <a:t>плану</a:t>
            </a:r>
          </a:p>
          <a:p>
            <a:pPr indent="360363"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</a:rPr>
              <a:t>систематизировать </a:t>
            </a:r>
            <a:r>
              <a:rPr lang="ru-RU" sz="2800" dirty="0">
                <a:latin typeface="Calibri" pitchFamily="34" charset="0"/>
              </a:rPr>
              <a:t>необходимые материалы и информацию и т. 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Выполнение проекта предполагает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Влияние </a:t>
            </a:r>
            <a:r>
              <a:rPr lang="ru-RU" b="1" dirty="0" smtClean="0">
                <a:solidFill>
                  <a:schemeClr val="tx1"/>
                </a:solidFill>
              </a:rPr>
              <a:t>проектной деятельности на педагога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 Находится в поиске в пространстве возможностей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Изменяется мировоззрение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Не применяются стандартные, шаблонные действия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Ежедневный творческий, личностный рост</a:t>
            </a:r>
          </a:p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Смысл проектной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60363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Связывает обучение с жизнью</a:t>
            </a:r>
          </a:p>
          <a:p>
            <a:pPr indent="360363">
              <a:buNone/>
            </a:pPr>
            <a:endParaRPr lang="ru-RU" sz="1600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Формирует навыки исследовательской деятельности</a:t>
            </a:r>
          </a:p>
          <a:p>
            <a:pPr indent="360363">
              <a:buFont typeface="Wingdings" pitchFamily="2" charset="2"/>
              <a:buChar char="ü"/>
            </a:pPr>
            <a:endParaRPr lang="ru-RU" sz="1600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Творчество</a:t>
            </a:r>
          </a:p>
          <a:p>
            <a:pPr indent="360363">
              <a:buFont typeface="Wingdings" pitchFamily="2" charset="2"/>
              <a:buChar char="ü"/>
            </a:pPr>
            <a:endParaRPr lang="ru-RU" sz="1600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Умение планировать</a:t>
            </a:r>
          </a:p>
          <a:p>
            <a:pPr indent="360363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Работать в коллективе</a:t>
            </a:r>
          </a:p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pPr indent="360363">
              <a:buFont typeface="Wingdings" pitchFamily="2" charset="2"/>
              <a:buChar char="ü"/>
            </a:pP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187624" y="1052736"/>
            <a:ext cx="7740352" cy="4248472"/>
          </a:xfrm>
          <a:prstGeom prst="verticalScroll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b="1" i="1" dirty="0" smtClean="0">
                <a:latin typeface="Calibri" pitchFamily="34" charset="0"/>
              </a:rPr>
              <a:t>Многому я научился у своих наставников, </a:t>
            </a:r>
          </a:p>
          <a:p>
            <a:pPr algn="r"/>
            <a:r>
              <a:rPr lang="ru-RU" sz="3200" b="1" i="1" dirty="0" smtClean="0">
                <a:latin typeface="Calibri" pitchFamily="34" charset="0"/>
              </a:rPr>
              <a:t>еще более – у своих товарищей,</a:t>
            </a:r>
          </a:p>
          <a:p>
            <a:pPr algn="r"/>
            <a:r>
              <a:rPr lang="ru-RU" sz="3200" b="1" i="1" dirty="0" smtClean="0">
                <a:latin typeface="Calibri" pitchFamily="34" charset="0"/>
              </a:rPr>
              <a:t>Но более всего – у своих учеников.</a:t>
            </a:r>
          </a:p>
          <a:p>
            <a:pPr algn="r"/>
            <a:endParaRPr lang="ru-RU" sz="1600" i="1" dirty="0" smtClean="0">
              <a:latin typeface="Calibri" pitchFamily="34" charset="0"/>
            </a:endParaRPr>
          </a:p>
          <a:p>
            <a:pPr algn="r"/>
            <a:r>
              <a:rPr lang="ru-RU" sz="2400" dirty="0" smtClean="0">
                <a:latin typeface="Calibri" pitchFamily="34" charset="0"/>
              </a:rPr>
              <a:t>Талмуд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6569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модернизации российского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339752" y="2492896"/>
            <a:ext cx="6552728" cy="4176464"/>
          </a:xfrm>
          <a:prstGeom prst="cloudCallout">
            <a:avLst>
              <a:gd name="adj1" fmla="val -46286"/>
              <a:gd name="adj2" fmla="val -71724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«развивающемуся обществу нужны образованные, нравственные, предприимчивые люди, которые могут самостоятельно принимать ответственные решения в ситуации выбора, прогнозируя их возможные последствия, способны к сотрудничеству, отличаются мобильностью, динамизмом, конструктивностью, обладают развитым чувством ответственности».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187624" y="836712"/>
            <a:ext cx="7560840" cy="4608512"/>
          </a:xfrm>
          <a:prstGeom prst="verticalScroll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1556792"/>
            <a:ext cx="5904656" cy="352839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«Все, что я познаю, я знаю, для   чего это  мне надо и где и как я могу эти знания применить»</a:t>
            </a:r>
            <a:b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- основной тезис современного понимания метода проектов.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документ 11"/>
          <p:cNvSpPr/>
          <p:nvPr/>
        </p:nvSpPr>
        <p:spPr>
          <a:xfrm>
            <a:off x="5796136" y="4653136"/>
            <a:ext cx="2808312" cy="1152128"/>
          </a:xfrm>
          <a:prstGeom prst="flowChartDocumen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«Семейные проекты</a:t>
            </a:r>
            <a:r>
              <a:rPr lang="ru-RU" b="1" dirty="0" smtClean="0">
                <a:solidFill>
                  <a:prstClr val="black"/>
                </a:solidFill>
              </a:rPr>
              <a:t>»</a:t>
            </a:r>
            <a:endParaRPr lang="ru-RU" b="1" dirty="0" smtClean="0"/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5580112" y="692696"/>
            <a:ext cx="3096344" cy="1152128"/>
          </a:xfrm>
          <a:prstGeom prst="flowChartDocumen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Познавательные</a:t>
            </a:r>
            <a:endParaRPr lang="ru-RU" sz="2000" b="1" dirty="0" smtClean="0"/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1214414" y="4643446"/>
            <a:ext cx="3000396" cy="1071570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Ознакомительно-ориентированные</a:t>
            </a:r>
            <a:endParaRPr lang="ru-RU" b="1" dirty="0" smtClean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187624" y="692696"/>
            <a:ext cx="2880320" cy="1296144"/>
          </a:xfrm>
          <a:prstGeom prst="flowChartDocumen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Исследовательские</a:t>
            </a:r>
            <a:endParaRPr lang="ru-RU" sz="20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2636912"/>
            <a:ext cx="2592288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alibri" pitchFamily="34" charset="0"/>
              </a:rPr>
              <a:t>Проекты</a:t>
            </a:r>
            <a:endParaRPr lang="ru-RU" sz="3600" b="1" dirty="0" smtClean="0">
              <a:latin typeface="Calibri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3419872" y="1844824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0072" y="1844824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491880" y="3717032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4088" y="3717032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052736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>
                <a:latin typeface="Calibri" pitchFamily="34" charset="0"/>
              </a:rPr>
              <a:t>«Золотая осень</a:t>
            </a:r>
            <a:r>
              <a:rPr lang="ru-RU" sz="3200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>
                <a:latin typeface="Calibri" pitchFamily="34" charset="0"/>
              </a:rPr>
              <a:t>«Рыбы</a:t>
            </a:r>
            <a:r>
              <a:rPr lang="ru-RU" sz="3200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«</a:t>
            </a:r>
            <a:r>
              <a:rPr lang="ru-RU" sz="3200" dirty="0">
                <a:latin typeface="Calibri" pitchFamily="34" charset="0"/>
              </a:rPr>
              <a:t>Одуванчик</a:t>
            </a:r>
            <a:r>
              <a:rPr lang="ru-RU" sz="3200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«</a:t>
            </a:r>
            <a:r>
              <a:rPr lang="ru-RU" sz="3200" dirty="0">
                <a:latin typeface="Calibri" pitchFamily="34" charset="0"/>
              </a:rPr>
              <a:t>Огонь друг – огонь враг</a:t>
            </a:r>
            <a:r>
              <a:rPr lang="ru-RU" sz="3200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«</a:t>
            </a:r>
            <a:r>
              <a:rPr lang="ru-RU" sz="3200" dirty="0">
                <a:latin typeface="Calibri" pitchFamily="34" charset="0"/>
              </a:rPr>
              <a:t>Часы</a:t>
            </a:r>
            <a:r>
              <a:rPr lang="ru-RU" sz="3200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«</a:t>
            </a:r>
            <a:r>
              <a:rPr lang="ru-RU" sz="3200" dirty="0">
                <a:latin typeface="Calibri" pitchFamily="34" charset="0"/>
              </a:rPr>
              <a:t>Была война</a:t>
            </a:r>
            <a:r>
              <a:rPr lang="ru-RU" sz="3200" dirty="0" smtClean="0">
                <a:latin typeface="Calibri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Calibri" pitchFamily="34" charset="0"/>
              </a:rPr>
              <a:t>«</a:t>
            </a:r>
            <a:r>
              <a:rPr lang="ru-RU" sz="3200" dirty="0">
                <a:latin typeface="Calibri" pitchFamily="34" charset="0"/>
              </a:rPr>
              <a:t>Познакомьтесь, моя семья</a:t>
            </a:r>
            <a:r>
              <a:rPr lang="ru-RU" sz="3200" dirty="0" smtClean="0">
                <a:latin typeface="Calibri" pitchFamily="34" charset="0"/>
              </a:rPr>
              <a:t>» и др.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Реализованы проекты: 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«Золотая осень»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Admin\Рабочий стол\Гр11 Мозайка\DSC06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3286148" cy="2464611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Гр11 Мозайка\DSC06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286148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Гр11 Мозайка\DSC06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4"/>
            <a:ext cx="3286148" cy="24288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Гр11 Мозайка\DSC06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3" y="4000504"/>
            <a:ext cx="328614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</a:rPr>
              <a:t>«Елочка – зеленая иголочка»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Documents and Settings\Admin\Рабочий стол\Новая папка (2)\SDC14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3143272" cy="235745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овая папка (2)\SDC14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68068"/>
            <a:ext cx="3143272" cy="230387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овая папка (2)\SDC14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56"/>
            <a:ext cx="3143272" cy="2357454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Новая папка (2)\SDC14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32677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«Космос и вселенная»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Новая папка\P106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00504"/>
            <a:ext cx="2160000" cy="264187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P106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333773" cy="250033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\P106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85860"/>
            <a:ext cx="3357586" cy="251819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\P1060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143380"/>
            <a:ext cx="3363747" cy="252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«Была война»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Новая папка\DSC06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162758"/>
            <a:ext cx="3214710" cy="2342697"/>
          </a:xfrm>
          <a:prstGeom prst="rect">
            <a:avLst/>
          </a:prstGeom>
          <a:noFill/>
        </p:spPr>
      </p:pic>
      <p:pic>
        <p:nvPicPr>
          <p:cNvPr id="2051" name="Picture 3" descr="F:\Новая папка\DSC06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3173245" cy="2379934"/>
          </a:xfrm>
          <a:prstGeom prst="rect">
            <a:avLst/>
          </a:prstGeom>
          <a:noFill/>
        </p:spPr>
      </p:pic>
      <p:pic>
        <p:nvPicPr>
          <p:cNvPr id="2052" name="Picture 4" descr="F:\Новая папка\DSC06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357430"/>
            <a:ext cx="412575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</TotalTime>
  <Words>273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«Все, что я познаю, я знаю, для   чего это  мне надо и где и как я могу эти знания применить»   - основной тезис современного понимания метода проектов.</vt:lpstr>
      <vt:lpstr>Слайд 4</vt:lpstr>
      <vt:lpstr>Слайд 5</vt:lpstr>
      <vt:lpstr>«Золотая осень»</vt:lpstr>
      <vt:lpstr>«Елочка – зеленая иголочка»</vt:lpstr>
      <vt:lpstr>«Космос и вселенная»</vt:lpstr>
      <vt:lpstr>«Была война»</vt:lpstr>
      <vt:lpstr>Слайд 10</vt:lpstr>
      <vt:lpstr>Влияние проектной деятельности на педагога</vt:lpstr>
      <vt:lpstr>Смысл проектной деятельности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Admin</cp:lastModifiedBy>
  <cp:revision>34</cp:revision>
  <dcterms:created xsi:type="dcterms:W3CDTF">2011-10-30T13:09:56Z</dcterms:created>
  <dcterms:modified xsi:type="dcterms:W3CDTF">2011-11-02T17:59:55Z</dcterms:modified>
</cp:coreProperties>
</file>