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0" r:id="rId3"/>
    <p:sldId id="257" r:id="rId4"/>
    <p:sldId id="258" r:id="rId5"/>
    <p:sldId id="265" r:id="rId6"/>
    <p:sldId id="268" r:id="rId7"/>
    <p:sldId id="269" r:id="rId8"/>
    <p:sldId id="259" r:id="rId9"/>
    <p:sldId id="266" r:id="rId10"/>
    <p:sldId id="261" r:id="rId11"/>
    <p:sldId id="264" r:id="rId12"/>
    <p:sldId id="273" r:id="rId13"/>
    <p:sldId id="272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9E1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C70A-E30F-4BAA-951D-9B1CAC922846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4CC035D-7545-48A5-9E0D-60C8206F72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C70A-E30F-4BAA-951D-9B1CAC922846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035D-7545-48A5-9E0D-60C8206F72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C70A-E30F-4BAA-951D-9B1CAC922846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035D-7545-48A5-9E0D-60C8206F72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C70A-E30F-4BAA-951D-9B1CAC922846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4CC035D-7545-48A5-9E0D-60C8206F72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C70A-E30F-4BAA-951D-9B1CAC922846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035D-7545-48A5-9E0D-60C8206F72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C70A-E30F-4BAA-951D-9B1CAC922846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035D-7545-48A5-9E0D-60C8206F72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C70A-E30F-4BAA-951D-9B1CAC922846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4CC035D-7545-48A5-9E0D-60C8206F72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C70A-E30F-4BAA-951D-9B1CAC922846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035D-7545-48A5-9E0D-60C8206F72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C70A-E30F-4BAA-951D-9B1CAC922846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035D-7545-48A5-9E0D-60C8206F72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C70A-E30F-4BAA-951D-9B1CAC922846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035D-7545-48A5-9E0D-60C8206F72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C70A-E30F-4BAA-951D-9B1CAC922846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035D-7545-48A5-9E0D-60C8206F72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8D7C70A-E30F-4BAA-951D-9B1CAC922846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4CC035D-7545-48A5-9E0D-60C8206F72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bilepics.ru/uploads/iphone/animals/animals-626.jpg" TargetMode="External"/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hyperlink" Target="http://flexflow.typepad.com/.a/6a01157227c2e5970b0120a7a30330970b-pi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002.radikal.ru/i199/1010/a5/c42e40d8f57d.jpg" TargetMode="External"/><Relationship Id="rId5" Type="http://schemas.openxmlformats.org/officeDocument/2006/relationships/image" Target="../media/image34.jpeg"/><Relationship Id="rId4" Type="http://schemas.openxmlformats.org/officeDocument/2006/relationships/hyperlink" Target="http://i036.radikal.ru/0802/9d/cbbfe679902e.jpg" TargetMode="External"/><Relationship Id="rId9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ihi.ru/pics/2011/08/10/6851.jpg" TargetMode="External"/><Relationship Id="rId3" Type="http://schemas.openxmlformats.org/officeDocument/2006/relationships/image" Target="../media/image37.jpeg"/><Relationship Id="rId7" Type="http://schemas.openxmlformats.org/officeDocument/2006/relationships/image" Target="../media/image39.jpeg"/><Relationship Id="rId2" Type="http://schemas.openxmlformats.org/officeDocument/2006/relationships/hyperlink" Target="http://www.stihi.ru/pics/2010/06/13/3866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005.radikal.ru/1011/2d/c694cea6eb92t.jpg" TargetMode="External"/><Relationship Id="rId5" Type="http://schemas.openxmlformats.org/officeDocument/2006/relationships/image" Target="../media/image38.png"/><Relationship Id="rId4" Type="http://schemas.openxmlformats.org/officeDocument/2006/relationships/hyperlink" Target="http://leilazalihan.narod2.ru/obrazi_nezhivoi_prirodi/dnepr-0..png?rand=246439723905952" TargetMode="External"/><Relationship Id="rId9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bc-24.info/living_world/biologiya/" TargetMode="External"/><Relationship Id="rId2" Type="http://schemas.openxmlformats.org/officeDocument/2006/relationships/hyperlink" Target="http://fotki.yandex.ru/users/tringaa/view/226837/?page=0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google.ru/search?q=%D0%BA%D0%B0%D1%80%D1%82%D0%B8%D0%BD%D0%BA%D0%B8+%D0%BD%D0%B5%D0%B1%D0%BE&amp;hl=ru&amp;newwindow=1&amp;tbo=u&amp;tbm=isch&amp;source=univ&amp;sa=X&amp;ei=JDkEUcbLNoLl4QSdqIGIDw&amp;sqi=2&amp;ved=0CCwQsAQ&amp;biw=1280&amp;bih=677" TargetMode="External"/><Relationship Id="rId4" Type="http://schemas.openxmlformats.org/officeDocument/2006/relationships/hyperlink" Target="http://www.google.ru/search?q=%D0%BA%D0%B0%D1%80%D1%82%D0%B8%D0%BD%D0%BA%D0%B8+%D0%BF%D1%80%D0%B8%D1%80%D0%BE%D0%B4%D1%8B&amp;hl=ru&amp;newwindow=1&amp;tbo=u&amp;tbm=isch&amp;source=univ&amp;sa=X&amp;ei=wjgEUYDvCfPU4QTMjYCgDg&amp;sqi=2&amp;ved=0CCwQsAQ&amp;biw=1280&amp;bih=67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bazaua.org.ua/images/87_1_9.png" TargetMode="External"/><Relationship Id="rId13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hyperlink" Target="http://i036.radikal.ru/0802/9d/cbbfe679902e.jpg" TargetMode="External"/><Relationship Id="rId2" Type="http://schemas.openxmlformats.org/officeDocument/2006/relationships/hyperlink" Target="http://900igr.net/datai/biologija/ZHivotnyj-mir-Rossii/0007-014-Lesnaja-zon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ic.academic.ru/pictures/wiki/files/67/Convallaria-oliv-r2.jpg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5" Type="http://schemas.openxmlformats.org/officeDocument/2006/relationships/image" Target="../media/image9.jpeg"/><Relationship Id="rId10" Type="http://schemas.openxmlformats.org/officeDocument/2006/relationships/hyperlink" Target="http://s50.radikal.ru/i130/0912/7e/9ff699c59d8a.jpg" TargetMode="External"/><Relationship Id="rId4" Type="http://schemas.openxmlformats.org/officeDocument/2006/relationships/hyperlink" Target="http://img-fotki.yandex.ru/get/5908/sergey-gonihin.6b/0_6e15c_7729e0f3_XL" TargetMode="External"/><Relationship Id="rId9" Type="http://schemas.openxmlformats.org/officeDocument/2006/relationships/image" Target="../media/image6.jpeg"/><Relationship Id="rId14" Type="http://schemas.openxmlformats.org/officeDocument/2006/relationships/hyperlink" Target="http://www.zateevo.ru/userfiles/image/Otveti_kosheya/06.0308/k2060308_2.jp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stat20.privet.ru/lr/0b220e8c44e6aeedcf9e1fc53b6953df" TargetMode="External"/><Relationship Id="rId13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12" Type="http://schemas.openxmlformats.org/officeDocument/2006/relationships/hyperlink" Target="http://www.stihi.ru/pics/2010/06/13/3866.jpg" TargetMode="External"/><Relationship Id="rId2" Type="http://schemas.openxmlformats.org/officeDocument/2006/relationships/hyperlink" Target="http://img-2003-08.photosight.ru/23/28111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eudoroff.ru/photos/3999/size/1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5" Type="http://schemas.openxmlformats.org/officeDocument/2006/relationships/image" Target="../media/image16.jpeg"/><Relationship Id="rId10" Type="http://schemas.openxmlformats.org/officeDocument/2006/relationships/hyperlink" Target="http://powerpt.ru/files/img/611.JPG" TargetMode="External"/><Relationship Id="rId4" Type="http://schemas.openxmlformats.org/officeDocument/2006/relationships/hyperlink" Target="http://www.stihi.ru/pics/2011/08/10/6851.jpg" TargetMode="External"/><Relationship Id="rId9" Type="http://schemas.openxmlformats.org/officeDocument/2006/relationships/image" Target="../media/image13.jpeg"/><Relationship Id="rId14" Type="http://schemas.openxmlformats.org/officeDocument/2006/relationships/hyperlink" Target="http://s50.radikal.ru/i127/0905/43/1f511b726607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bazaua.org.ua/images/87_1_9.png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photo.a42.ru/photos/113487/medium/16726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5908/sergey-gonihin.6b/0_6e15c_7729e0f3_XL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demiart.ru/forum/uploads7/post-665947-1307733024.jpg" TargetMode="Externa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s011.radikal.ru/i316/1012/17/4b0540d8748et.jpg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hyperlink" Target="http://s.photosight.ru/img/a/f5b/4252770_larg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eudoroff.ru/photos/3058/size/1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powerpt.ru/files/img/611.JPG" TargetMode="External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ipart.net.ua/images/clip1269.jpg" TargetMode="External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hyperlink" Target="http://papa-vlad.narod.ru/Detskie_prezentatsii/biologiya/Lesnye.files/slide0014_image01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rkblog.com/onlyyork/goat_1.jpg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animals.nationalgeographic.com/staticfiles/NGS/Shared/StaticFiles/animals/images/primary/red-fox-sleeping.jpg" TargetMode="External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mg12.nnm.ru/imagez/gallery/2/3/d/3/1/23d31ee19cd7070ecd31187df7823e16_full.jpg" TargetMode="External"/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hyperlink" Target="http://desktop.alloflyrics.com/i/nature/4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2003-08.photosight.ru/23/281112.jpg" TargetMode="External"/><Relationship Id="rId5" Type="http://schemas.openxmlformats.org/officeDocument/2006/relationships/image" Target="../media/image30.jpeg"/><Relationship Id="rId4" Type="http://schemas.openxmlformats.org/officeDocument/2006/relationships/hyperlink" Target="http://feudoroff.ru/photos/3999/size/1" TargetMode="External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Составила педагог дополнительного образования по экологии Васильева Елена Владимировна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348880"/>
            <a:ext cx="8458200" cy="9144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</a:rPr>
              <a:t>Развивающая игра: «Живое – неживое»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для средней и старшей группы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flexflow.typepad.com/.a/6a01157227c2e5970b0120a7a30330970b-p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214290"/>
            <a:ext cx="2160240" cy="3236315"/>
          </a:xfrm>
          <a:prstGeom prst="rect">
            <a:avLst/>
          </a:prstGeom>
          <a:noFill/>
        </p:spPr>
      </p:pic>
      <p:pic>
        <p:nvPicPr>
          <p:cNvPr id="18436" name="Picture 4" descr="Картинка 1327 из 26634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48172" y="0"/>
            <a:ext cx="4195828" cy="3140968"/>
          </a:xfrm>
          <a:prstGeom prst="rect">
            <a:avLst/>
          </a:prstGeom>
          <a:noFill/>
        </p:spPr>
      </p:pic>
      <p:pic>
        <p:nvPicPr>
          <p:cNvPr id="18438" name="Picture 6" descr="Картинка 4 из 641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3893242"/>
            <a:ext cx="3960440" cy="2964758"/>
          </a:xfrm>
          <a:prstGeom prst="rect">
            <a:avLst/>
          </a:prstGeom>
          <a:noFill/>
        </p:spPr>
      </p:pic>
      <p:pic>
        <p:nvPicPr>
          <p:cNvPr id="5" name="Picture 4" descr="Картинка 16 из 157348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286512" y="3571876"/>
            <a:ext cx="1963298" cy="29523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28992" y="3214686"/>
            <a:ext cx="313682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Что лишнее? 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     Почему?</a:t>
            </a:r>
            <a:endParaRPr lang="ru-RU" sz="32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а 228 из 656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9664" y="0"/>
            <a:ext cx="3024336" cy="3175156"/>
          </a:xfrm>
          <a:prstGeom prst="rect">
            <a:avLst/>
          </a:prstGeom>
          <a:noFill/>
        </p:spPr>
      </p:pic>
      <p:pic>
        <p:nvPicPr>
          <p:cNvPr id="21510" name="Picture 6" descr="Картинка 0 из 656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72008"/>
            <a:ext cx="3733800" cy="2095501"/>
          </a:xfrm>
          <a:prstGeom prst="rect">
            <a:avLst/>
          </a:prstGeom>
          <a:noFill/>
        </p:spPr>
      </p:pic>
      <p:pic>
        <p:nvPicPr>
          <p:cNvPr id="6" name="Picture 2" descr="Картинка 48 из 157348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4176463" cy="3126471"/>
          </a:xfrm>
          <a:prstGeom prst="rect">
            <a:avLst/>
          </a:prstGeom>
          <a:noFill/>
        </p:spPr>
      </p:pic>
      <p:pic>
        <p:nvPicPr>
          <p:cNvPr id="8" name="Picture 8" descr="Картинка 0 из 6568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633610" y="4049688"/>
            <a:ext cx="3510390" cy="28083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714612" y="3357562"/>
            <a:ext cx="48636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Что лишнее? Почему?</a:t>
            </a:r>
            <a:endParaRPr lang="ru-RU" sz="32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2-11-09-16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42910" y="2857496"/>
            <a:ext cx="7900416" cy="23574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71604" y="785794"/>
            <a:ext cx="6625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Что нужно живому, что бы выжить?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datas/okruzhajuschij-mir/Nezhivaja-priroda/0009-009-Svjaz-mezhdu-zhivoj-i-nezhivoj-prirodo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85728"/>
            <a:ext cx="3325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>Список литературы:</a:t>
            </a:r>
          </a:p>
          <a:p>
            <a:endParaRPr lang="ru-RU" sz="2400" b="1" u="sng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928670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http://fotki.yandex.ru/users/tringaa/view/226837/?page=0</a:t>
            </a:r>
            <a:r>
              <a:rPr lang="ru-RU" dirty="0" smtClean="0"/>
              <a:t>  - картинки животных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643050"/>
            <a:ext cx="7527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http://abc-24.info/living_world/biologiya/</a:t>
            </a:r>
            <a:r>
              <a:rPr lang="ru-RU" dirty="0" smtClean="0"/>
              <a:t>   - картинки грибов и растений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143116"/>
            <a:ext cx="84296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http://www.google.ru/search?q=%D0%BA%D0%B0%D1%80%D1%82%D0%B8%D0%BD%D0%BA%D0%B8+%D0%BF%D1%80%D0%B8%D1%80%D0%BE%D0%B4%D1%8B&amp;hl=ru&amp;newwindow=1&amp;tbo=u&amp;tbm=isch&amp;source=univ&amp;sa=X&amp;ei=wjgEUYDvCfPU4QTMjYCgDg&amp;sqi=2&amp;ved=0CCwQsAQ&amp;biw=1280&amp;bih=677</a:t>
            </a:r>
            <a:r>
              <a:rPr lang="ru-RU" dirty="0" smtClean="0"/>
              <a:t>  - картинки природы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643314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http://www.google.ru/search?q=%D0%BA%D0%B0%D1%80%D1%82%D0%B8%D0%BD%D0%BA%D0%B8+%D0%BD%D0%B5%D0%B1%D0%BE&amp;hl=ru&amp;newwindow=1&amp;tbo=u&amp;tbm=isch&amp;source=univ&amp;sa=X&amp;ei=JDkEUcbLNoLl4QSdqIGIDw&amp;sqi=2&amp;ved=0CCwQsAQ&amp;biw=1280&amp;bih=677</a:t>
            </a:r>
            <a:r>
              <a:rPr lang="ru-RU" dirty="0" smtClean="0"/>
              <a:t>  - картинки небо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5143512"/>
            <a:ext cx="66509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Программа экологического образования детей «Мы»,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Санкт-Петербург «Детство-пресс» 2000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714488"/>
            <a:ext cx="733559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>Цель:</a:t>
            </a:r>
            <a:r>
              <a:rPr lang="ru-RU" sz="2400" b="1" dirty="0" smtClean="0">
                <a:solidFill>
                  <a:srgbClr val="C00000"/>
                </a:solidFill>
              </a:rPr>
              <a:t>   </a:t>
            </a:r>
            <a:endParaRPr lang="ru-RU" sz="2400" i="1" dirty="0" smtClean="0"/>
          </a:p>
          <a:p>
            <a:pPr>
              <a:buFont typeface="Arial" pitchFamily="34" charset="0"/>
              <a:buChar char="•"/>
            </a:pPr>
            <a:endParaRPr lang="ru-RU" sz="2400" i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i="1" smtClean="0"/>
              <a:t>Закреплять </a:t>
            </a:r>
            <a:r>
              <a:rPr lang="ru-RU" sz="2400" i="1" dirty="0" smtClean="0"/>
              <a:t>представления о признаках живого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/>
              <a:t> Развивать умение обобщать:</a:t>
            </a:r>
          </a:p>
          <a:p>
            <a:r>
              <a:rPr lang="ru-RU" sz="2400" i="1" dirty="0" smtClean="0"/>
              <a:t> живая и неживая природа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i="1" dirty="0" smtClean="0"/>
              <a:t>Развивать умение выделять лишний объект </a:t>
            </a:r>
          </a:p>
          <a:p>
            <a:r>
              <a:rPr lang="ru-RU" sz="2400" i="1" dirty="0" smtClean="0"/>
              <a:t>и давать логическое объяснение своему выбору</a:t>
            </a:r>
          </a:p>
          <a:p>
            <a:endParaRPr lang="ru-RU" sz="24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588224" y="476672"/>
            <a:ext cx="2304256" cy="2448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Блок-схема: узел 1"/>
          <p:cNvSpPr/>
          <p:nvPr/>
        </p:nvSpPr>
        <p:spPr>
          <a:xfrm>
            <a:off x="6804248" y="620688"/>
            <a:ext cx="648072" cy="648072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узел 2"/>
          <p:cNvSpPr/>
          <p:nvPr/>
        </p:nvSpPr>
        <p:spPr>
          <a:xfrm>
            <a:off x="6876256" y="1988840"/>
            <a:ext cx="648072" cy="648072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узел 3"/>
          <p:cNvSpPr/>
          <p:nvPr/>
        </p:nvSpPr>
        <p:spPr>
          <a:xfrm>
            <a:off x="8100392" y="620688"/>
            <a:ext cx="648072" cy="648072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7452320" y="1268760"/>
            <a:ext cx="648072" cy="648072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8028384" y="1988840"/>
            <a:ext cx="648072" cy="648072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428604"/>
            <a:ext cx="2304256" cy="2448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4000504"/>
            <a:ext cx="2304256" cy="2448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4000504"/>
            <a:ext cx="2304256" cy="2448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428604"/>
            <a:ext cx="2304256" cy="2448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5643578"/>
            <a:ext cx="360040" cy="5760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214546" y="5143512"/>
            <a:ext cx="360040" cy="10801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57488" y="4357694"/>
            <a:ext cx="360040" cy="18722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4874028">
            <a:off x="4924972" y="1085390"/>
            <a:ext cx="936104" cy="21602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2580993">
            <a:off x="4091225" y="861752"/>
            <a:ext cx="936104" cy="21602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20166036">
            <a:off x="3861247" y="1537660"/>
            <a:ext cx="936104" cy="21602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4874028">
            <a:off x="4138015" y="2215857"/>
            <a:ext cx="936104" cy="21602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20018608">
            <a:off x="4859330" y="2113397"/>
            <a:ext cx="936104" cy="21602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ирог 19"/>
          <p:cNvSpPr/>
          <p:nvPr/>
        </p:nvSpPr>
        <p:spPr>
          <a:xfrm rot="2469027">
            <a:off x="872139" y="1185550"/>
            <a:ext cx="1213234" cy="1152128"/>
          </a:xfrm>
          <a:prstGeom prst="pie">
            <a:avLst>
              <a:gd name="adj1" fmla="val 20916263"/>
              <a:gd name="adj2" fmla="val 17014273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 rot="5400000">
            <a:off x="2204184" y="1296222"/>
            <a:ext cx="328284" cy="879064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5643570" y="4214818"/>
            <a:ext cx="1368152" cy="432048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357818" y="5857892"/>
            <a:ext cx="432048" cy="3600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715140" y="5857892"/>
            <a:ext cx="432048" cy="3600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168339">
            <a:off x="5637825" y="4887337"/>
            <a:ext cx="328284" cy="879064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20520256">
            <a:off x="6700026" y="4886970"/>
            <a:ext cx="328284" cy="879064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285852" y="3143248"/>
            <a:ext cx="6842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Перечисли признаки живой природы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а 33 из 7877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4653136"/>
            <a:ext cx="3024336" cy="2014332"/>
          </a:xfrm>
          <a:prstGeom prst="rect">
            <a:avLst/>
          </a:prstGeom>
          <a:noFill/>
        </p:spPr>
      </p:pic>
      <p:pic>
        <p:nvPicPr>
          <p:cNvPr id="6" name="Picture 8" descr="Картинка 719 из 2716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2420888"/>
            <a:ext cx="2736304" cy="2048378"/>
          </a:xfrm>
          <a:prstGeom prst="rect">
            <a:avLst/>
          </a:prstGeom>
          <a:noFill/>
        </p:spPr>
      </p:pic>
      <p:pic>
        <p:nvPicPr>
          <p:cNvPr id="7" name="Picture 6" descr="Картинка 185 из 27160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44208" y="188640"/>
            <a:ext cx="2520280" cy="3360374"/>
          </a:xfrm>
          <a:prstGeom prst="rect">
            <a:avLst/>
          </a:prstGeom>
          <a:noFill/>
        </p:spPr>
      </p:pic>
      <p:pic>
        <p:nvPicPr>
          <p:cNvPr id="8" name="Picture 10" descr="Картинка 18 из 232496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347864" y="4797152"/>
            <a:ext cx="2614443" cy="1657940"/>
          </a:xfrm>
          <a:prstGeom prst="rect">
            <a:avLst/>
          </a:prstGeom>
          <a:noFill/>
        </p:spPr>
      </p:pic>
      <p:sp>
        <p:nvSpPr>
          <p:cNvPr id="9" name="Блок-схема: узел 8"/>
          <p:cNvSpPr/>
          <p:nvPr/>
        </p:nvSpPr>
        <p:spPr>
          <a:xfrm>
            <a:off x="3275856" y="2636912"/>
            <a:ext cx="2592288" cy="201622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;;</a:t>
            </a:r>
            <a:endParaRPr lang="ru-RU" sz="4400" b="1" dirty="0"/>
          </a:p>
        </p:txBody>
      </p:sp>
      <p:pic>
        <p:nvPicPr>
          <p:cNvPr id="1034" name="Picture 10" descr="Картинка 32 из 535656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156176" y="3573016"/>
            <a:ext cx="2736304" cy="3031916"/>
          </a:xfrm>
          <a:prstGeom prst="rect">
            <a:avLst/>
          </a:prstGeom>
          <a:noFill/>
        </p:spPr>
      </p:pic>
      <p:pic>
        <p:nvPicPr>
          <p:cNvPr id="11" name="Picture 4" descr="Картинка 1327 из 266344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131840" y="188640"/>
            <a:ext cx="3168351" cy="2371806"/>
          </a:xfrm>
          <a:prstGeom prst="rect">
            <a:avLst/>
          </a:prstGeom>
          <a:noFill/>
        </p:spPr>
      </p:pic>
      <p:pic>
        <p:nvPicPr>
          <p:cNvPr id="1036" name="Picture 12" descr="Картинка 35 из 177308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251520" y="188640"/>
            <a:ext cx="2693351" cy="201622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214414" y="1071546"/>
            <a:ext cx="7231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2D9E12"/>
                </a:solidFill>
              </a:rPr>
              <a:t>Назови что относится к живой природе</a:t>
            </a:r>
            <a:endParaRPr lang="ru-RU" sz="2800" b="1" dirty="0">
              <a:solidFill>
                <a:srgbClr val="2D9E12"/>
              </a:solidFill>
            </a:endParaRPr>
          </a:p>
        </p:txBody>
      </p:sp>
      <p:sp>
        <p:nvSpPr>
          <p:cNvPr id="14" name="Пирог 13"/>
          <p:cNvSpPr/>
          <p:nvPr/>
        </p:nvSpPr>
        <p:spPr>
          <a:xfrm rot="2469027">
            <a:off x="3658220" y="3042938"/>
            <a:ext cx="1213234" cy="1152128"/>
          </a:xfrm>
          <a:prstGeom prst="pie">
            <a:avLst>
              <a:gd name="adj1" fmla="val 20916263"/>
              <a:gd name="adj2" fmla="val 17014273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 rot="5400000">
            <a:off x="4990266" y="3153610"/>
            <a:ext cx="328284" cy="879064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Картинка 28 из 641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1840" y="188640"/>
            <a:ext cx="3153051" cy="2088232"/>
          </a:xfrm>
          <a:prstGeom prst="rect">
            <a:avLst/>
          </a:prstGeom>
          <a:noFill/>
        </p:spPr>
      </p:pic>
      <p:pic>
        <p:nvPicPr>
          <p:cNvPr id="4" name="Picture 8" descr="Картинка 0 из 656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72200" y="332656"/>
            <a:ext cx="2610290" cy="2088232"/>
          </a:xfrm>
          <a:prstGeom prst="rect">
            <a:avLst/>
          </a:prstGeom>
          <a:noFill/>
        </p:spPr>
      </p:pic>
      <p:pic>
        <p:nvPicPr>
          <p:cNvPr id="5" name="Picture 4" descr="Картинка 10 из 641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9512" y="2132856"/>
            <a:ext cx="2885733" cy="2160240"/>
          </a:xfrm>
          <a:prstGeom prst="rect">
            <a:avLst/>
          </a:prstGeom>
          <a:noFill/>
        </p:spPr>
      </p:pic>
      <p:sp>
        <p:nvSpPr>
          <p:cNvPr id="6" name="Блок-схема: узел 5"/>
          <p:cNvSpPr/>
          <p:nvPr/>
        </p:nvSpPr>
        <p:spPr>
          <a:xfrm>
            <a:off x="3563888" y="2348880"/>
            <a:ext cx="2376264" cy="172819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0" name="Picture 2" descr="Картинка 89 из 295495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51520" y="188640"/>
            <a:ext cx="2846116" cy="1772816"/>
          </a:xfrm>
          <a:prstGeom prst="rect">
            <a:avLst/>
          </a:prstGeom>
          <a:noFill/>
        </p:spPr>
      </p:pic>
      <p:pic>
        <p:nvPicPr>
          <p:cNvPr id="8" name="Picture 4" descr="Картинка 122 из 6566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995936" y="4149080"/>
            <a:ext cx="3196066" cy="2506719"/>
          </a:xfrm>
          <a:prstGeom prst="rect">
            <a:avLst/>
          </a:prstGeom>
          <a:noFill/>
        </p:spPr>
      </p:pic>
      <p:pic>
        <p:nvPicPr>
          <p:cNvPr id="9" name="Picture 2" descr="Картинка 228 из 6568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732240" y="2564904"/>
            <a:ext cx="2257273" cy="2369840"/>
          </a:xfrm>
          <a:prstGeom prst="rect">
            <a:avLst/>
          </a:prstGeom>
          <a:noFill/>
        </p:spPr>
      </p:pic>
      <p:pic>
        <p:nvPicPr>
          <p:cNvPr id="22532" name="Picture 4" descr="Картинка 25 из 120107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23528" y="4437112"/>
            <a:ext cx="3252564" cy="216024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142976" y="85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4414" y="785794"/>
            <a:ext cx="7113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0070C0"/>
                </a:solidFill>
              </a:rPr>
              <a:t>А теперь перечисли неживую природу</a:t>
            </a:r>
            <a:endParaRPr lang="ru-RU" sz="2800" b="1" u="sng" dirty="0">
              <a:solidFill>
                <a:srgbClr val="0070C0"/>
              </a:solidFill>
            </a:endParaRPr>
          </a:p>
        </p:txBody>
      </p:sp>
      <p:sp>
        <p:nvSpPr>
          <p:cNvPr id="17" name="Пирог 16"/>
          <p:cNvSpPr/>
          <p:nvPr/>
        </p:nvSpPr>
        <p:spPr>
          <a:xfrm rot="2469027">
            <a:off x="3801097" y="2614311"/>
            <a:ext cx="1213234" cy="1152128"/>
          </a:xfrm>
          <a:prstGeom prst="pie">
            <a:avLst>
              <a:gd name="adj1" fmla="val 20916263"/>
              <a:gd name="adj2" fmla="val 17014273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 rot="5400000">
            <a:off x="5133142" y="2796420"/>
            <a:ext cx="328284" cy="879064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войная стрелка влево/вправо 20"/>
          <p:cNvSpPr/>
          <p:nvPr/>
        </p:nvSpPr>
        <p:spPr>
          <a:xfrm rot="1703508">
            <a:off x="3217830" y="3052657"/>
            <a:ext cx="3289994" cy="244549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а 664 из 16046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928670"/>
            <a:ext cx="3347863" cy="3078495"/>
          </a:xfrm>
          <a:prstGeom prst="rect">
            <a:avLst/>
          </a:prstGeom>
          <a:noFill/>
        </p:spPr>
      </p:pic>
      <p:pic>
        <p:nvPicPr>
          <p:cNvPr id="17412" name="Picture 4" descr="Картинка 668 из 16046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0760" y="785794"/>
            <a:ext cx="2664296" cy="3162369"/>
          </a:xfrm>
          <a:prstGeom prst="rect">
            <a:avLst/>
          </a:prstGeom>
          <a:noFill/>
        </p:spPr>
      </p:pic>
      <p:pic>
        <p:nvPicPr>
          <p:cNvPr id="17416" name="Picture 8" descr="Картинка 719 из 27160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08104" y="4077072"/>
            <a:ext cx="3462880" cy="2592288"/>
          </a:xfrm>
          <a:prstGeom prst="rect">
            <a:avLst/>
          </a:prstGeom>
          <a:noFill/>
        </p:spPr>
      </p:pic>
      <p:pic>
        <p:nvPicPr>
          <p:cNvPr id="17418" name="Picture 10" descr="Картинка 18 из 232496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14282" y="4429132"/>
            <a:ext cx="3419872" cy="2168700"/>
          </a:xfrm>
          <a:prstGeom prst="rect">
            <a:avLst/>
          </a:prstGeom>
          <a:noFill/>
        </p:spPr>
      </p:pic>
      <p:sp>
        <p:nvSpPr>
          <p:cNvPr id="7" name="Блок-схема: узел 6"/>
          <p:cNvSpPr/>
          <p:nvPr/>
        </p:nvSpPr>
        <p:spPr>
          <a:xfrm>
            <a:off x="3275856" y="2636912"/>
            <a:ext cx="2592288" cy="201622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;;</a:t>
            </a:r>
            <a:endParaRPr lang="ru-RU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85852" y="142852"/>
            <a:ext cx="7023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u="sng" dirty="0" smtClean="0">
                <a:solidFill>
                  <a:srgbClr val="2D9E12"/>
                </a:solidFill>
              </a:rPr>
              <a:t>К какой природе относятся эти объекты?</a:t>
            </a:r>
            <a:endParaRPr lang="ru-RU" sz="2800" u="sng" dirty="0">
              <a:solidFill>
                <a:srgbClr val="2D9E12"/>
              </a:solidFill>
            </a:endParaRPr>
          </a:p>
        </p:txBody>
      </p:sp>
      <p:sp>
        <p:nvSpPr>
          <p:cNvPr id="13" name="Пирог 12"/>
          <p:cNvSpPr/>
          <p:nvPr/>
        </p:nvSpPr>
        <p:spPr>
          <a:xfrm rot="2469027">
            <a:off x="3658220" y="3042938"/>
            <a:ext cx="1213234" cy="1152128"/>
          </a:xfrm>
          <a:prstGeom prst="pie">
            <a:avLst>
              <a:gd name="adj1" fmla="val 20916263"/>
              <a:gd name="adj2" fmla="val 17014273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 rot="5400000">
            <a:off x="4990266" y="3153610"/>
            <a:ext cx="328284" cy="879064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а 114 из 656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3456384" cy="2804368"/>
          </a:xfrm>
          <a:prstGeom prst="rect">
            <a:avLst/>
          </a:prstGeom>
          <a:noFill/>
        </p:spPr>
      </p:pic>
      <p:pic>
        <p:nvPicPr>
          <p:cNvPr id="20484" name="Picture 4" descr="Картинка 122 из 656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57818" y="928670"/>
            <a:ext cx="3580598" cy="2808312"/>
          </a:xfrm>
          <a:prstGeom prst="rect">
            <a:avLst/>
          </a:prstGeom>
          <a:noFill/>
        </p:spPr>
      </p:pic>
      <p:pic>
        <p:nvPicPr>
          <p:cNvPr id="20486" name="Picture 6" descr="Картинка 163 из 6568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0034" y="3214686"/>
            <a:ext cx="2592288" cy="3456384"/>
          </a:xfrm>
          <a:prstGeom prst="rect">
            <a:avLst/>
          </a:prstGeom>
          <a:noFill/>
        </p:spPr>
      </p:pic>
      <p:pic>
        <p:nvPicPr>
          <p:cNvPr id="7" name="Picture 4" descr="Картинка 293 из 6568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004048" y="4149080"/>
            <a:ext cx="3960440" cy="2474347"/>
          </a:xfrm>
          <a:prstGeom prst="rect">
            <a:avLst/>
          </a:prstGeom>
          <a:noFill/>
        </p:spPr>
      </p:pic>
      <p:sp>
        <p:nvSpPr>
          <p:cNvPr id="8" name="Блок-схема: узел 7"/>
          <p:cNvSpPr/>
          <p:nvPr/>
        </p:nvSpPr>
        <p:spPr>
          <a:xfrm>
            <a:off x="3347864" y="2492896"/>
            <a:ext cx="2376264" cy="172819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786182" y="0"/>
            <a:ext cx="44135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rgbClr val="0070C0"/>
                </a:solidFill>
              </a:rPr>
              <a:t>К какой природе относятся </a:t>
            </a:r>
          </a:p>
          <a:p>
            <a:r>
              <a:rPr lang="ru-RU" sz="2400" b="1" u="sng" dirty="0" smtClean="0">
                <a:solidFill>
                  <a:srgbClr val="0070C0"/>
                </a:solidFill>
              </a:rPr>
              <a:t>объекты природы?</a:t>
            </a:r>
            <a:endParaRPr lang="ru-RU" sz="2400" b="1" u="sng" dirty="0">
              <a:solidFill>
                <a:srgbClr val="0070C0"/>
              </a:solidFill>
            </a:endParaRPr>
          </a:p>
        </p:txBody>
      </p:sp>
      <p:sp>
        <p:nvSpPr>
          <p:cNvPr id="13" name="Пирог 12"/>
          <p:cNvSpPr/>
          <p:nvPr/>
        </p:nvSpPr>
        <p:spPr>
          <a:xfrm rot="2469027">
            <a:off x="3515345" y="2828624"/>
            <a:ext cx="1213234" cy="1152128"/>
          </a:xfrm>
          <a:prstGeom prst="pie">
            <a:avLst>
              <a:gd name="adj1" fmla="val 20916263"/>
              <a:gd name="adj2" fmla="val 17014273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 rot="5400000">
            <a:off x="4847390" y="2939296"/>
            <a:ext cx="328284" cy="879064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войная стрелка влево/вправо 14"/>
          <p:cNvSpPr/>
          <p:nvPr/>
        </p:nvSpPr>
        <p:spPr>
          <a:xfrm rot="1703508">
            <a:off x="2860640" y="3267792"/>
            <a:ext cx="3289994" cy="244549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Картинка 54 из 15734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13840" y="0"/>
            <a:ext cx="4130160" cy="2952328"/>
          </a:xfrm>
          <a:prstGeom prst="rect">
            <a:avLst/>
          </a:prstGeom>
          <a:noFill/>
        </p:spPr>
      </p:pic>
      <p:pic>
        <p:nvPicPr>
          <p:cNvPr id="16392" name="Picture 8" descr="http://animals.nationalgeographic.com/staticfiles/NGS/Shared/StaticFiles/animals/images/primary/red-fox-sleepin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049688"/>
            <a:ext cx="4073785" cy="2808312"/>
          </a:xfrm>
          <a:prstGeom prst="rect">
            <a:avLst/>
          </a:prstGeom>
          <a:noFill/>
        </p:spPr>
      </p:pic>
      <p:pic>
        <p:nvPicPr>
          <p:cNvPr id="6" name="Picture 2" descr="Картинка 11 из 157348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96355" y="3977680"/>
            <a:ext cx="3847645" cy="2880320"/>
          </a:xfrm>
          <a:prstGeom prst="rect">
            <a:avLst/>
          </a:prstGeom>
          <a:noFill/>
        </p:spPr>
      </p:pic>
      <p:pic>
        <p:nvPicPr>
          <p:cNvPr id="7" name="Picture 8" descr="Картинка 0 из 6568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0"/>
            <a:ext cx="3960440" cy="296475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5984" y="3143248"/>
            <a:ext cx="4863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Что лишнее? Почему?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а 6 из 641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248472" cy="3180377"/>
          </a:xfrm>
          <a:prstGeom prst="rect">
            <a:avLst/>
          </a:prstGeom>
          <a:noFill/>
        </p:spPr>
      </p:pic>
      <p:pic>
        <p:nvPicPr>
          <p:cNvPr id="19460" name="Picture 4" descr="Картинка 10 из 641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39544" y="0"/>
            <a:ext cx="4104456" cy="3072567"/>
          </a:xfrm>
          <a:prstGeom prst="rect">
            <a:avLst/>
          </a:prstGeom>
          <a:noFill/>
        </p:spPr>
      </p:pic>
      <p:pic>
        <p:nvPicPr>
          <p:cNvPr id="19462" name="Picture 6" descr="Картинка 28 из 641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12415" y="4121696"/>
            <a:ext cx="4131585" cy="2736304"/>
          </a:xfrm>
          <a:prstGeom prst="rect">
            <a:avLst/>
          </a:prstGeom>
          <a:noFill/>
        </p:spPr>
      </p:pic>
      <p:pic>
        <p:nvPicPr>
          <p:cNvPr id="6" name="Picture 8" descr="Картинка 26 из 157348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3977680"/>
            <a:ext cx="3847644" cy="28803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31770" y="3244334"/>
            <a:ext cx="48636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Что лишнее? Почему?</a:t>
            </a:r>
            <a:endParaRPr lang="ru-RU" sz="32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403</TotalTime>
  <Words>163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Составила педагог дополнительного образования по экологии Васильева Елена Владимировна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Лена</cp:lastModifiedBy>
  <cp:revision>39</cp:revision>
  <dcterms:created xsi:type="dcterms:W3CDTF">2012-03-05T10:32:50Z</dcterms:created>
  <dcterms:modified xsi:type="dcterms:W3CDTF">2013-02-07T18:27:14Z</dcterms:modified>
</cp:coreProperties>
</file>