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77" r:id="rId2"/>
    <p:sldId id="257" r:id="rId3"/>
    <p:sldId id="298" r:id="rId4"/>
    <p:sldId id="261" r:id="rId5"/>
    <p:sldId id="264" r:id="rId6"/>
    <p:sldId id="263" r:id="rId7"/>
    <p:sldId id="302" r:id="rId8"/>
    <p:sldId id="262" r:id="rId9"/>
    <p:sldId id="291" r:id="rId10"/>
    <p:sldId id="292" r:id="rId11"/>
    <p:sldId id="293" r:id="rId12"/>
    <p:sldId id="294" r:id="rId13"/>
    <p:sldId id="299" r:id="rId14"/>
    <p:sldId id="295" r:id="rId15"/>
    <p:sldId id="296" r:id="rId16"/>
    <p:sldId id="307" r:id="rId17"/>
    <p:sldId id="297" r:id="rId18"/>
    <p:sldId id="306" r:id="rId19"/>
    <p:sldId id="303" r:id="rId20"/>
    <p:sldId id="30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78" autoAdjust="0"/>
    <p:restoredTop sz="86420" autoAdjust="0"/>
  </p:normalViewPr>
  <p:slideViewPr>
    <p:cSldViewPr>
      <p:cViewPr varScale="1">
        <p:scale>
          <a:sx n="64" d="100"/>
          <a:sy n="64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400FE4A-F26C-4F32-BEA1-E4D8CEB45188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26FF9C3-2C0B-4F2A-9DCB-ACB5DF97D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CF9BB-9737-4896-B86D-C07F1E767AAF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B07FB-8869-41E0-B334-C4478E23E0F9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16326-FA4D-47E9-ACD1-ED145D753FBE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68CF5-89EF-43ED-B054-09D1F4D52877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11B02-C1DD-4FB5-9E4B-785641472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7E7A5-0D88-4045-8441-C1A2C908A780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10345-097D-4E04-8EEA-CD98134E5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62EDE-A81F-4B7D-97B5-4246C21F20B8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6E12-A924-4977-8821-3096F3724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ECC2B-48FB-45F8-83D1-A60BD89581C3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0E7EB-7D56-4F34-AB03-1902DE9BC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9FBC1-3DC7-433D-9E30-8F3A916E0DA3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CB53B-931A-4AE1-96F4-A84AA9C1B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DFF0-F3DF-42E3-A5D1-89017F9EF4C7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A3F0-5DB2-4A67-9571-EEF3D78AB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83692-63B2-4C04-A491-542405D3E476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40283-0A19-4341-92A3-FCCD794E4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8387F-EEAE-4D8B-AA9A-17C716AF4307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9026A-C4F3-4E2D-ABD6-EFB81F299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DA84-F986-4D74-A536-2BF5D3CDA3D4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95394-0A60-4691-81E7-BA48BEB1F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B9B6B-79F5-4778-82E3-9EA80415FE3C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BC5A5-674D-45C6-987B-1AE17D0D5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DA5F-CA6F-463F-AB7F-E456D8A4EB57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D3FC-72BF-49C3-8237-1FF8DA40F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4DF36E-82D3-4F2C-ABDA-455B3A507ECD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36159F-5130-4E52-8721-B10B24392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229600" cy="21431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tx1"/>
                </a:solidFill>
              </a:rPr>
              <a:t>«Развитие творческих способностей детей раннего возраста»</a:t>
            </a:r>
            <a:endParaRPr lang="ru-RU" sz="3200" i="1" dirty="0">
              <a:solidFill>
                <a:schemeClr val="tx1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ru-RU" smtClean="0"/>
              <a:t>Маслова Татьяна Владимировна</a:t>
            </a:r>
          </a:p>
          <a:p>
            <a:pPr eaLnBrk="1" hangingPunct="1"/>
            <a:r>
              <a:rPr lang="ru-RU" smtClean="0"/>
              <a:t>МБДОУ Црр д. с. «Капелька»</a:t>
            </a:r>
          </a:p>
          <a:p>
            <a:pPr eaLnBrk="1" hangingPunct="1"/>
            <a:r>
              <a:rPr lang="ru-RU" smtClean="0">
                <a:latin typeface="Arial" charset="0"/>
              </a:rPr>
              <a:t>г</a:t>
            </a:r>
            <a:r>
              <a:rPr lang="ru-RU" smtClean="0"/>
              <a:t>орода Светогорска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500063" y="642938"/>
            <a:ext cx="82867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/>
              <a:t>Сенсорное воспитание</a:t>
            </a:r>
            <a:endParaRPr lang="ru-RU" sz="2000" i="1"/>
          </a:p>
          <a:p>
            <a:pPr algn="ctr"/>
            <a:r>
              <a:rPr lang="ru-RU" sz="2000" i="1"/>
              <a:t>Развитие творческих способностей неразрывно связано с сенсорным воспитанием.</a:t>
            </a:r>
            <a:endParaRPr lang="ru-RU" sz="2800" i="1"/>
          </a:p>
        </p:txBody>
      </p:sp>
      <p:pic>
        <p:nvPicPr>
          <p:cNvPr id="24578" name="Рисунок 2" descr="PA19227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4813" y="2928938"/>
            <a:ext cx="466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4" descr="P119098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3" y="1928813"/>
            <a:ext cx="4214812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642938" y="428625"/>
            <a:ext cx="79295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/>
              <a:t>Рисование традиционными методами</a:t>
            </a:r>
          </a:p>
          <a:p>
            <a:pPr algn="ctr"/>
            <a:endParaRPr lang="ru-RU" sz="2000" i="1"/>
          </a:p>
          <a:p>
            <a:pPr algn="ctr"/>
            <a:r>
              <a:rPr lang="ru-RU" sz="2000" i="1"/>
              <a:t>В процессе рисования у ребёнка совершенствуется наблюдательность, эстетическое восприятие , художественный вкус , творческие способности.</a:t>
            </a:r>
          </a:p>
        </p:txBody>
      </p:sp>
      <p:pic>
        <p:nvPicPr>
          <p:cNvPr id="25602" name="Рисунок 2" descr="999 10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500" y="3286125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 descr="999 10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3" y="3286125"/>
            <a:ext cx="39766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500063" y="571500"/>
            <a:ext cx="81438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/>
              <a:t>Рисование нетрадиционными методами</a:t>
            </a:r>
          </a:p>
          <a:p>
            <a:pPr algn="ctr"/>
            <a:endParaRPr lang="ru-RU" sz="2000" i="1"/>
          </a:p>
          <a:p>
            <a:pPr algn="ctr"/>
            <a:r>
              <a:rPr lang="ru-RU" sz="2000" i="1"/>
              <a:t>Разнообразие способов рисования рождает у детей оригинальные идеи , развивает фантазию  воображение.</a:t>
            </a:r>
            <a:endParaRPr lang="ru-RU" sz="2800" i="1"/>
          </a:p>
        </p:txBody>
      </p:sp>
      <p:pic>
        <p:nvPicPr>
          <p:cNvPr id="26626" name="Рисунок 2" descr="PA19225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0" y="3357563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5" descr="999 10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" y="3357563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714375" y="2643188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«маму я свою люблю ,ей цветочек подарю».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4929188" y="2786063"/>
            <a:ext cx="364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«веточка рябины».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928688"/>
            <a:ext cx="384810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2" descr="999 10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8" y="2571750"/>
            <a:ext cx="4357687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428875" y="500063"/>
            <a:ext cx="5214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Рисование ладошками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428625" y="642938"/>
            <a:ext cx="83581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/>
              <a:t>Лепка</a:t>
            </a:r>
            <a:endParaRPr lang="ru-RU" sz="2000" i="1"/>
          </a:p>
          <a:p>
            <a:pPr algn="ctr"/>
            <a:r>
              <a:rPr lang="ru-RU" sz="2000" i="1"/>
              <a:t>Лепка содействует развитию личности ребёнка , помогает создать обстановку эмоционального благополучия , обеспечивать развитие у детей способностей к эстетической деятельности.</a:t>
            </a:r>
            <a:endParaRPr lang="ru-RU" sz="2800" i="1"/>
          </a:p>
        </p:txBody>
      </p:sp>
      <p:pic>
        <p:nvPicPr>
          <p:cNvPr id="28674" name="Рисунок 2" descr="999 08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5" y="2500313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3" descr="999 12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2500313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285750" y="6072188"/>
            <a:ext cx="4143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Лепка из теста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4643438" y="6143625"/>
            <a:ext cx="3857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Лепка из пластилина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500063" y="428625"/>
            <a:ext cx="82153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/>
              <a:t>Конструирование</a:t>
            </a:r>
            <a:endParaRPr lang="ru-RU" sz="2000" i="1"/>
          </a:p>
          <a:p>
            <a:pPr algn="ctr"/>
            <a:r>
              <a:rPr lang="ru-RU" sz="2000" i="1"/>
              <a:t>Конструирование оказывает развивающее влияние на те или иные способности детей , которые в совокупности составляют основу формирования их творчества</a:t>
            </a:r>
            <a:endParaRPr lang="ru-RU" sz="2800" i="1"/>
          </a:p>
        </p:txBody>
      </p:sp>
      <p:pic>
        <p:nvPicPr>
          <p:cNvPr id="30722" name="Рисунок 2" descr="999 04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50" y="2928938"/>
            <a:ext cx="44291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3" descr="999 05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50" y="1928813"/>
            <a:ext cx="442912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999 07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5" y="2214563"/>
            <a:ext cx="38576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2" descr="999 07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214563"/>
            <a:ext cx="40560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28625" y="714375"/>
            <a:ext cx="3786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«горка с лесенкой»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4714875" y="642938"/>
            <a:ext cx="3714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«домик с окошком»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428625" y="571500"/>
            <a:ext cx="82867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/>
              <a:t>Взаимодействие с родителями</a:t>
            </a:r>
          </a:p>
          <a:p>
            <a:pPr algn="ctr"/>
            <a:endParaRPr lang="ru-RU" sz="2800" i="1"/>
          </a:p>
          <a:p>
            <a:r>
              <a:rPr lang="ru-RU" sz="2000" i="1"/>
              <a:t>Развитие творческих способностей невозможно без помощи и сотрудничества родителей. Для закрепления творческих способностей предлагалось в самостоятельной обстановке , играх использовать накопленный опыт . Дети участвовали вместе с родителями в тематических выставках. Совместно с родителями проводились культурно - досуговые мероприятия.</a:t>
            </a:r>
          </a:p>
        </p:txBody>
      </p:sp>
      <p:pic>
        <p:nvPicPr>
          <p:cNvPr id="32770" name="Рисунок 2" descr="999 05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5" y="3357563"/>
            <a:ext cx="4243388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4" descr="999 10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50" y="3357563"/>
            <a:ext cx="433387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 descr="999 04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813" y="1143000"/>
            <a:ext cx="7643812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642938" y="428625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/>
              <a:t>Выставка «игрушка своими руками</a:t>
            </a:r>
            <a:r>
              <a:rPr lang="ru-RU" sz="2000" i="1"/>
              <a:t>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285750" y="500063"/>
            <a:ext cx="8429625" cy="60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 dirty="0"/>
              <a:t>В результате работы дети :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/>
              <a:t>Принимают участие в играх (подвижных, театрализованных, сюжетно-ролевых),проявляют интерес к игровым действиям сверстников.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/>
              <a:t>Принимают активное участие в продуктивной деятельности (рисование , лепке , конструирование).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/>
              <a:t>С интересом слушают сказки, рассказы воспитателя ; рассматривают картинки, иллюстрации.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/>
              <a:t>Эмоционально и заинтересованно следят за развитием действия в играх - драматизациях и кукольных спектаклях , созданных силами взрослых и старших детей.  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/>
              <a:t>Самостоятельно выполняют игровые действия с предметами, осуществляют перенос действий с объекта на объект.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/>
              <a:t>С помощью взрослого сооружают разнообразные постройки , используя большинство форм.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/>
              <a:t>Разворачивают игру вокруг собственной постройки.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/>
              <a:t>Различают основные цвета.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/>
              <a:t>Лепят несложные предметы.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/>
              <a:t>Рисуют карандашами , фломастерами,  красками и кистью.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85010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Calibri" pitchFamily="34" charset="0"/>
              </a:rPr>
              <a:t>Творчество детей - это глубоко своеобразная сфера их духовной жизни , самовыражение и самоутверждение , в котором ярко раскрывается индивидуальная самобытность каждого ребёнка . Эту самобытность невозможно охватить какими-то правилами , единственными и обяза -тельными  для всех.                             </a:t>
            </a:r>
          </a:p>
          <a:p>
            <a:r>
              <a:rPr lang="ru-RU" sz="2000" i="1">
                <a:latin typeface="Calibri" pitchFamily="34" charset="0"/>
              </a:rPr>
              <a:t>                                                         В.А.Сухомлинский.        </a:t>
            </a:r>
          </a:p>
        </p:txBody>
      </p:sp>
      <p:pic>
        <p:nvPicPr>
          <p:cNvPr id="15362" name="Рисунок 3" descr="P413141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63" y="2214563"/>
            <a:ext cx="5691187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500063" y="500063"/>
            <a:ext cx="80724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/>
              <a:t>Спасибо за внимание</a:t>
            </a:r>
          </a:p>
          <a:p>
            <a:pPr algn="ctr"/>
            <a:endParaRPr lang="ru-RU" sz="3200" i="1"/>
          </a:p>
        </p:txBody>
      </p:sp>
      <p:pic>
        <p:nvPicPr>
          <p:cNvPr id="36866" name="Рисунок 3" descr="999 05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1357313"/>
            <a:ext cx="6643688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8501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i="1">
              <a:latin typeface="Calibri" pitchFamily="34" charset="0"/>
            </a:endParaRP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500063" y="642938"/>
            <a:ext cx="83581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/>
              <a:t>Цель -заинтересовать детей, зажечь их сердца , развить в них творческую активность , не навязывая собственных мнений и вкусов.</a:t>
            </a:r>
          </a:p>
          <a:p>
            <a:r>
              <a:rPr lang="ru-RU" sz="2000" i="1"/>
              <a:t>Я пробуждаю  в ребёнке веру в его творческие способности , индивидуальность , неповторимость , веру в то , что творить добро и красоту это значит приносить людям радость.</a:t>
            </a:r>
          </a:p>
        </p:txBody>
      </p:sp>
      <p:pic>
        <p:nvPicPr>
          <p:cNvPr id="16387" name="Рисунок 6" descr="999 09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1688" y="2749550"/>
            <a:ext cx="5143500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428625" y="428625"/>
            <a:ext cx="74295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latin typeface="Calibri" pitchFamily="34" charset="0"/>
              </a:rPr>
              <a:t>В соей работе я ставлю следующие задачи:</a:t>
            </a:r>
          </a:p>
          <a:p>
            <a:endParaRPr lang="ru-RU" sz="2000" i="1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i="1">
                <a:latin typeface="Calibri" pitchFamily="34" charset="0"/>
              </a:rPr>
              <a:t> Формировать первичные представления о прекрасном в жизни и искусстве , способности воспринимать его.</a:t>
            </a:r>
          </a:p>
          <a:p>
            <a:pPr>
              <a:buFont typeface="Wingdings" pitchFamily="2" charset="2"/>
              <a:buChar char="§"/>
            </a:pPr>
            <a:r>
              <a:rPr lang="ru-RU" sz="2000" i="1">
                <a:latin typeface="Calibri" pitchFamily="34" charset="0"/>
              </a:rPr>
              <a:t> Формировать художественно-образные представления и мышление , эмоционально-чувственное отношение к предметам и явлениям действительности, воспитывать эстетический вкус, эмоциональную отзывчивость  на прекрасное.</a:t>
            </a:r>
          </a:p>
          <a:p>
            <a:pPr>
              <a:buFont typeface="Wingdings" pitchFamily="2" charset="2"/>
              <a:buChar char="§"/>
            </a:pPr>
            <a:r>
              <a:rPr lang="ru-RU" sz="2000" i="1">
                <a:latin typeface="Calibri" pitchFamily="34" charset="0"/>
              </a:rPr>
              <a:t> Развивать творческие способности в рисовании и лепке.</a:t>
            </a:r>
          </a:p>
          <a:p>
            <a:pPr>
              <a:buFont typeface="Wingdings" pitchFamily="2" charset="2"/>
              <a:buChar char="§"/>
            </a:pPr>
            <a:r>
              <a:rPr lang="ru-RU" sz="2000" i="1">
                <a:latin typeface="Calibri" pitchFamily="34" charset="0"/>
              </a:rPr>
              <a:t> Обучать основам создания художественных образов , формировать практические навыки работы в различных видах художественной деятельности.</a:t>
            </a:r>
          </a:p>
          <a:p>
            <a:pPr>
              <a:buFont typeface="Wingdings" pitchFamily="2" charset="2"/>
              <a:buChar char="§"/>
            </a:pPr>
            <a:r>
              <a:rPr lang="ru-RU" sz="2000" i="1">
                <a:latin typeface="Calibri" pitchFamily="34" charset="0"/>
              </a:rPr>
              <a:t> Развивать сенсорные способности восприятия , </a:t>
            </a:r>
          </a:p>
          <a:p>
            <a:r>
              <a:rPr lang="ru-RU" sz="2000" i="1">
                <a:latin typeface="Calibri" pitchFamily="34" charset="0"/>
              </a:rPr>
              <a:t>чувства цвета.</a:t>
            </a:r>
          </a:p>
          <a:p>
            <a:pPr>
              <a:buFont typeface="Wingdings" pitchFamily="2" charset="2"/>
              <a:buChar char="§"/>
            </a:pPr>
            <a:endParaRPr lang="ru-RU" sz="2000" i="1">
              <a:latin typeface="Calibri" pitchFamily="34" charset="0"/>
            </a:endParaRPr>
          </a:p>
        </p:txBody>
      </p:sp>
      <p:pic>
        <p:nvPicPr>
          <p:cNvPr id="3" name="Рисунок 2" descr="P118097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6010" y="4357694"/>
            <a:ext cx="304799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/>
          <p:cNvSpPr txBox="1">
            <a:spLocks noChangeArrowheads="1"/>
          </p:cNvSpPr>
          <p:nvPr/>
        </p:nvSpPr>
        <p:spPr bwMode="auto">
          <a:xfrm>
            <a:off x="928688" y="571500"/>
            <a:ext cx="571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Calibri" pitchFamily="34" charset="0"/>
              </a:rPr>
              <a:t>Методы  и  приемы:</a:t>
            </a:r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928688" y="1714500"/>
            <a:ext cx="22145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Наглядный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Практический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Словесный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Эмоциональная    установка взрослого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Привлечение внимания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Показ и объяснение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Словесная инструкция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929063" y="1714500"/>
            <a:ext cx="3429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i="1">
                <a:latin typeface="Calibri" pitchFamily="34" charset="0"/>
              </a:rPr>
              <a:t>Сравнения </a:t>
            </a:r>
          </a:p>
          <a:p>
            <a:pPr>
              <a:buFont typeface="Wingdings" pitchFamily="2" charset="2"/>
              <a:buChar char="§"/>
            </a:pPr>
            <a:r>
              <a:rPr lang="ru-RU" sz="2000" i="1">
                <a:latin typeface="Calibri" pitchFamily="34" charset="0"/>
              </a:rPr>
              <a:t>Сопоставления</a:t>
            </a:r>
          </a:p>
          <a:p>
            <a:pPr>
              <a:buFont typeface="Wingdings" pitchFamily="2" charset="2"/>
              <a:buChar char="§"/>
            </a:pPr>
            <a:r>
              <a:rPr lang="ru-RU" sz="2000" i="1">
                <a:latin typeface="Calibri" pitchFamily="34" charset="0"/>
              </a:rPr>
              <a:t>Приложения</a:t>
            </a:r>
          </a:p>
          <a:p>
            <a:pPr>
              <a:buFont typeface="Wingdings" pitchFamily="2" charset="2"/>
              <a:buChar char="§"/>
            </a:pPr>
            <a:r>
              <a:rPr lang="ru-RU" sz="2000" i="1">
                <a:latin typeface="Calibri" pitchFamily="34" charset="0"/>
              </a:rPr>
              <a:t>Наложения</a:t>
            </a:r>
          </a:p>
          <a:p>
            <a:pPr>
              <a:buFont typeface="Wingdings" pitchFamily="2" charset="2"/>
              <a:buChar char="§"/>
            </a:pPr>
            <a:r>
              <a:rPr lang="ru-RU" sz="2000" i="1">
                <a:latin typeface="Calibri" pitchFamily="34" charset="0"/>
              </a:rPr>
              <a:t>Наблюдение за действиями взрослого и сверстников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143250" y="1000125"/>
            <a:ext cx="714375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1143000" y="1143000"/>
            <a:ext cx="642938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428625"/>
            <a:ext cx="6215063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latin typeface="+mn-lt"/>
              </a:rPr>
              <a:t>Принципы организации работы: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i="1" dirty="0">
                <a:latin typeface="+mn-lt"/>
              </a:rPr>
              <a:t>Посильность требований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i="1" dirty="0">
                <a:latin typeface="+mn-lt"/>
              </a:rPr>
              <a:t>Постепенность усложнений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i="1" dirty="0">
                <a:latin typeface="+mn-lt"/>
              </a:rPr>
              <a:t>Последовательность</a:t>
            </a:r>
          </a:p>
        </p:txBody>
      </p:sp>
      <p:pic>
        <p:nvPicPr>
          <p:cNvPr id="20482" name="Рисунок 4" descr="999 06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1059433">
            <a:off x="604838" y="2489200"/>
            <a:ext cx="42497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C15087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332005">
            <a:off x="4443055" y="2474476"/>
            <a:ext cx="4163652" cy="318779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285720" y="500042"/>
            <a:ext cx="8501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/>
              <a:t>Для качественного осуществления развития творческих способностей ребёнка создана предметно-развивающая среда.</a:t>
            </a:r>
          </a:p>
        </p:txBody>
      </p:sp>
      <p:pic>
        <p:nvPicPr>
          <p:cNvPr id="21506" name="Рисунок 2" descr="999 11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1196975"/>
            <a:ext cx="2984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4" descr="999 11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5963" y="1268413"/>
            <a:ext cx="302418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 descr="999 11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625" y="4143375"/>
            <a:ext cx="316706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 descr="999 119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850" y="4191000"/>
            <a:ext cx="3249613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IMG_036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59113" y="2781300"/>
            <a:ext cx="3097212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357188" y="214313"/>
            <a:ext cx="8143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>
                <a:latin typeface="Calibri" pitchFamily="34" charset="0"/>
              </a:rPr>
              <a:t>Направления работы  по развитию творческих способностей детей раннего возраста</a:t>
            </a:r>
          </a:p>
          <a:p>
            <a:pPr algn="ctr"/>
            <a:r>
              <a:rPr lang="ru-RU" sz="2000" i="1">
                <a:latin typeface="Calibri" pitchFamily="34" charset="0"/>
              </a:rPr>
              <a:t> </a:t>
            </a:r>
          </a:p>
          <a:p>
            <a:endParaRPr lang="ru-RU" sz="2000" i="1">
              <a:latin typeface="Calibri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214438" y="1143000"/>
            <a:ext cx="7072312" cy="48577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§"/>
              <a:defRPr/>
            </a:pPr>
            <a:r>
              <a:rPr lang="ru-RU" sz="2000" dirty="0"/>
              <a:t>Игра </a:t>
            </a:r>
          </a:p>
          <a:p>
            <a:pPr algn="ctr">
              <a:buFont typeface="Wingdings" pitchFamily="2" charset="2"/>
              <a:buChar char="§"/>
              <a:defRPr/>
            </a:pPr>
            <a:r>
              <a:rPr lang="ru-RU" sz="2000" dirty="0"/>
              <a:t>Сенсорное воспитание</a:t>
            </a:r>
          </a:p>
          <a:p>
            <a:pPr algn="ctr">
              <a:buFont typeface="Wingdings" pitchFamily="2" charset="2"/>
              <a:buChar char="§"/>
              <a:defRPr/>
            </a:pPr>
            <a:r>
              <a:rPr lang="ru-RU" sz="2000" dirty="0"/>
              <a:t>Рисование</a:t>
            </a:r>
          </a:p>
          <a:p>
            <a:pPr algn="ctr">
              <a:buFont typeface="Wingdings" pitchFamily="2" charset="2"/>
              <a:buChar char="§"/>
              <a:defRPr/>
            </a:pPr>
            <a:r>
              <a:rPr lang="ru-RU" sz="2000" dirty="0"/>
              <a:t>Лепка</a:t>
            </a:r>
          </a:p>
          <a:p>
            <a:pPr algn="ctr">
              <a:buFont typeface="Wingdings" pitchFamily="2" charset="2"/>
              <a:buChar char="§"/>
              <a:defRPr/>
            </a:pPr>
            <a:r>
              <a:rPr lang="ru-RU" sz="2000" dirty="0"/>
              <a:t>Конструирование</a:t>
            </a:r>
          </a:p>
          <a:p>
            <a:pPr algn="ctr">
              <a:buFont typeface="Wingdings" pitchFamily="2" charset="2"/>
              <a:buChar char="§"/>
              <a:defRPr/>
            </a:pPr>
            <a:r>
              <a:rPr lang="ru-RU" sz="2000" dirty="0"/>
              <a:t>Взаимодействие с родителями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1214438" y="1143000"/>
            <a:ext cx="7072312" cy="48577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§"/>
              <a:defRPr/>
            </a:pPr>
            <a:r>
              <a:rPr lang="ru-RU" sz="2000" dirty="0"/>
              <a:t>Игра </a:t>
            </a:r>
          </a:p>
          <a:p>
            <a:pPr algn="ctr">
              <a:buFont typeface="Wingdings" pitchFamily="2" charset="2"/>
              <a:buChar char="§"/>
              <a:defRPr/>
            </a:pPr>
            <a:r>
              <a:rPr lang="ru-RU" sz="2000" dirty="0"/>
              <a:t>Сенсорное воспитание</a:t>
            </a:r>
          </a:p>
          <a:p>
            <a:pPr algn="ctr">
              <a:buFont typeface="Wingdings" pitchFamily="2" charset="2"/>
              <a:buChar char="§"/>
              <a:defRPr/>
            </a:pPr>
            <a:r>
              <a:rPr lang="ru-RU" sz="2000" dirty="0"/>
              <a:t>Рисование</a:t>
            </a:r>
          </a:p>
          <a:p>
            <a:pPr algn="ctr">
              <a:buFont typeface="Wingdings" pitchFamily="2" charset="2"/>
              <a:buChar char="§"/>
              <a:defRPr/>
            </a:pPr>
            <a:r>
              <a:rPr lang="ru-RU" sz="2000" dirty="0"/>
              <a:t>Лепка</a:t>
            </a:r>
          </a:p>
          <a:p>
            <a:pPr algn="ctr">
              <a:buFont typeface="Wingdings" pitchFamily="2" charset="2"/>
              <a:buChar char="§"/>
              <a:defRPr/>
            </a:pPr>
            <a:r>
              <a:rPr lang="ru-RU" sz="2000" dirty="0"/>
              <a:t>Конструирование</a:t>
            </a:r>
          </a:p>
          <a:p>
            <a:pPr algn="ctr">
              <a:buFont typeface="Wingdings" pitchFamily="2" charset="2"/>
              <a:buChar char="§"/>
              <a:defRPr/>
            </a:pPr>
            <a:r>
              <a:rPr lang="ru-RU" sz="2000" dirty="0"/>
              <a:t>Взаимодействие с родителями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857250" y="642938"/>
            <a:ext cx="75723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/>
              <a:t>Игра</a:t>
            </a:r>
          </a:p>
          <a:p>
            <a:pPr algn="ctr"/>
            <a:r>
              <a:rPr lang="ru-RU" sz="2000" i="1"/>
              <a:t>Ведущим видом деятельности и основой становления ребёнка до трёх лет является предметная игра. Она оказывает особое воздействие на развитие творческих способностей.</a:t>
            </a:r>
          </a:p>
        </p:txBody>
      </p:sp>
      <p:pic>
        <p:nvPicPr>
          <p:cNvPr id="23554" name="Рисунок 2" descr="999 04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8" y="3178175"/>
            <a:ext cx="452437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 descr="999 08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571750"/>
            <a:ext cx="43576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NULL"/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2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3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2058</TotalTime>
  <Words>594</Words>
  <Application>Microsoft Office PowerPoint</Application>
  <PresentationFormat>Экран (4:3)</PresentationFormat>
  <Paragraphs>88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«Развитие творческих способностей детей раннего возраста»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«сенсорное развитие         ребенка»</dc:title>
  <dc:creator>просто</dc:creator>
  <cp:lastModifiedBy>Admin</cp:lastModifiedBy>
  <cp:revision>196</cp:revision>
  <dcterms:created xsi:type="dcterms:W3CDTF">2011-08-17T08:53:52Z</dcterms:created>
  <dcterms:modified xsi:type="dcterms:W3CDTF">2012-03-25T15:50:16Z</dcterms:modified>
</cp:coreProperties>
</file>