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3" r:id="rId19"/>
    <p:sldId id="274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CD4DB1-496E-4F95-A513-EE30E76521E6}" type="datetimeFigureOut">
              <a:rPr lang="ru-RU" smtClean="0"/>
              <a:pPr/>
              <a:t>23.12.2011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D2D6F8-9BBE-42B1-A3BC-1A1214A6F2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872207"/>
          </a:xfrm>
        </p:spPr>
        <p:txBody>
          <a:bodyPr>
            <a:normAutofit/>
          </a:bodyPr>
          <a:lstStyle/>
          <a:p>
            <a:r>
              <a:rPr lang="ru-RU" dirty="0">
                <a:latin typeface="Monotype Corsiva" pitchFamily="66" charset="0"/>
              </a:rPr>
              <a:t>Воспитание у детей заботливого отношения к окружающим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212976"/>
            <a:ext cx="7772400" cy="1598335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Родительское собрание </a:t>
            </a:r>
          </a:p>
          <a:p>
            <a:r>
              <a:rPr lang="ru-RU" dirty="0" smtClean="0"/>
              <a:t>в группе </a:t>
            </a:r>
            <a:r>
              <a:rPr lang="ru-RU" dirty="0" err="1" smtClean="0"/>
              <a:t>общеразвивающей</a:t>
            </a:r>
            <a:r>
              <a:rPr lang="ru-RU" dirty="0" smtClean="0"/>
              <a:t>  направленности </a:t>
            </a:r>
          </a:p>
          <a:p>
            <a:r>
              <a:rPr lang="ru-RU" dirty="0" smtClean="0"/>
              <a:t>№9 «Морошка»</a:t>
            </a:r>
          </a:p>
          <a:p>
            <a:r>
              <a:rPr lang="ru-RU" dirty="0" smtClean="0"/>
              <a:t>Мамонтова О.В., воспитатель высшей квалификационной категории</a:t>
            </a:r>
          </a:p>
          <a:p>
            <a:r>
              <a:rPr lang="ru-RU" dirty="0" smtClean="0"/>
              <a:t>Декабрь 2011 год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b="1" dirty="0" smtClean="0"/>
              <a:t>имеют </a:t>
            </a:r>
            <a:r>
              <a:rPr lang="ru-RU" b="1" dirty="0"/>
              <a:t>обсуждение с </a:t>
            </a:r>
            <a:r>
              <a:rPr lang="ru-RU" b="1" dirty="0" smtClean="0"/>
              <a:t>детьми: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явлений </a:t>
            </a:r>
            <a:r>
              <a:rPr lang="ru-RU" dirty="0"/>
              <a:t>окружающей </a:t>
            </a:r>
            <a:r>
              <a:rPr lang="ru-RU" dirty="0" smtClean="0"/>
              <a:t>жизни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событий в детском </a:t>
            </a:r>
            <a:r>
              <a:rPr lang="ru-RU" dirty="0" smtClean="0"/>
              <a:t>саду</a:t>
            </a:r>
          </a:p>
          <a:p>
            <a:pPr algn="ctr">
              <a:buNone/>
            </a:pPr>
            <a:r>
              <a:rPr lang="ru-RU" b="1" dirty="0" smtClean="0"/>
              <a:t>    </a:t>
            </a:r>
            <a:r>
              <a:rPr lang="ru-RU" b="1" dirty="0"/>
              <a:t>рассказы </a:t>
            </a:r>
            <a:r>
              <a:rPr lang="ru-RU" b="1" dirty="0" smtClean="0"/>
              <a:t>родителей: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о своём </a:t>
            </a:r>
            <a:r>
              <a:rPr lang="ru-RU" dirty="0" smtClean="0"/>
              <a:t>детстве 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друзьях 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взаимной </a:t>
            </a:r>
            <a:r>
              <a:rPr lang="ru-RU" dirty="0"/>
              <a:t>помощи в сложных </a:t>
            </a:r>
            <a:r>
              <a:rPr lang="ru-RU" dirty="0" smtClean="0"/>
              <a:t>ситуациях</a:t>
            </a:r>
          </a:p>
          <a:p>
            <a:pPr algn="ctr"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о совместных </a:t>
            </a:r>
            <a:r>
              <a:rPr lang="ru-RU" dirty="0" smtClean="0"/>
              <a:t>переживаниях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930226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Monotype Corsiva" pitchFamily="66" charset="0"/>
              </a:rPr>
              <a:t>Большое значение для формирования такого нравственного качества, как </a:t>
            </a:r>
            <a:r>
              <a:rPr lang="ru-RU" sz="4000" dirty="0" smtClean="0">
                <a:latin typeface="Monotype Corsiva" pitchFamily="66" charset="0"/>
              </a:rPr>
              <a:t>заботливость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9"/>
            <a:ext cx="8229600" cy="2520280"/>
          </a:xfrm>
        </p:spPr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ru-RU" dirty="0"/>
              <a:t>совершать добрые </a:t>
            </a:r>
            <a:r>
              <a:rPr lang="ru-RU" dirty="0" smtClean="0"/>
              <a:t>поступки </a:t>
            </a:r>
          </a:p>
          <a:p>
            <a:pPr algn="ctr">
              <a:buFont typeface="Wingdings" pitchFamily="2" charset="2"/>
              <a:buChar char="v"/>
            </a:pPr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проявлять </a:t>
            </a:r>
            <a:r>
              <a:rPr lang="ru-RU" dirty="0"/>
              <a:t>интерес к людям, к их </a:t>
            </a:r>
            <a:r>
              <a:rPr lang="ru-RU" dirty="0" smtClean="0"/>
              <a:t>труду</a:t>
            </a:r>
          </a:p>
          <a:p>
            <a:pPr algn="ctr">
              <a:buFont typeface="Wingdings" pitchFamily="2" charset="2"/>
              <a:buChar char="v"/>
            </a:pPr>
            <a:endParaRPr lang="ru-RU" dirty="0" smtClean="0"/>
          </a:p>
          <a:p>
            <a:pPr algn="ctr">
              <a:buFont typeface="Wingdings" pitchFamily="2" charset="2"/>
              <a:buChar char="v"/>
            </a:pPr>
            <a:r>
              <a:rPr lang="ru-RU" dirty="0" smtClean="0"/>
              <a:t>стремиться </a:t>
            </a:r>
            <a:r>
              <a:rPr lang="ru-RU" dirty="0"/>
              <a:t>быть полезными для </a:t>
            </a:r>
            <a:r>
              <a:rPr lang="ru-RU" dirty="0" smtClean="0"/>
              <a:t>них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Monotype Corsiva" pitchFamily="66" charset="0"/>
              </a:rPr>
              <a:t>Такие </a:t>
            </a:r>
            <a:r>
              <a:rPr lang="ru-RU" sz="4000" dirty="0">
                <a:latin typeface="Monotype Corsiva" pitchFamily="66" charset="0"/>
              </a:rPr>
              <a:t>беседы побуждают детей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latin typeface="Monotype Corsiva" pitchFamily="66" charset="0"/>
              </a:rPr>
              <a:t>    </a:t>
            </a:r>
            <a:r>
              <a:rPr lang="ru-RU" sz="4000" b="1" dirty="0">
                <a:latin typeface="Monotype Corsiva" pitchFamily="66" charset="0"/>
              </a:rPr>
              <a:t>Если ребёнок активно включается в трудовую жизнь семьи, то у него есть возможность ежедневно проявлять заботу об </a:t>
            </a:r>
            <a:r>
              <a:rPr lang="ru-RU" sz="4000" b="1" dirty="0" smtClean="0">
                <a:latin typeface="Monotype Corsiva" pitchFamily="66" charset="0"/>
              </a:rPr>
              <a:t>окружающих.</a:t>
            </a:r>
            <a:endParaRPr lang="ru-RU" sz="40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Основы </a:t>
            </a:r>
            <a:r>
              <a:rPr lang="ru-RU" dirty="0"/>
              <a:t>трудолюбия, навыки поведения, уважение и внимание к людям семья воспитывает с раннего детства. </a:t>
            </a:r>
            <a:endParaRPr lang="ru-RU" dirty="0" smtClean="0"/>
          </a:p>
          <a:p>
            <a:pPr algn="just"/>
            <a:r>
              <a:rPr lang="ru-RU" dirty="0" smtClean="0"/>
              <a:t>Подрастая</a:t>
            </a:r>
            <a:r>
              <a:rPr lang="ru-RU" dirty="0"/>
              <a:t>, ребёнок уже оценивает не только поступки взрослых, но и мотивы поведения. Если мотивы им понятны, они начинают руководствоваться ими, стремятся поступать, как взрослые. </a:t>
            </a:r>
            <a:endParaRPr lang="ru-RU" dirty="0" smtClean="0"/>
          </a:p>
          <a:p>
            <a:pPr algn="just"/>
            <a:r>
              <a:rPr lang="ru-RU" dirty="0" smtClean="0"/>
              <a:t>С </a:t>
            </a:r>
            <a:r>
              <a:rPr lang="ru-RU" dirty="0"/>
              <a:t>возрастом детей воспитательные возможности примера родителей не уменьшаются. Они становятся все значительнее. </a:t>
            </a:r>
            <a:endParaRPr lang="ru-RU" dirty="0" smtClean="0"/>
          </a:p>
          <a:p>
            <a:pPr algn="just"/>
            <a:r>
              <a:rPr lang="ru-RU" dirty="0" smtClean="0"/>
              <a:t>Родители </a:t>
            </a:r>
            <a:r>
              <a:rPr lang="ru-RU" dirty="0"/>
              <a:t>воздействуют на чувства, сознание и волю дошкольника.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Monotype Corsiva" pitchFamily="66" charset="0"/>
              </a:rPr>
              <a:t>Родители должны помнить, что любое их неосторожное слово или необдуманный поступок могут отразиться на поведении ребёнка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У детей </a:t>
            </a:r>
            <a:r>
              <a:rPr lang="ru-RU" dirty="0"/>
              <a:t>развивают эмоциональную отзывчивость на содержание литературных </a:t>
            </a:r>
            <a:r>
              <a:rPr lang="ru-RU" dirty="0" smtClean="0"/>
              <a:t>произведений </a:t>
            </a:r>
          </a:p>
          <a:p>
            <a:pPr algn="just"/>
            <a:r>
              <a:rPr lang="ru-RU" dirty="0"/>
              <a:t>У</a:t>
            </a:r>
            <a:r>
              <a:rPr lang="ru-RU" dirty="0" smtClean="0"/>
              <a:t>мение </a:t>
            </a:r>
            <a:r>
              <a:rPr lang="ru-RU" dirty="0"/>
              <a:t>правильно оценивать поступки </a:t>
            </a:r>
            <a:r>
              <a:rPr lang="ru-RU" dirty="0" smtClean="0"/>
              <a:t>героев</a:t>
            </a:r>
          </a:p>
          <a:p>
            <a:pPr algn="just"/>
            <a:r>
              <a:rPr lang="ru-RU" dirty="0" smtClean="0"/>
              <a:t>Можно </a:t>
            </a:r>
            <a:r>
              <a:rPr lang="ru-RU" dirty="0"/>
              <a:t>организовать чтение с обязательной беседой по </a:t>
            </a:r>
            <a:r>
              <a:rPr lang="ru-RU" dirty="0" smtClean="0"/>
              <a:t>содержанию </a:t>
            </a:r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b="1" dirty="0" smtClean="0"/>
              <a:t>Такие беседы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 smtClean="0"/>
              <a:t>позволяют </a:t>
            </a:r>
            <a:r>
              <a:rPr lang="ru-RU" dirty="0"/>
              <a:t>ознакомить детей с элементарными </a:t>
            </a:r>
            <a:r>
              <a:rPr lang="ru-RU" dirty="0" smtClean="0"/>
              <a:t>нормами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 smtClean="0"/>
              <a:t>упражняют </a:t>
            </a:r>
            <a:r>
              <a:rPr lang="ru-RU" dirty="0"/>
              <a:t>их в нравственных </a:t>
            </a:r>
            <a:r>
              <a:rPr lang="ru-RU" dirty="0" smtClean="0"/>
              <a:t>поступках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 smtClean="0"/>
              <a:t>воспитывают </a:t>
            </a:r>
            <a:r>
              <a:rPr lang="ru-RU" dirty="0"/>
              <a:t>у них яркое, эмоциональное отношение к </a:t>
            </a:r>
            <a:r>
              <a:rPr lang="ru-RU" dirty="0" smtClean="0"/>
              <a:t>окружающим</a:t>
            </a:r>
          </a:p>
          <a:p>
            <a:pPr algn="just">
              <a:buFont typeface="Courier New" pitchFamily="49" charset="0"/>
              <a:buChar char="o"/>
            </a:pPr>
            <a:r>
              <a:rPr lang="ru-RU" dirty="0" smtClean="0"/>
              <a:t>учат </a:t>
            </a:r>
            <a:r>
              <a:rPr lang="ru-RU" dirty="0"/>
              <a:t>их словесному выражению сочувствия, </a:t>
            </a:r>
            <a:r>
              <a:rPr lang="ru-RU" dirty="0" smtClean="0"/>
              <a:t>сопереживания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latin typeface="Monotype Corsiva" pitchFamily="66" charset="0"/>
              </a:rPr>
              <a:t>Особую роль в воспитании нравственных качеств у дошкольников играет детская </a:t>
            </a:r>
            <a:r>
              <a:rPr lang="ru-RU" sz="2800" dirty="0" smtClean="0">
                <a:latin typeface="Monotype Corsiva" pitchFamily="66" charset="0"/>
              </a:rPr>
              <a:t>литература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802427"/>
          </a:xfrm>
        </p:spPr>
        <p:txBody>
          <a:bodyPr/>
          <a:lstStyle/>
          <a:p>
            <a:r>
              <a:rPr lang="ru-RU" dirty="0"/>
              <a:t>хвалят за положительный результат труда, не учитывая приложенных ребёнком </a:t>
            </a:r>
            <a:r>
              <a:rPr lang="ru-RU" dirty="0" smtClean="0"/>
              <a:t>усилий</a:t>
            </a:r>
          </a:p>
          <a:p>
            <a:endParaRPr lang="ru-RU" dirty="0" smtClean="0"/>
          </a:p>
          <a:p>
            <a:r>
              <a:rPr lang="ru-RU" dirty="0" smtClean="0"/>
              <a:t>порицают </a:t>
            </a:r>
            <a:r>
              <a:rPr lang="ru-RU" dirty="0"/>
              <a:t>за неудачно выполненную работу, даже если ребёнок и старался, но у него не хватило </a:t>
            </a:r>
            <a:r>
              <a:rPr lang="ru-RU" dirty="0" smtClean="0"/>
              <a:t>умения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Monotype Corsiva" pitchFamily="66" charset="0"/>
              </a:rPr>
              <a:t>Часто родители не понимают психологических особенностей детей: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pPr algn="just"/>
            <a:r>
              <a:rPr lang="ru-RU" dirty="0"/>
              <a:t>В семьях, где оно применяется, трудно воспитывать заботливое отношение детей к родителям и другим членам семьи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Ребёнка </a:t>
            </a:r>
            <a:r>
              <a:rPr lang="ru-RU" dirty="0"/>
              <a:t>со слабой волей травмирует игнорирование его усилий. Он разочаровывается, теряется при выполнении следующих заданий. 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Monotype Corsiva" pitchFamily="66" charset="0"/>
              </a:rPr>
              <a:t>Самая большая ошибка в семейном воспитании  -  физическое наказание </a:t>
            </a:r>
            <a:r>
              <a:rPr lang="ru-RU" sz="4000" dirty="0" smtClean="0">
                <a:latin typeface="Monotype Corsiva" pitchFamily="66" charset="0"/>
              </a:rPr>
              <a:t>детей</a:t>
            </a:r>
            <a:endParaRPr lang="ru-RU" sz="40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/>
            <a:r>
              <a:rPr lang="ru-RU" dirty="0"/>
              <a:t>Родители, часто применяющие физическое наказание, не знают, что, прежде всего ребёнок должен осознать свою вину, переживать из-за неё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Если </a:t>
            </a:r>
            <a:r>
              <a:rPr lang="ru-RU" dirty="0"/>
              <a:t>нет внутреннего переживания, сокрушения, то никакое наказание, тем более физическое, не поможет. </a:t>
            </a:r>
            <a:endParaRPr lang="ru-RU" dirty="0" smtClean="0"/>
          </a:p>
          <a:p>
            <a:pPr algn="just"/>
            <a:r>
              <a:rPr lang="ru-RU" dirty="0" smtClean="0"/>
              <a:t>Кроме </a:t>
            </a:r>
            <a:r>
              <a:rPr lang="ru-RU" dirty="0"/>
              <a:t>того, страх порождает ложь, лицемерие, коварность, трусость, малодушие.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pPr algn="just"/>
            <a:r>
              <a:rPr lang="ru-RU" dirty="0" smtClean="0"/>
              <a:t>При </a:t>
            </a:r>
            <a:r>
              <a:rPr lang="ru-RU" dirty="0"/>
              <a:t>этом одни дети зазнаются, а других похвала родителей оставляет равнодушными, что сказывается на направленности характера ребёнка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От </a:t>
            </a:r>
            <a:r>
              <a:rPr lang="ru-RU" dirty="0"/>
              <a:t>того, какую направленность характера родители стараются воспитать в ребёнке  -  заботливую или эгоистическую,  -  зависит его поведение в дальнейшей жизни.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Monotype Corsiva" pitchFamily="66" charset="0"/>
              </a:rPr>
              <a:t>Подчас родители без надобности хвалят </a:t>
            </a:r>
            <a:r>
              <a:rPr lang="ru-RU" sz="3200" dirty="0" smtClean="0">
                <a:latin typeface="Monotype Corsiva" pitchFamily="66" charset="0"/>
              </a:rPr>
              <a:t>детей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Таким </a:t>
            </a:r>
            <a:r>
              <a:rPr lang="ru-RU" dirty="0"/>
              <a:t>образом, психические состояния, вызванные применением родителями поощрений и наказаний, могут стать чертой характера ребёнка. </a:t>
            </a:r>
            <a:endParaRPr lang="ru-RU" dirty="0" smtClean="0"/>
          </a:p>
          <a:p>
            <a:pPr algn="just"/>
            <a:r>
              <a:rPr lang="ru-RU" dirty="0" smtClean="0"/>
              <a:t>Если </a:t>
            </a:r>
            <a:r>
              <a:rPr lang="ru-RU" dirty="0"/>
              <a:t>подкрепить похвалой то состояние удовольствия, испытываемое ребёнком после оказания </a:t>
            </a:r>
            <a:r>
              <a:rPr lang="ru-RU" dirty="0" smtClean="0"/>
              <a:t>помощи </a:t>
            </a:r>
            <a:r>
              <a:rPr lang="ru-RU" dirty="0"/>
              <a:t>родителям, то при повторении этого психического </a:t>
            </a:r>
            <a:r>
              <a:rPr lang="ru-RU"/>
              <a:t>состояния </a:t>
            </a:r>
            <a:r>
              <a:rPr lang="ru-RU" smtClean="0"/>
              <a:t> формируется </a:t>
            </a:r>
            <a:r>
              <a:rPr lang="ru-RU" dirty="0"/>
              <a:t>такая черта, как заботливость.</a:t>
            </a:r>
          </a:p>
          <a:p>
            <a:pPr algn="just"/>
            <a:r>
              <a:rPr lang="ru-RU" dirty="0"/>
              <a:t>Заслужив похвалу взрослого упорным, но посильным трудом, ребёнок охотно будет возвращаться к этой трудной, но радостной работе. Одобрение родителей укрепляет его самолюбие, которое стимулирует труд.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>
                <a:latin typeface="Monotype Corsiva" pitchFamily="66" charset="0"/>
              </a:rPr>
              <a:t>Заботливое отношение к окружающим  -  ценнейшее нравственное качество, которое воспитывается с раннего возраста.</a:t>
            </a:r>
          </a:p>
          <a:p>
            <a:pPr algn="ctr"/>
            <a:endParaRPr lang="ru-RU" sz="4000" b="1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latin typeface="Monotype Corsiva" pitchFamily="66" charset="0"/>
              </a:rPr>
              <a:t>    Помните</a:t>
            </a:r>
            <a:r>
              <a:rPr lang="ru-RU" sz="4400" dirty="0">
                <a:latin typeface="Monotype Corsiva" pitchFamily="66" charset="0"/>
              </a:rPr>
              <a:t>, что ребёнок воспитывается в семье в каждый момент его жизни, </a:t>
            </a:r>
            <a:endParaRPr lang="ru-RU" sz="4400" dirty="0" smtClean="0">
              <a:latin typeface="Monotype Corsiva" pitchFamily="66" charset="0"/>
            </a:endParaRPr>
          </a:p>
          <a:p>
            <a:pPr algn="ctr">
              <a:buNone/>
            </a:pPr>
            <a:r>
              <a:rPr lang="ru-RU" sz="4400" dirty="0" smtClean="0">
                <a:latin typeface="Monotype Corsiva" pitchFamily="66" charset="0"/>
              </a:rPr>
              <a:t>даже </a:t>
            </a:r>
            <a:r>
              <a:rPr lang="ru-RU" sz="4400" dirty="0">
                <a:latin typeface="Monotype Corsiva" pitchFamily="66" charset="0"/>
              </a:rPr>
              <a:t>тогда, когда родителей нет дома.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860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7200" dirty="0" smtClean="0">
                <a:latin typeface="Monotype Corsiva" pitchFamily="66" charset="0"/>
              </a:rPr>
              <a:t>Спасибо </a:t>
            </a:r>
          </a:p>
          <a:p>
            <a:pPr algn="ctr">
              <a:buNone/>
            </a:pPr>
            <a:r>
              <a:rPr lang="ru-RU" sz="7200" dirty="0">
                <a:latin typeface="Monotype Corsiva" pitchFamily="66" charset="0"/>
              </a:rPr>
              <a:t>з</a:t>
            </a:r>
            <a:r>
              <a:rPr lang="ru-RU" sz="7200" dirty="0" smtClean="0">
                <a:latin typeface="Monotype Corsiva" pitchFamily="66" charset="0"/>
              </a:rPr>
              <a:t>а</a:t>
            </a:r>
          </a:p>
          <a:p>
            <a:pPr algn="ctr">
              <a:buNone/>
            </a:pPr>
            <a:r>
              <a:rPr lang="ru-RU" sz="7200" dirty="0" smtClean="0">
                <a:latin typeface="Monotype Corsiva" pitchFamily="66" charset="0"/>
              </a:rPr>
              <a:t>внимание!</a:t>
            </a:r>
            <a:endParaRPr lang="ru-RU" sz="72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ru-RU" dirty="0"/>
              <a:t>один ребёнок хочет доставить взрослому радость, облегчив его </a:t>
            </a:r>
            <a:r>
              <a:rPr lang="ru-RU" dirty="0" smtClean="0"/>
              <a:t>труд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другой надеется получить награду за свою помощь и заботу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Monotype Corsiva" pitchFamily="66" charset="0"/>
              </a:rPr>
              <a:t>Заботливость, выражаемая ребёнком, может основываться на разных мотивах: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/>
              <a:t>помощь и </a:t>
            </a:r>
            <a:r>
              <a:rPr lang="ru-RU" dirty="0" smtClean="0"/>
              <a:t>взаимопомощь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отзывчивость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доброжелательность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внимательное отношение к </a:t>
            </a:r>
            <a:r>
              <a:rPr lang="ru-RU" dirty="0" smtClean="0"/>
              <a:t>окружающим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Monotype Corsiva" pitchFamily="66" charset="0"/>
              </a:rPr>
              <a:t>Заботливость как нравственное качество содержит многое: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Первый </a:t>
            </a:r>
            <a:r>
              <a:rPr lang="ru-RU" dirty="0"/>
              <a:t>этап  -  охотное выполнение ребёнком просьб, поручений, заданий старших, желание и стремление оказать помощь </a:t>
            </a:r>
            <a:r>
              <a:rPr lang="ru-RU" dirty="0" smtClean="0"/>
              <a:t>другим.</a:t>
            </a:r>
          </a:p>
          <a:p>
            <a:pPr algn="just"/>
            <a:r>
              <a:rPr lang="ru-RU" dirty="0" smtClean="0"/>
              <a:t>Второй этап  </a:t>
            </a:r>
            <a:r>
              <a:rPr lang="ru-RU" dirty="0"/>
              <a:t>-  проявления внимания, чуткости не только в поведении, но и словесно. При этом учитывается умение и стремление ребёнка сдерживать импульсивные желания, которые идут вразрез с интересами и потребностями других. Важным является и положительное эмоциональное отношение к окружающим людям как общий психологический </a:t>
            </a:r>
            <a:r>
              <a:rPr lang="ru-RU" dirty="0" smtClean="0"/>
              <a:t>фон.</a:t>
            </a:r>
          </a:p>
          <a:p>
            <a:pPr algn="just"/>
            <a:r>
              <a:rPr lang="ru-RU" dirty="0" smtClean="0"/>
              <a:t>Третий этап </a:t>
            </a:r>
            <a:r>
              <a:rPr lang="ru-RU" dirty="0"/>
              <a:t>развития </a:t>
            </a:r>
            <a:r>
              <a:rPr lang="ru-RU" dirty="0" smtClean="0"/>
              <a:t>-  </a:t>
            </a:r>
            <a:r>
              <a:rPr lang="ru-RU" dirty="0"/>
              <a:t>проявление заботливости в отношениях к близким людям (родителям, родственникам).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Monotype Corsiva" pitchFamily="66" charset="0"/>
              </a:rPr>
              <a:t>Э</a:t>
            </a:r>
            <a:r>
              <a:rPr lang="ru-RU" dirty="0" smtClean="0">
                <a:latin typeface="Monotype Corsiva" pitchFamily="66" charset="0"/>
              </a:rPr>
              <a:t>тапы </a:t>
            </a:r>
            <a:r>
              <a:rPr lang="ru-RU" sz="4400" dirty="0" smtClean="0">
                <a:latin typeface="Monotype Corsiva" pitchFamily="66" charset="0"/>
              </a:rPr>
              <a:t>развития</a:t>
            </a:r>
            <a:r>
              <a:rPr lang="ru-RU" dirty="0" smtClean="0">
                <a:latin typeface="Monotype Corsiva" pitchFamily="66" charset="0"/>
              </a:rPr>
              <a:t>: </a:t>
            </a: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степень самостоятельности в проявлениях заботы о других, активность ребёнка в оказании помощи, проявления сочувствия, </a:t>
            </a:r>
            <a:r>
              <a:rPr lang="ru-RU" dirty="0" smtClean="0"/>
              <a:t>сопереживания </a:t>
            </a:r>
          </a:p>
          <a:p>
            <a:r>
              <a:rPr lang="ru-RU" dirty="0" smtClean="0"/>
              <a:t>устойчивость </a:t>
            </a:r>
            <a:r>
              <a:rPr lang="ru-RU" dirty="0"/>
              <a:t>проявления заботливости при некотором изменении обычных жизненных </a:t>
            </a:r>
            <a:r>
              <a:rPr lang="ru-RU" dirty="0" smtClean="0"/>
              <a:t>ситуаций</a:t>
            </a:r>
          </a:p>
          <a:p>
            <a:r>
              <a:rPr lang="ru-RU" dirty="0" smtClean="0"/>
              <a:t>наличие </a:t>
            </a:r>
            <a:r>
              <a:rPr lang="ru-RU" dirty="0"/>
              <a:t>мотивов, которые обеспечивают общественную направленность проявляемой </a:t>
            </a:r>
            <a:r>
              <a:rPr lang="ru-RU" dirty="0" smtClean="0"/>
              <a:t>заботы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16224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Monotype Corsiva" pitchFamily="66" charset="0"/>
              </a:rPr>
              <a:t>Уровень развития заботливого отношения ребёнка к окружающим определяют следующие показатели: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ru-RU" dirty="0" smtClean="0"/>
              <a:t>эмоциональной </a:t>
            </a:r>
            <a:r>
              <a:rPr lang="ru-RU" dirty="0"/>
              <a:t>атмосферы в </a:t>
            </a:r>
            <a:r>
              <a:rPr lang="ru-RU" dirty="0" smtClean="0"/>
              <a:t>семье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понимания </a:t>
            </a:r>
            <a:r>
              <a:rPr lang="ru-RU" dirty="0"/>
              <a:t>родителями целей и задач воспитания и воплощения их на </a:t>
            </a:r>
            <a:r>
              <a:rPr lang="ru-RU" dirty="0" smtClean="0"/>
              <a:t>практике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отношения </a:t>
            </a:r>
            <a:r>
              <a:rPr lang="ru-RU" dirty="0"/>
              <a:t>родителей к участию ребёнка в домашнем </a:t>
            </a:r>
            <a:r>
              <a:rPr lang="ru-RU" dirty="0" smtClean="0"/>
              <a:t>труде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latin typeface="Monotype Corsiva" pitchFamily="66" charset="0"/>
              </a:rPr>
              <a:t>Особенности проявления заботливости у детей во многом зависит от условий семейного воспитания: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Родители часто жалуются на ограниченность времени, отводимого на воспитание </a:t>
            </a:r>
            <a:r>
              <a:rPr lang="ru-RU" dirty="0" smtClean="0"/>
              <a:t>детей.</a:t>
            </a:r>
          </a:p>
          <a:p>
            <a:pPr algn="just">
              <a:buNone/>
            </a:pPr>
            <a:endParaRPr lang="ru-RU" dirty="0"/>
          </a:p>
          <a:p>
            <a:pPr algn="just"/>
            <a:r>
              <a:rPr lang="ru-RU" dirty="0"/>
              <a:t>Но не следует забывать, что воспитание осуществляется не только при непосредственном контакте с ребёнком, но и организацией всей жизни </a:t>
            </a:r>
            <a:r>
              <a:rPr lang="ru-RU" dirty="0" smtClean="0"/>
              <a:t>семьи.</a:t>
            </a:r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«Если </a:t>
            </a:r>
            <a:r>
              <a:rPr lang="ru-RU" dirty="0"/>
              <a:t>человека учат добру  -  учат умело, умно, настойчиво, требовательно, в результате будет добро.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Учат </a:t>
            </a:r>
            <a:r>
              <a:rPr lang="ru-RU" dirty="0"/>
              <a:t>злу (очень редко, но бывает и так), в результате будет зло.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Не </a:t>
            </a:r>
            <a:r>
              <a:rPr lang="ru-RU" dirty="0"/>
              <a:t>учат ни добру, ни злу  -  всё равно будет зло, потому что человек рождается существом, способным стать человеком, но не готовым человеком. 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Человеком </a:t>
            </a:r>
            <a:r>
              <a:rPr lang="ru-RU" dirty="0"/>
              <a:t>его надо сделать».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Monotype Corsiva" pitchFamily="66" charset="0"/>
              </a:rPr>
              <a:t>Всё дело в одной очень важной закономерности нравственного воспитания,  -  пишет по этому поводу В.А.Сухомлинский</a:t>
            </a:r>
            <a:endParaRPr lang="ru-RU" sz="28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15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115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115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115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</TotalTime>
  <Words>921</Words>
  <Application>Microsoft Office PowerPoint</Application>
  <PresentationFormat>Экран (4:3)</PresentationFormat>
  <Paragraphs>90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Воспитание у детей заботливого отношения к окружающим</vt:lpstr>
      <vt:lpstr>Слайд 2</vt:lpstr>
      <vt:lpstr>Заботливость, выражаемая ребёнком, может основываться на разных мотивах: </vt:lpstr>
      <vt:lpstr>Заботливость как нравственное качество содержит многое: </vt:lpstr>
      <vt:lpstr>Этапы развития: </vt:lpstr>
      <vt:lpstr>Уровень развития заботливого отношения ребёнка к окружающим определяют следующие показатели:</vt:lpstr>
      <vt:lpstr>Особенности проявления заботливости у детей во многом зависит от условий семейного воспитания:</vt:lpstr>
      <vt:lpstr>Слайд 8</vt:lpstr>
      <vt:lpstr>Всё дело в одной очень важной закономерности нравственного воспитания,  -  пишет по этому поводу В.А.Сухомлинский</vt:lpstr>
      <vt:lpstr>Большое значение для формирования такого нравственного качества, как заботливость</vt:lpstr>
      <vt:lpstr>Такие беседы побуждают детей</vt:lpstr>
      <vt:lpstr>Слайд 12</vt:lpstr>
      <vt:lpstr>Родители должны помнить, что любое их неосторожное слово или необдуманный поступок могут отразиться на поведении ребёнка</vt:lpstr>
      <vt:lpstr>Особую роль в воспитании нравственных качеств у дошкольников играет детская литература</vt:lpstr>
      <vt:lpstr>Часто родители не понимают психологических особенностей детей:</vt:lpstr>
      <vt:lpstr>Самая большая ошибка в семейном воспитании  -  физическое наказание детей</vt:lpstr>
      <vt:lpstr>Слайд 17</vt:lpstr>
      <vt:lpstr>Подчас родители без надобности хвалят детей</vt:lpstr>
      <vt:lpstr>Слайд 19</vt:lpstr>
      <vt:lpstr>Слайд 20</vt:lpstr>
      <vt:lpstr>Слайд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Воспитание у детей заботливого отношения к окружающим</dc:title>
  <dc:creator>Expert</dc:creator>
  <cp:lastModifiedBy>Expert</cp:lastModifiedBy>
  <cp:revision>20</cp:revision>
  <dcterms:created xsi:type="dcterms:W3CDTF">2011-12-17T09:29:48Z</dcterms:created>
  <dcterms:modified xsi:type="dcterms:W3CDTF">2011-12-23T05:52:48Z</dcterms:modified>
</cp:coreProperties>
</file>