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71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4FB6B81-F5B1-4A89-8B03-D8C57A1F2159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E16C793-64C9-4A73-ADBA-333A6B0B1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6B81-F5B1-4A89-8B03-D8C57A1F2159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C793-64C9-4A73-ADBA-333A6B0B1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6B81-F5B1-4A89-8B03-D8C57A1F2159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C793-64C9-4A73-ADBA-333A6B0B1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4FB6B81-F5B1-4A89-8B03-D8C57A1F2159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E16C793-64C9-4A73-ADBA-333A6B0B18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4FB6B81-F5B1-4A89-8B03-D8C57A1F2159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E16C793-64C9-4A73-ADBA-333A6B0B1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6B81-F5B1-4A89-8B03-D8C57A1F2159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C793-64C9-4A73-ADBA-333A6B0B18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6B81-F5B1-4A89-8B03-D8C57A1F2159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C793-64C9-4A73-ADBA-333A6B0B18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4FB6B81-F5B1-4A89-8B03-D8C57A1F2159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E16C793-64C9-4A73-ADBA-333A6B0B18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6B81-F5B1-4A89-8B03-D8C57A1F2159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C793-64C9-4A73-ADBA-333A6B0B1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4FB6B81-F5B1-4A89-8B03-D8C57A1F2159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E16C793-64C9-4A73-ADBA-333A6B0B18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4FB6B81-F5B1-4A89-8B03-D8C57A1F2159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E16C793-64C9-4A73-ADBA-333A6B0B18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4FB6B81-F5B1-4A89-8B03-D8C57A1F2159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E16C793-64C9-4A73-ADBA-333A6B0B1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Непосредственно образовательная деятельность</a:t>
            </a:r>
            <a:endParaRPr lang="ru-RU" dirty="0"/>
          </a:p>
        </p:txBody>
      </p:sp>
      <p:pic>
        <p:nvPicPr>
          <p:cNvPr id="1026" name="Picture 2" descr="C:\Documents and Settings\сад\Мои документы\Мои рисунки\Мои рисунки\Н\Изображение 18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НОД реализуется через организацию познавательно-исследовательской деятельности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Наблюдение;</a:t>
            </a:r>
          </a:p>
          <a:p>
            <a:r>
              <a:rPr lang="ru-RU" sz="1600" dirty="0" smtClean="0"/>
              <a:t>Экскурсия;</a:t>
            </a:r>
          </a:p>
          <a:p>
            <a:r>
              <a:rPr lang="ru-RU" sz="1600" dirty="0" smtClean="0"/>
              <a:t>Решение проблемных ситуаций;</a:t>
            </a:r>
          </a:p>
          <a:p>
            <a:r>
              <a:rPr lang="ru-RU" sz="1600" dirty="0" smtClean="0"/>
              <a:t>Экспериментирование;</a:t>
            </a:r>
          </a:p>
          <a:p>
            <a:r>
              <a:rPr lang="ru-RU" sz="1600" dirty="0" smtClean="0"/>
              <a:t>Коллекционирование;</a:t>
            </a:r>
          </a:p>
          <a:p>
            <a:r>
              <a:rPr lang="ru-RU" sz="1600" dirty="0" smtClean="0"/>
              <a:t>Моделирование;</a:t>
            </a:r>
          </a:p>
          <a:p>
            <a:r>
              <a:rPr lang="ru-RU" sz="1600" dirty="0" smtClean="0"/>
              <a:t>Исследование;</a:t>
            </a:r>
          </a:p>
          <a:p>
            <a:r>
              <a:rPr lang="ru-RU" sz="1600" dirty="0" smtClean="0"/>
              <a:t>Реализация проекта;</a:t>
            </a:r>
          </a:p>
          <a:p>
            <a:r>
              <a:rPr lang="ru-RU" sz="1600" dirty="0" smtClean="0"/>
              <a:t>Игры (сюжетные, с правилами);</a:t>
            </a:r>
          </a:p>
          <a:p>
            <a:r>
              <a:rPr lang="ru-RU" sz="1600" dirty="0" smtClean="0"/>
              <a:t>Интеллектуальные игры;</a:t>
            </a:r>
          </a:p>
          <a:p>
            <a:r>
              <a:rPr lang="ru-RU" sz="1600" dirty="0" smtClean="0"/>
              <a:t>Мини-музеи;</a:t>
            </a:r>
          </a:p>
          <a:p>
            <a:r>
              <a:rPr lang="ru-RU" sz="1600" dirty="0" smtClean="0"/>
              <a:t>Конструирование;</a:t>
            </a:r>
          </a:p>
          <a:p>
            <a:r>
              <a:rPr lang="ru-RU" sz="1600" dirty="0" smtClean="0"/>
              <a:t>Увлечения.</a:t>
            </a:r>
            <a:endParaRPr lang="ru-RU" sz="1600" dirty="0"/>
          </a:p>
        </p:txBody>
      </p:sp>
      <p:pic>
        <p:nvPicPr>
          <p:cNvPr id="6146" name="Picture 2" descr="C:\Documents and Settings\сад\Мои документы\Мои рисунки\Мои рисунки\02.03.09\Изображение 17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857364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НОД реализуется через организацию коммуникативной деятельности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Беседа, ситуативный разговор;</a:t>
            </a:r>
          </a:p>
          <a:p>
            <a:r>
              <a:rPr lang="ru-RU" sz="2400" dirty="0" smtClean="0"/>
              <a:t>Речевая ситуация;</a:t>
            </a:r>
          </a:p>
          <a:p>
            <a:r>
              <a:rPr lang="ru-RU" sz="2400" dirty="0" smtClean="0"/>
              <a:t>Составление и отгадывание загадок;</a:t>
            </a:r>
          </a:p>
          <a:p>
            <a:r>
              <a:rPr lang="ru-RU" sz="2400" dirty="0" smtClean="0"/>
              <a:t>Игры (сюжетные, с правилами, театрализованные);</a:t>
            </a:r>
          </a:p>
          <a:p>
            <a:r>
              <a:rPr lang="ru-RU" sz="2400" dirty="0" smtClean="0"/>
              <a:t>Игровые ситуации;</a:t>
            </a:r>
          </a:p>
          <a:p>
            <a:r>
              <a:rPr lang="ru-RU" sz="2400" dirty="0" smtClean="0"/>
              <a:t>Этюды и постановки;</a:t>
            </a:r>
          </a:p>
          <a:p>
            <a:r>
              <a:rPr lang="ru-RU" sz="2400" dirty="0" err="1" smtClean="0"/>
              <a:t>Логоритмика</a:t>
            </a:r>
            <a:endParaRPr lang="ru-RU" sz="2400" dirty="0" smtClean="0"/>
          </a:p>
          <a:p>
            <a:endParaRPr lang="ru-RU" sz="1800" dirty="0"/>
          </a:p>
        </p:txBody>
      </p:sp>
      <p:pic>
        <p:nvPicPr>
          <p:cNvPr id="1026" name="Picture 2" descr="C:\Documents and Settings\сад\Мои документы\Мои рисунки\Мои рисунки\старшая гр\Надежда Влад\DSCN337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46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НОД реализуется через организацию трудовой деятельности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Дежурство;</a:t>
            </a:r>
          </a:p>
          <a:p>
            <a:r>
              <a:rPr lang="ru-RU" dirty="0" smtClean="0"/>
              <a:t>Поручения;</a:t>
            </a:r>
          </a:p>
          <a:p>
            <a:r>
              <a:rPr lang="ru-RU" dirty="0" smtClean="0"/>
              <a:t>Задания;</a:t>
            </a:r>
          </a:p>
          <a:p>
            <a:r>
              <a:rPr lang="ru-RU" dirty="0" smtClean="0"/>
              <a:t>Самообслуживание;</a:t>
            </a:r>
          </a:p>
          <a:p>
            <a:r>
              <a:rPr lang="ru-RU" dirty="0" smtClean="0"/>
              <a:t>Совместные действия;</a:t>
            </a:r>
          </a:p>
          <a:p>
            <a:r>
              <a:rPr lang="ru-RU" dirty="0" smtClean="0"/>
              <a:t>Экскурсия</a:t>
            </a:r>
          </a:p>
          <a:p>
            <a:endParaRPr lang="ru-RU" dirty="0"/>
          </a:p>
        </p:txBody>
      </p:sp>
      <p:pic>
        <p:nvPicPr>
          <p:cNvPr id="7170" name="Picture 2" descr="C:\Documents and Settings\сад\Мои документы\Мои рисунки\Мои рисунки\старшая гр\DSCN351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0024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При планировании НОД необходимо учитывать: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Общий объем НОД в неделю</a:t>
            </a:r>
          </a:p>
          <a:p>
            <a:r>
              <a:rPr lang="ru-RU" dirty="0" smtClean="0"/>
              <a:t>Продолжительность периодов непрерывной НОД</a:t>
            </a:r>
          </a:p>
          <a:p>
            <a:r>
              <a:rPr lang="ru-RU" dirty="0" smtClean="0"/>
              <a:t>Количество периодов НОД в течение дня</a:t>
            </a:r>
          </a:p>
          <a:p>
            <a:r>
              <a:rPr lang="ru-RU" dirty="0" smtClean="0"/>
              <a:t>Распределение периодов НОД в течение дня (в первую и вторую половину дня)</a:t>
            </a:r>
          </a:p>
          <a:p>
            <a:r>
              <a:rPr lang="ru-RU" dirty="0" smtClean="0"/>
              <a:t>Перерывы между периодами НОД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800" dirty="0" smtClean="0"/>
              <a:t>Таким образом, в современном ДОУ образовательный процесс не должен сводиться только к НОД, он растянут в режиме всего дня. Именно поэтому «РЕЖИМ ДНЯ» является главным документом, в котором отражается многообразие форм взаимодействия взрослых с детьми и самостоятельная деятельность воспитанников. В режимах должно найти отражение «ПРОЖИВАНИЕ» детьми разнообразных тем в разных видах детской деятельности, поэтому режимов должно быть много на все случаи жизни.</a:t>
            </a:r>
            <a:endParaRPr lang="ru-RU" sz="1800" dirty="0"/>
          </a:p>
        </p:txBody>
      </p:sp>
      <p:pic>
        <p:nvPicPr>
          <p:cNvPr id="8194" name="Picture 2" descr="C:\Documents and Settings\сад\Мои документы\Мои рисунки\Мои рисунки\старшая гр\DSCN349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3116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86766" cy="3154362"/>
          </a:xfrm>
        </p:spPr>
        <p:txBody>
          <a:bodyPr/>
          <a:lstStyle/>
          <a:p>
            <a:pPr algn="ctr"/>
            <a:r>
              <a:rPr lang="ru-RU" i="1" dirty="0" smtClean="0"/>
              <a:t>СПАСИБО ЗА ВНИМАНИЕ!</a:t>
            </a:r>
            <a:endParaRPr lang="ru-RU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 основании «Изменения №1» </a:t>
            </a:r>
            <a:r>
              <a:rPr lang="ru-RU" dirty="0" err="1" smtClean="0"/>
              <a:t>СанПин</a:t>
            </a:r>
            <a:r>
              <a:rPr lang="ru-RU" dirty="0" smtClean="0"/>
              <a:t> 2.4.1.2660-10, утв. Постановлением Главного государственного санитарного врача РФ от 22.07.2010 №91, а именно слово «занятия» заменяется словами «непосредственно образовательная деятельность»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i="1" dirty="0" smtClean="0"/>
              <a:t>СРАВНИТЕЛЬНАЯ МОДЕЛЬ ОРГАНИЗАЦИИ образовательного процесса</a:t>
            </a:r>
            <a:endParaRPr lang="ru-RU" sz="2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Проведение занятий (в соответствии с расписанием, на которых решались образовательные задачи, сформулированные в комплексных программах по разделам – методикам)</a:t>
            </a:r>
          </a:p>
          <a:p>
            <a:r>
              <a:rPr lang="ru-RU" sz="1400" dirty="0" smtClean="0"/>
              <a:t>Решение образовательных задач и формирование у детей навыков и умений в ходе режимных моментов в рамках совместной деятельности взрослого и детей (утренний прием, прогулка, питание и др.)</a:t>
            </a:r>
          </a:p>
          <a:p>
            <a:r>
              <a:rPr lang="ru-RU" sz="1400" dirty="0" smtClean="0"/>
              <a:t>Закрепление полученных детьми знаний и умений в индивидуальной работе и самостоятельной деятельности</a:t>
            </a:r>
            <a:endParaRPr lang="ru-RU" sz="14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Совместная деятельность взрослого и детей (непосредственно образовательная деятельность и режимные моменты);</a:t>
            </a:r>
          </a:p>
          <a:p>
            <a:pPr>
              <a:buNone/>
            </a:pPr>
            <a:endParaRPr lang="ru-RU" sz="1400" dirty="0" smtClean="0"/>
          </a:p>
          <a:p>
            <a:r>
              <a:rPr lang="ru-RU" sz="1400" dirty="0" smtClean="0"/>
              <a:t>Самостоятельная деятельность дошкольников.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ru-RU" sz="1400" dirty="0" smtClean="0"/>
              <a:t>Модель организации образовательного процесса в прошедшие годы</a:t>
            </a:r>
            <a:endParaRPr lang="ru-RU" sz="1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1400" dirty="0" smtClean="0"/>
              <a:t>Модель образовательного процесса с учетом ФГТ</a:t>
            </a:r>
            <a:endParaRPr lang="ru-RU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i="1" dirty="0" smtClean="0"/>
              <a:t>Основные тезисы организации партнерской деятельности взрослого с детьми</a:t>
            </a:r>
            <a:endParaRPr lang="ru-RU" sz="28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Включенность воспитателя в деятельность наравне с детьми;</a:t>
            </a:r>
          </a:p>
          <a:p>
            <a:r>
              <a:rPr lang="ru-RU" sz="2400" dirty="0" smtClean="0"/>
              <a:t>Добровольное присоединение дошкольников к деятельности (без психического и дисциплинарного принуждения);</a:t>
            </a:r>
          </a:p>
          <a:p>
            <a:r>
              <a:rPr lang="ru-RU" sz="2400" dirty="0" smtClean="0"/>
              <a:t>Свободное общение и перемещение детей во время деятельности (при соответствии организации рабочего пространства);</a:t>
            </a:r>
          </a:p>
          <a:p>
            <a:r>
              <a:rPr lang="ru-RU" dirty="0" smtClean="0"/>
              <a:t>Открытый временной конец деятельности (каждый работает в своем темпе).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4011618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/>
              <a:t>НОД реализуется через организацию различных видов деятельности</a:t>
            </a:r>
            <a:endParaRPr lang="ru-RU" sz="40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НОД реализуется через организацию двигательной деятельности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800" dirty="0" smtClean="0"/>
              <a:t>Подвижные игры с правилами, </a:t>
            </a:r>
          </a:p>
          <a:p>
            <a:r>
              <a:rPr lang="ru-RU" sz="1800" dirty="0" smtClean="0"/>
              <a:t>Подвижные дидактические игры, </a:t>
            </a:r>
          </a:p>
          <a:p>
            <a:r>
              <a:rPr lang="ru-RU" sz="1800" dirty="0" smtClean="0"/>
              <a:t>Игровые упражнения;</a:t>
            </a:r>
          </a:p>
          <a:p>
            <a:r>
              <a:rPr lang="ru-RU" sz="1800" dirty="0" smtClean="0"/>
              <a:t>Соревнования;</a:t>
            </a:r>
          </a:p>
          <a:p>
            <a:r>
              <a:rPr lang="ru-RU" sz="1800" dirty="0" smtClean="0"/>
              <a:t>Игровые ситуации;</a:t>
            </a:r>
          </a:p>
          <a:p>
            <a:r>
              <a:rPr lang="ru-RU" sz="1800" dirty="0" smtClean="0"/>
              <a:t>Досуг;</a:t>
            </a:r>
          </a:p>
          <a:p>
            <a:r>
              <a:rPr lang="ru-RU" sz="1800" dirty="0" smtClean="0"/>
              <a:t>Ритмика;</a:t>
            </a:r>
          </a:p>
          <a:p>
            <a:r>
              <a:rPr lang="ru-RU" sz="1800" dirty="0" smtClean="0"/>
              <a:t>Аэробика, детский фитнес;</a:t>
            </a:r>
          </a:p>
          <a:p>
            <a:r>
              <a:rPr lang="ru-RU" sz="1800" dirty="0" smtClean="0"/>
              <a:t>Спортивные игры и упражнения;</a:t>
            </a:r>
          </a:p>
          <a:p>
            <a:r>
              <a:rPr lang="ru-RU" sz="1800" dirty="0" smtClean="0"/>
              <a:t>Аттракционы;</a:t>
            </a:r>
          </a:p>
          <a:p>
            <a:r>
              <a:rPr lang="ru-RU" sz="1800" dirty="0" smtClean="0"/>
              <a:t>Спортивные праздники;</a:t>
            </a:r>
          </a:p>
          <a:p>
            <a:r>
              <a:rPr lang="ru-RU" sz="1800" dirty="0" smtClean="0"/>
              <a:t>Гимнастика;</a:t>
            </a:r>
          </a:p>
          <a:p>
            <a:r>
              <a:rPr lang="ru-RU" sz="1800" dirty="0" smtClean="0"/>
              <a:t>Организация плавания</a:t>
            </a:r>
          </a:p>
          <a:p>
            <a:endParaRPr lang="ru-RU" dirty="0"/>
          </a:p>
        </p:txBody>
      </p:sp>
      <p:pic>
        <p:nvPicPr>
          <p:cNvPr id="2050" name="Picture 2" descr="C:\Documents and Settings\сад\Мои документы\Мои рисунки\Мои рисунки\02.03.09\DSCN36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71678"/>
            <a:ext cx="3857652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НОД реализуется через организацию игровой деятельности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sz="1800" dirty="0" smtClean="0"/>
              <a:t>Сюжетные игры;</a:t>
            </a:r>
          </a:p>
          <a:p>
            <a:r>
              <a:rPr lang="ru-RU" sz="1800" dirty="0" smtClean="0"/>
              <a:t>Игры с правилами;</a:t>
            </a:r>
          </a:p>
          <a:p>
            <a:r>
              <a:rPr lang="ru-RU" sz="1800" dirty="0" smtClean="0"/>
              <a:t>Создание игровой ситуации по режимным моментам, с использованием литературного произведения;</a:t>
            </a:r>
          </a:p>
          <a:p>
            <a:r>
              <a:rPr lang="ru-RU" sz="1800" dirty="0" smtClean="0"/>
              <a:t>Игры с речевым сопровождением;</a:t>
            </a:r>
          </a:p>
          <a:p>
            <a:r>
              <a:rPr lang="ru-RU" sz="1800" dirty="0" smtClean="0"/>
              <a:t>Пальчиковые игры;</a:t>
            </a:r>
          </a:p>
          <a:p>
            <a:r>
              <a:rPr lang="ru-RU" sz="1800" dirty="0" smtClean="0"/>
              <a:t>Театрализованные игры.</a:t>
            </a:r>
          </a:p>
          <a:p>
            <a:endParaRPr lang="ru-RU" dirty="0"/>
          </a:p>
        </p:txBody>
      </p:sp>
      <p:pic>
        <p:nvPicPr>
          <p:cNvPr id="3074" name="Picture 2" descr="C:\Documents and Settings\сад\Мои документы\Мои рисунки\Мои рисунки\02.03.09\DSCN363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71678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НОД реализуется через организацию продуктивной деятельности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Мастерская по изготовлению продуктов детского творчества;</a:t>
            </a:r>
          </a:p>
          <a:p>
            <a:r>
              <a:rPr lang="ru-RU" sz="1800" dirty="0" smtClean="0"/>
              <a:t>Реализация проектов;</a:t>
            </a:r>
          </a:p>
          <a:p>
            <a:r>
              <a:rPr lang="ru-RU" sz="1800" dirty="0" smtClean="0"/>
              <a:t>Создание творческой группы;</a:t>
            </a:r>
          </a:p>
          <a:p>
            <a:r>
              <a:rPr lang="ru-RU" sz="1800" dirty="0" smtClean="0"/>
              <a:t>Детский дизайн;</a:t>
            </a:r>
          </a:p>
          <a:p>
            <a:r>
              <a:rPr lang="ru-RU" sz="1800" dirty="0" smtClean="0"/>
              <a:t>Опытно-экспериментальная деятельность;</a:t>
            </a:r>
          </a:p>
          <a:p>
            <a:r>
              <a:rPr lang="ru-RU" sz="1800" dirty="0" smtClean="0"/>
              <a:t>Выставки;</a:t>
            </a:r>
          </a:p>
          <a:p>
            <a:r>
              <a:rPr lang="ru-RU" sz="1800" dirty="0" smtClean="0"/>
              <a:t>Мини-музеи.</a:t>
            </a:r>
            <a:endParaRPr lang="ru-RU" sz="1800" dirty="0"/>
          </a:p>
        </p:txBody>
      </p:sp>
      <p:pic>
        <p:nvPicPr>
          <p:cNvPr id="4098" name="Picture 2" descr="C:\Documents and Settings\сад\Мои документы\Мои рисунки\Мои рисунки\открытие библ\DSCN21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71678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НОД реализуется через организацию чтения художественной литературы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800" dirty="0" smtClean="0"/>
              <a:t>Чтение;</a:t>
            </a:r>
          </a:p>
          <a:p>
            <a:r>
              <a:rPr lang="ru-RU" sz="1800" dirty="0" smtClean="0"/>
              <a:t>Обсуждение;</a:t>
            </a:r>
          </a:p>
          <a:p>
            <a:r>
              <a:rPr lang="ru-RU" sz="1800" dirty="0" smtClean="0"/>
              <a:t>Заучивание, рассказывание;</a:t>
            </a:r>
          </a:p>
          <a:p>
            <a:r>
              <a:rPr lang="ru-RU" sz="1800" dirty="0" smtClean="0"/>
              <a:t>Беседа;</a:t>
            </a:r>
          </a:p>
          <a:p>
            <a:r>
              <a:rPr lang="ru-RU" sz="1800" dirty="0" smtClean="0"/>
              <a:t>Театрализованная деятельность;</a:t>
            </a:r>
          </a:p>
          <a:p>
            <a:r>
              <a:rPr lang="ru-RU" sz="1800" dirty="0" smtClean="0"/>
              <a:t>Самостоятельная художественная речевая деятельность;</a:t>
            </a:r>
          </a:p>
          <a:p>
            <a:r>
              <a:rPr lang="ru-RU" sz="1800" dirty="0" smtClean="0"/>
              <a:t>Викторина;</a:t>
            </a:r>
          </a:p>
          <a:p>
            <a:r>
              <a:rPr lang="ru-RU" sz="1800" dirty="0" smtClean="0"/>
              <a:t>КВН;</a:t>
            </a:r>
          </a:p>
          <a:p>
            <a:r>
              <a:rPr lang="ru-RU" sz="1800" dirty="0" smtClean="0"/>
              <a:t>Вопросы и ответы;</a:t>
            </a:r>
          </a:p>
          <a:p>
            <a:r>
              <a:rPr lang="ru-RU" sz="1800" dirty="0" smtClean="0"/>
              <a:t>Презентация книжек;</a:t>
            </a:r>
          </a:p>
          <a:p>
            <a:r>
              <a:rPr lang="ru-RU" sz="1800" dirty="0" smtClean="0"/>
              <a:t>Выставки в книжном уголке;</a:t>
            </a:r>
          </a:p>
          <a:p>
            <a:r>
              <a:rPr lang="ru-RU" sz="1800" dirty="0" smtClean="0"/>
              <a:t>Литературные праздники, досуги</a:t>
            </a:r>
            <a:endParaRPr lang="ru-RU" sz="1800" dirty="0"/>
          </a:p>
        </p:txBody>
      </p:sp>
      <p:pic>
        <p:nvPicPr>
          <p:cNvPr id="5122" name="Picture 2" descr="C:\Documents and Settings\сад\Мои документы\Мои рисунки\Мои рисунки\маслен.09\DSCN368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0024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88</TotalTime>
  <Words>569</Words>
  <Application>Microsoft Office PowerPoint</Application>
  <PresentationFormat>Экран (4:3)</PresentationFormat>
  <Paragraphs>96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Непосредственно образовательная деятельность</vt:lpstr>
      <vt:lpstr>Слайд 2</vt:lpstr>
      <vt:lpstr>СРАВНИТЕЛЬНАЯ МОДЕЛЬ ОРГАНИЗАЦИИ образовательного процесса</vt:lpstr>
      <vt:lpstr>Основные тезисы организации партнерской деятельности взрослого с детьми</vt:lpstr>
      <vt:lpstr>НОД реализуется через организацию различных видов деятельности</vt:lpstr>
      <vt:lpstr>НОД реализуется через организацию двигательной деятельности</vt:lpstr>
      <vt:lpstr>НОД реализуется через организацию игровой деятельности</vt:lpstr>
      <vt:lpstr>НОД реализуется через организацию продуктивной деятельности</vt:lpstr>
      <vt:lpstr>НОД реализуется через организацию чтения художественной литературы</vt:lpstr>
      <vt:lpstr>НОД реализуется через организацию познавательно-исследовательской деятельности</vt:lpstr>
      <vt:lpstr>НОД реализуется через организацию коммуникативной деятельности</vt:lpstr>
      <vt:lpstr>НОД реализуется через организацию трудовой деятельности</vt:lpstr>
      <vt:lpstr>При планировании НОД необходимо учитывать:</vt:lpstr>
      <vt:lpstr>Слайд 14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Непосредственно образовательная деятельность</dc:title>
  <dc:creator>сад</dc:creator>
  <cp:lastModifiedBy>сад</cp:lastModifiedBy>
  <cp:revision>10</cp:revision>
  <dcterms:created xsi:type="dcterms:W3CDTF">2012-01-27T06:18:30Z</dcterms:created>
  <dcterms:modified xsi:type="dcterms:W3CDTF">2012-01-30T04:23:06Z</dcterms:modified>
</cp:coreProperties>
</file>