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sldIdLst>
    <p:sldId id="256" r:id="rId3"/>
    <p:sldId id="259" r:id="rId4"/>
    <p:sldId id="257" r:id="rId5"/>
    <p:sldId id="258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30D"/>
    <a:srgbClr val="FF8811"/>
    <a:srgbClr val="408000"/>
    <a:srgbClr val="858585"/>
    <a:srgbClr val="1C9E23"/>
    <a:srgbClr val="66FF66"/>
    <a:srgbClr val="29C66A"/>
    <a:srgbClr val="F3120D"/>
    <a:srgbClr val="FF33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9" autoAdjust="0"/>
    <p:restoredTop sz="94619" autoAdjust="0"/>
  </p:normalViewPr>
  <p:slideViewPr>
    <p:cSldViewPr>
      <p:cViewPr varScale="1">
        <p:scale>
          <a:sx n="156" d="100"/>
          <a:sy n="156" d="100"/>
        </p:scale>
        <p:origin x="-504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customXml" Target="../customXml/item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gif"/><Relationship Id="rId3" Type="http://schemas.openxmlformats.org/officeDocument/2006/relationships/image" Target="../media/image2.gif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gif"/><Relationship Id="rId3" Type="http://schemas.openxmlformats.org/officeDocument/2006/relationships/image" Target="../media/image4.gif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gif"/><Relationship Id="rId3" Type="http://schemas.openxmlformats.org/officeDocument/2006/relationships/image" Target="../media/image2.gif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gif"/><Relationship Id="rId3" Type="http://schemas.openxmlformats.org/officeDocument/2006/relationships/image" Target="../media/image4.gif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gif"/><Relationship Id="rId3" Type="http://schemas.openxmlformats.org/officeDocument/2006/relationships/image" Target="../media/image4.gif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gif"/><Relationship Id="rId3" Type="http://schemas.openxmlformats.org/officeDocument/2006/relationships/image" Target="../media/image2.gif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gif"/><Relationship Id="rId3" Type="http://schemas.openxmlformats.org/officeDocument/2006/relationships/image" Target="../media/image2.gif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gif"/><Relationship Id="rId3" Type="http://schemas.openxmlformats.org/officeDocument/2006/relationships/image" Target="../media/image4.gif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gif"/><Relationship Id="rId3" Type="http://schemas.openxmlformats.org/officeDocument/2006/relationships/image" Target="../media/image2.gif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C:\Documents and Settings\Ольга\Рабочий стол\шаблоны\59636a54135f.gif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216763" y="3986208"/>
            <a:ext cx="3927237" cy="2871792"/>
          </a:xfrm>
          <a:prstGeom prst="rect">
            <a:avLst/>
          </a:prstGeom>
          <a:noFill/>
        </p:spPr>
      </p:pic>
      <p:pic>
        <p:nvPicPr>
          <p:cNvPr id="2050" name="Picture 2" descr="C:\Documents and Settings\Ольга\Рабочий стол\шаблоны\e8dc6eдд0567bf.gif"/>
          <p:cNvPicPr>
            <a:picLocks noChangeAspect="1" noChangeArrowheads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863839" cy="32861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D855B-2684-457B-AE38-D15690FA6740}" type="datetimeFigureOut">
              <a:rPr lang="ru-RU" smtClean="0"/>
              <a:pPr/>
              <a:t>03.03.13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3470B-0986-4515-BE9D-8A51630932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ipple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C:\Documents and Settings\Ольга\Рабочий стол\шаблоны\59636ббa54135f.gif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2835618"/>
            <a:ext cx="5500694" cy="4022382"/>
          </a:xfrm>
          <a:prstGeom prst="rect">
            <a:avLst/>
          </a:prstGeom>
          <a:noFill/>
        </p:spPr>
      </p:pic>
      <p:pic>
        <p:nvPicPr>
          <p:cNvPr id="3074" name="Picture 2" descr="C:\Documents and Settings\Ольга\Рабочий стол\шаблоны\e8dc6e0567bf.gif"/>
          <p:cNvPicPr>
            <a:picLocks noChangeAspect="1" noChangeArrowheads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793545" y="0"/>
            <a:ext cx="2350455" cy="2605088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D855B-2684-457B-AE38-D15690FA6740}" type="datetimeFigureOut">
              <a:rPr lang="ru-RU" smtClean="0"/>
              <a:pPr/>
              <a:t>03.03.13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3470B-0986-4515-BE9D-8A51630932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ipple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3" descr="C:\Documents and Settings\Ольга\Рабочий стол\шаблоны\59636a54135f.gif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216763" y="3986208"/>
            <a:ext cx="3927237" cy="2871792"/>
          </a:xfrm>
          <a:prstGeom prst="rect">
            <a:avLst/>
          </a:prstGeom>
          <a:noFill/>
        </p:spPr>
      </p:pic>
      <p:pic>
        <p:nvPicPr>
          <p:cNvPr id="7" name="Picture 2" descr="C:\Documents and Settings\Ольга\Рабочий стол\шаблоны\e8dc6eдд0567bf.gif"/>
          <p:cNvPicPr>
            <a:picLocks noChangeAspect="1" noChangeArrowheads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863839" cy="32861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D855B-2684-457B-AE38-D15690FA6740}" type="datetimeFigureOut">
              <a:rPr lang="ru-RU" smtClean="0"/>
              <a:pPr/>
              <a:t>03.03.13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3470B-0986-4515-BE9D-8A51630932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ipple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Documents and Settings\Ольга\Рабочий стол\шаблоны\59636ббa54135f.gif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4214818"/>
            <a:ext cx="3614608" cy="2643182"/>
          </a:xfrm>
          <a:prstGeom prst="rect">
            <a:avLst/>
          </a:prstGeom>
          <a:noFill/>
        </p:spPr>
      </p:pic>
      <p:pic>
        <p:nvPicPr>
          <p:cNvPr id="8" name="Picture 2" descr="C:\Documents and Settings\Ольга\Рабочий стол\шаблоны\e8dc6e0567bf.gif"/>
          <p:cNvPicPr>
            <a:picLocks noChangeAspect="1" noChangeArrowheads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793545" y="0"/>
            <a:ext cx="2350455" cy="2605088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D855B-2684-457B-AE38-D15690FA6740}" type="datetimeFigureOut">
              <a:rPr lang="ru-RU" smtClean="0"/>
              <a:pPr/>
              <a:t>03.03.13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3470B-0986-4515-BE9D-8A51630932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ipple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C:\Documents and Settings\Ольга\Рабочий стол\шаблоны\59636ббa54135f.gif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4214818"/>
            <a:ext cx="3614608" cy="2643182"/>
          </a:xfrm>
          <a:prstGeom prst="rect">
            <a:avLst/>
          </a:prstGeom>
          <a:noFill/>
        </p:spPr>
      </p:pic>
      <p:pic>
        <p:nvPicPr>
          <p:cNvPr id="10" name="Picture 2" descr="C:\Documents and Settings\Ольга\Рабочий стол\шаблоны\e8dc6e0567bf.gif"/>
          <p:cNvPicPr>
            <a:picLocks noChangeAspect="1" noChangeArrowheads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793545" y="0"/>
            <a:ext cx="2350455" cy="2605088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D855B-2684-457B-AE38-D15690FA6740}" type="datetimeFigureOut">
              <a:rPr lang="ru-RU" smtClean="0"/>
              <a:pPr/>
              <a:t>03.03.13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3470B-0986-4515-BE9D-8A51630932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ipple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 descr="C:\Documents and Settings\Ольга\Рабочий стол\шаблоны\59636a54135f.gif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216763" y="3986208"/>
            <a:ext cx="3927237" cy="2871792"/>
          </a:xfrm>
          <a:prstGeom prst="rect">
            <a:avLst/>
          </a:prstGeom>
          <a:noFill/>
        </p:spPr>
      </p:pic>
      <p:pic>
        <p:nvPicPr>
          <p:cNvPr id="6" name="Picture 2" descr="C:\Documents and Settings\Ольга\Рабочий стол\шаблоны\e8dc6eдд0567bf.gif"/>
          <p:cNvPicPr>
            <a:picLocks noChangeAspect="1" noChangeArrowheads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863839" cy="32861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D855B-2684-457B-AE38-D15690FA6740}" type="datetimeFigureOut">
              <a:rPr lang="ru-RU" smtClean="0"/>
              <a:pPr/>
              <a:t>03.03.13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3470B-0986-4515-BE9D-8A51630932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ipple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C:\Documents and Settings\Ольга\Рабочий стол\шаблоны\59636a54135f.gif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216763" y="3986208"/>
            <a:ext cx="3927237" cy="2871792"/>
          </a:xfrm>
          <a:prstGeom prst="rect">
            <a:avLst/>
          </a:prstGeom>
          <a:noFill/>
        </p:spPr>
      </p:pic>
      <p:pic>
        <p:nvPicPr>
          <p:cNvPr id="5" name="Picture 2" descr="C:\Documents and Settings\Ольга\Рабочий стол\шаблоны\e8dc6eдд0567bf.gif"/>
          <p:cNvPicPr>
            <a:picLocks noChangeAspect="1" noChangeArrowheads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863839" cy="3286100"/>
          </a:xfrm>
          <a:prstGeom prst="rect">
            <a:avLst/>
          </a:prstGeom>
          <a:noFill/>
        </p:spPr>
      </p:pic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D855B-2684-457B-AE38-D15690FA6740}" type="datetimeFigureOut">
              <a:rPr lang="ru-RU" smtClean="0"/>
              <a:pPr/>
              <a:t>03.03.13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3470B-0986-4515-BE9D-8A51630932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ipple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C:\Documents and Settings\Ольга\Рабочий стол\шаблоны\59636ббa54135f.gif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2731140"/>
            <a:ext cx="5643570" cy="4126860"/>
          </a:xfrm>
          <a:prstGeom prst="rect">
            <a:avLst/>
          </a:prstGeom>
          <a:noFill/>
        </p:spPr>
      </p:pic>
      <p:pic>
        <p:nvPicPr>
          <p:cNvPr id="8" name="Picture 2" descr="C:\Documents and Settings\Ольга\Рабочий стол\шаблоны\e8dc6e0567bf.gif"/>
          <p:cNvPicPr>
            <a:picLocks noChangeAspect="1" noChangeArrowheads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793545" y="0"/>
            <a:ext cx="2350455" cy="2605088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D855B-2684-457B-AE38-D15690FA6740}" type="datetimeFigureOut">
              <a:rPr lang="ru-RU" smtClean="0"/>
              <a:pPr/>
              <a:t>03.03.13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3470B-0986-4515-BE9D-8A51630932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ipple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3" descr="C:\Documents and Settings\Ольга\Рабочий стол\шаблоны\59636a54135f.gif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216763" y="3986208"/>
            <a:ext cx="3927237" cy="2871792"/>
          </a:xfrm>
          <a:prstGeom prst="rect">
            <a:avLst/>
          </a:prstGeom>
          <a:noFill/>
        </p:spPr>
      </p:pic>
      <p:pic>
        <p:nvPicPr>
          <p:cNvPr id="8" name="Picture 2" descr="C:\Documents and Settings\Ольга\Рабочий стол\шаблоны\e8dc6eдд0567bf.gif"/>
          <p:cNvPicPr>
            <a:picLocks noChangeAspect="1" noChangeArrowheads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863839" cy="32861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Чтобы добавить рисунок, перетащите его на заполнитель или щелкните значок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D855B-2684-457B-AE38-D15690FA6740}" type="datetimeFigureOut">
              <a:rPr lang="ru-RU" smtClean="0"/>
              <a:pPr/>
              <a:t>03.03.13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3470B-0986-4515-BE9D-8A51630932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ipple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effectLst>
            <a:glow rad="101600">
              <a:schemeClr val="accent6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effectLst>
            <a:glow rad="228600">
              <a:schemeClr val="accent6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ED855B-2684-457B-AE38-D15690FA6740}" type="datetimeFigureOut">
              <a:rPr lang="ru-RU" smtClean="0"/>
              <a:pPr/>
              <a:t>03.03.13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F3470B-0986-4515-BE9D-8A51630932C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mc:AlternateContent xmlns:mc="http://schemas.openxmlformats.org/markup-compatibility/2006" xmlns:p14="http://schemas.microsoft.com/office/powerpoint/2010/main">
    <mc:Choice Requires="p14">
      <p:transition spd="slow" p14:dur="1500">
        <p14:ripple/>
      </p:transition>
    </mc:Choice>
    <mc:Fallback xmlns="">
      <p:transition xmlns:p14="http://schemas.microsoft.com/office/powerpoint/2010/main"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b="1" i="1" kern="1200" cap="all" spc="0">
          <a:ln w="9000" cmpd="sng">
            <a:solidFill>
              <a:schemeClr val="accent4">
                <a:shade val="50000"/>
                <a:satMod val="120000"/>
              </a:schemeClr>
            </a:solidFill>
            <a:prstDash val="solid"/>
          </a:ln>
          <a:gradFill>
            <a:gsLst>
              <a:gs pos="0">
                <a:schemeClr val="accent4">
                  <a:shade val="20000"/>
                  <a:satMod val="245000"/>
                </a:schemeClr>
              </a:gs>
              <a:gs pos="43000">
                <a:schemeClr val="accent4">
                  <a:satMod val="255000"/>
                </a:schemeClr>
              </a:gs>
              <a:gs pos="48000">
                <a:schemeClr val="accent4">
                  <a:shade val="85000"/>
                  <a:satMod val="255000"/>
                </a:schemeClr>
              </a:gs>
              <a:gs pos="100000">
                <a:schemeClr val="accent4">
                  <a:shade val="20000"/>
                  <a:satMod val="245000"/>
                </a:schemeClr>
              </a:gs>
            </a:gsLst>
            <a:lin ang="5400000"/>
          </a:gradFill>
          <a:effectLst>
            <a:reflection blurRad="12700" stA="28000" endPos="45000" dist="1000" dir="5400000" sy="-10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b="1" i="1" kern="1200" cap="none" spc="0">
          <a:ln w="3175" cmpd="sng">
            <a:solidFill>
              <a:schemeClr val="accent4">
                <a:lumMod val="50000"/>
              </a:schemeClr>
            </a:solidFill>
            <a:prstDash val="solid"/>
            <a:miter lim="800000"/>
          </a:ln>
          <a:solidFill>
            <a:schemeClr val="accent4">
              <a:lumMod val="60000"/>
              <a:lumOff val="40000"/>
            </a:schemeClr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b="1" i="1" kern="1200" cap="none" spc="0">
          <a:ln w="3175" cmpd="sng">
            <a:solidFill>
              <a:schemeClr val="accent4">
                <a:lumMod val="50000"/>
              </a:schemeClr>
            </a:solidFill>
            <a:prstDash val="solid"/>
            <a:miter lim="800000"/>
          </a:ln>
          <a:solidFill>
            <a:schemeClr val="accent4">
              <a:lumMod val="60000"/>
              <a:lumOff val="40000"/>
            </a:schemeClr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b="1" i="1" kern="1200" cap="none" spc="0">
          <a:ln w="3175" cmpd="sng">
            <a:solidFill>
              <a:schemeClr val="accent4">
                <a:lumMod val="50000"/>
              </a:schemeClr>
            </a:solidFill>
            <a:prstDash val="solid"/>
            <a:miter lim="800000"/>
          </a:ln>
          <a:solidFill>
            <a:schemeClr val="accent4">
              <a:lumMod val="60000"/>
              <a:lumOff val="40000"/>
            </a:schemeClr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b="1" i="1" kern="1200" cap="none" spc="0">
          <a:ln w="3175" cmpd="sng">
            <a:solidFill>
              <a:schemeClr val="accent4">
                <a:lumMod val="50000"/>
              </a:schemeClr>
            </a:solidFill>
            <a:prstDash val="solid"/>
            <a:miter lim="800000"/>
          </a:ln>
          <a:solidFill>
            <a:schemeClr val="accent4">
              <a:lumMod val="60000"/>
              <a:lumOff val="40000"/>
            </a:schemeClr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b="1" i="1" kern="1200" cap="none" spc="0">
          <a:ln w="3175" cmpd="sng">
            <a:solidFill>
              <a:schemeClr val="accent4">
                <a:lumMod val="50000"/>
              </a:schemeClr>
            </a:solidFill>
            <a:prstDash val="solid"/>
            <a:miter lim="800000"/>
          </a:ln>
          <a:solidFill>
            <a:schemeClr val="accent4">
              <a:lumMod val="60000"/>
              <a:lumOff val="40000"/>
            </a:schemeClr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7.jpeg"/><Relationship Id="rId3" Type="http://schemas.openxmlformats.org/officeDocument/2006/relationships/image" Target="../media/image8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11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cap="none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8811"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+mn-lt"/>
              </a:rPr>
              <a:t>«Где живут Витамины?»</a:t>
            </a:r>
            <a:endParaRPr lang="ru-RU" cap="none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FF8811">
                  <a:alpha val="95000"/>
                </a:srgb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ipple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971600" y="404664"/>
            <a:ext cx="2736304" cy="5184575"/>
          </a:xfr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ru-RU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730D"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 Кто такие </a:t>
            </a:r>
            <a:r>
              <a:rPr lang="ru-RU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730D"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витамины?</a:t>
            </a:r>
          </a:p>
          <a:p>
            <a:r>
              <a:rPr lang="ru-RU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730D"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Для чего проникли в лук,</a:t>
            </a:r>
          </a:p>
          <a:p>
            <a:r>
              <a:rPr lang="ru-RU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730D"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В молоко и в мандарины,</a:t>
            </a:r>
          </a:p>
          <a:p>
            <a:r>
              <a:rPr lang="ru-RU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730D"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В черный хлеб, в морковь, в урюк?</a:t>
            </a:r>
          </a:p>
          <a:p>
            <a:r>
              <a:rPr lang="ru-RU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730D"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Рассмотрю-ка их в окрошке,</a:t>
            </a:r>
          </a:p>
          <a:p>
            <a:r>
              <a:rPr lang="ru-RU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730D"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Через дедовы очки -</a:t>
            </a:r>
          </a:p>
          <a:p>
            <a:r>
              <a:rPr lang="ru-RU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730D"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Кто они? Соринки? Мошки?</a:t>
            </a:r>
          </a:p>
          <a:p>
            <a:r>
              <a:rPr lang="ru-RU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730D"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Человечки? Паучки?</a:t>
            </a:r>
          </a:p>
          <a:p>
            <a:r>
              <a:rPr lang="ru-RU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730D"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Может в перце и петрушке,</a:t>
            </a:r>
          </a:p>
          <a:p>
            <a:r>
              <a:rPr lang="ru-RU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730D"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Незаметные на взгляд,</a:t>
            </a:r>
          </a:p>
          <a:p>
            <a:r>
              <a:rPr lang="ru-RU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730D"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Очень маленькие пушки</a:t>
            </a:r>
          </a:p>
          <a:p>
            <a:r>
              <a:rPr lang="ru-RU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730D"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По бактериям палят?!</a:t>
            </a:r>
          </a:p>
          <a:p>
            <a:r>
              <a:rPr lang="ru-RU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730D"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Если так, то Витамины</a:t>
            </a:r>
          </a:p>
          <a:p>
            <a:r>
              <a:rPr lang="ru-RU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730D"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Мне нужны наверняка -</a:t>
            </a:r>
          </a:p>
          <a:p>
            <a:r>
              <a:rPr lang="ru-RU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730D"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Съем на полдник мандарины,</a:t>
            </a:r>
          </a:p>
          <a:p>
            <a:r>
              <a:rPr lang="ru-RU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730D"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На ночь выпью молока!</a:t>
            </a:r>
            <a:r>
              <a:rPr lang="ru-RU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	</a:t>
            </a:r>
          </a:p>
          <a:p>
            <a:endParaRPr lang="ru-RU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-461963" y="-56142"/>
            <a:ext cx="2286001" cy="566309"/>
          </a:xfrm>
          <a:prstGeom prst="rect">
            <a:avLst/>
          </a:prstGeom>
        </p:spPr>
        <p:txBody>
          <a:bodyPr>
            <a:spAutoFit/>
          </a:bodyPr>
          <a:lstStyle/>
          <a:p>
            <a:pPr lvl="0">
              <a:spcBef>
                <a:spcPct val="20000"/>
              </a:spcBef>
            </a:pPr>
            <a:r>
              <a:rPr lang="ru-RU" sz="1400" b="1" i="1" dirty="0">
                <a:ln w="3175" cmpd="sng">
                  <a:solidFill>
                    <a:srgbClr val="10CF9B">
                      <a:lumMod val="50000"/>
                    </a:srgbClr>
                  </a:solidFill>
                  <a:prstDash val="solid"/>
                  <a:miter lim="800000"/>
                </a:ln>
                <a:solidFill>
                  <a:srgbClr val="0B9B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</a:p>
          <a:p>
            <a:pPr lvl="0">
              <a:spcBef>
                <a:spcPct val="20000"/>
              </a:spcBef>
            </a:pPr>
            <a:endParaRPr lang="ru-RU" sz="1400" b="1" i="1" dirty="0">
              <a:ln w="3175" cmpd="sng">
                <a:solidFill>
                  <a:srgbClr val="10CF9B">
                    <a:lumMod val="50000"/>
                  </a:srgbClr>
                </a:solidFill>
                <a:prstDash val="solid"/>
                <a:miter lim="800000"/>
              </a:ln>
              <a:solidFill>
                <a:srgbClr val="FF730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" name="Содержимое 2" descr="BaryshevSasha5let.jpg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29107" b="-29107"/>
          <a:stretch>
            <a:fillRect/>
          </a:stretch>
        </p:blipFill>
        <p:spPr>
          <a:xfrm>
            <a:off x="3779912" y="980728"/>
            <a:ext cx="4830763" cy="5532438"/>
          </a:xfrm>
        </p:spPr>
      </p:pic>
    </p:spTree>
    <p:extLst>
      <p:ext uri="{BB962C8B-B14F-4D97-AF65-F5344CB8AC3E}">
        <p14:creationId xmlns:p14="http://schemas.microsoft.com/office/powerpoint/2010/main" val="25031978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ipple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AbdullaevaRoziyat6let.jpg"/>
          <p:cNvPicPr>
            <a:picLocks noGrp="1" noChangeAspect="1"/>
          </p:cNvPicPr>
          <p:nvPr>
            <p:ph idx="1"/>
          </p:nvPr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3111" t="-31188" r="-12506" b="-25368"/>
          <a:stretch/>
        </p:blipFill>
        <p:spPr>
          <a:xfrm>
            <a:off x="3635896" y="836712"/>
            <a:ext cx="5306804" cy="5247432"/>
          </a:xfrm>
        </p:spPr>
      </p:pic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971600" y="692696"/>
            <a:ext cx="2808312" cy="4691063"/>
          </a:xfr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endParaRPr lang="ru-RU" spc="50" dirty="0" smtClean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FF730D">
                  <a:alpha val="95000"/>
                </a:srgb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  <a:p>
            <a:r>
              <a:rPr lang="ru-RU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730D"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В</a:t>
            </a:r>
            <a:r>
              <a:rPr lang="ru-RU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730D"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итамины </a:t>
            </a:r>
            <a:r>
              <a:rPr lang="ru-RU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730D"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нам полезны,</a:t>
            </a:r>
          </a:p>
          <a:p>
            <a:r>
              <a:rPr lang="ru-RU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730D"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Это точно знаю.</a:t>
            </a:r>
          </a:p>
          <a:p>
            <a:r>
              <a:rPr lang="ru-RU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730D"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Только их не из таблеток</a:t>
            </a:r>
          </a:p>
          <a:p>
            <a:r>
              <a:rPr lang="ru-RU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730D"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Я употребляю.</a:t>
            </a:r>
          </a:p>
          <a:p>
            <a:r>
              <a:rPr lang="ru-RU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730D"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Получаю их из пищи</a:t>
            </a:r>
          </a:p>
          <a:p>
            <a:r>
              <a:rPr lang="ru-RU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730D"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Вкусной и полезной.</a:t>
            </a:r>
          </a:p>
          <a:p>
            <a:r>
              <a:rPr lang="ru-RU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730D"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Где же прячутся они?</a:t>
            </a:r>
          </a:p>
          <a:p>
            <a:r>
              <a:rPr lang="ru-RU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730D"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Очень интересно.</a:t>
            </a:r>
          </a:p>
          <a:p>
            <a:r>
              <a:rPr lang="ru-RU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730D"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Объясняет мама мне</a:t>
            </a:r>
          </a:p>
          <a:p>
            <a:r>
              <a:rPr lang="ru-RU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730D"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Они прячутся везде.</a:t>
            </a:r>
          </a:p>
          <a:p>
            <a:r>
              <a:rPr lang="ru-RU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730D"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Ты из фруктов, овощей,</a:t>
            </a:r>
          </a:p>
          <a:p>
            <a:r>
              <a:rPr lang="ru-RU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730D"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Получай </a:t>
            </a:r>
            <a:r>
              <a:rPr lang="ru-RU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730D"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их поскорей.</a:t>
            </a:r>
            <a:endParaRPr lang="ru-RU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-461963" y="-56142"/>
            <a:ext cx="2286001" cy="566309"/>
          </a:xfrm>
          <a:prstGeom prst="rect">
            <a:avLst/>
          </a:prstGeom>
        </p:spPr>
        <p:txBody>
          <a:bodyPr>
            <a:spAutoFit/>
          </a:bodyPr>
          <a:lstStyle/>
          <a:p>
            <a:pPr lvl="0">
              <a:spcBef>
                <a:spcPct val="20000"/>
              </a:spcBef>
            </a:pPr>
            <a:r>
              <a:rPr lang="ru-RU" sz="1400" b="1" i="1" dirty="0">
                <a:ln w="3175" cmpd="sng">
                  <a:solidFill>
                    <a:srgbClr val="10CF9B">
                      <a:lumMod val="50000"/>
                    </a:srgbClr>
                  </a:solidFill>
                  <a:prstDash val="solid"/>
                  <a:miter lim="800000"/>
                </a:ln>
                <a:solidFill>
                  <a:srgbClr val="0B9B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</a:p>
          <a:p>
            <a:pPr lvl="0">
              <a:spcBef>
                <a:spcPct val="20000"/>
              </a:spcBef>
            </a:pPr>
            <a:endParaRPr lang="ru-RU" sz="1400" b="1" i="1" dirty="0">
              <a:ln w="3175" cmpd="sng">
                <a:solidFill>
                  <a:srgbClr val="10CF9B">
                    <a:lumMod val="50000"/>
                  </a:srgbClr>
                </a:solidFill>
                <a:prstDash val="solid"/>
                <a:miter lim="800000"/>
              </a:ln>
              <a:solidFill>
                <a:srgbClr val="FF730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04495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ipple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899592" y="404664"/>
            <a:ext cx="2736304" cy="5184575"/>
          </a:xfr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730D"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 Растут у тёти Зины </a:t>
            </a:r>
          </a:p>
          <a:p>
            <a:r>
              <a:rPr lang="ru-RU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730D"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Живые витамины.</a:t>
            </a:r>
          </a:p>
          <a:p>
            <a:r>
              <a:rPr lang="ru-RU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730D"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Витамины разные:</a:t>
            </a:r>
          </a:p>
          <a:p>
            <a:r>
              <a:rPr lang="ru-RU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730D"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Зелёные и красные.</a:t>
            </a:r>
          </a:p>
          <a:p>
            <a:r>
              <a:rPr lang="ru-RU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730D"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Все они, от «А» до «У»,</a:t>
            </a:r>
          </a:p>
          <a:p>
            <a:r>
              <a:rPr lang="ru-RU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730D"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В огороде на виду.</a:t>
            </a:r>
          </a:p>
          <a:p>
            <a:r>
              <a:rPr lang="ru-RU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730D"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Все, как Солнце, нужные,</a:t>
            </a:r>
          </a:p>
          <a:p>
            <a:r>
              <a:rPr lang="ru-RU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730D"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Красивые и дружные.</a:t>
            </a:r>
          </a:p>
          <a:p>
            <a:r>
              <a:rPr lang="ru-RU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730D"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Висит горох на грядке,</a:t>
            </a:r>
          </a:p>
          <a:p>
            <a:r>
              <a:rPr lang="ru-RU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730D"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Вкуснее шоколадки.</a:t>
            </a:r>
          </a:p>
          <a:p>
            <a:r>
              <a:rPr lang="ru-RU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730D"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Морковь и сельдерей,</a:t>
            </a:r>
          </a:p>
          <a:p>
            <a:r>
              <a:rPr lang="ru-RU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730D"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Что может быть важней?</a:t>
            </a:r>
          </a:p>
          <a:p>
            <a:r>
              <a:rPr lang="ru-RU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730D"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Витамины высший сорт,</a:t>
            </a:r>
          </a:p>
          <a:p>
            <a:r>
              <a:rPr lang="ru-RU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730D"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Не фазенда, а курорт.</a:t>
            </a:r>
          </a:p>
          <a:p>
            <a:r>
              <a:rPr lang="ru-RU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730D"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Живые витамины </a:t>
            </a:r>
          </a:p>
          <a:p>
            <a:r>
              <a:rPr lang="ru-RU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730D"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Растут у тёти Зины,</a:t>
            </a:r>
          </a:p>
          <a:p>
            <a:r>
              <a:rPr lang="ru-RU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730D"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Мы их на именины </a:t>
            </a:r>
          </a:p>
          <a:p>
            <a:r>
              <a:rPr lang="ru-RU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730D"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Собрали две корзины!</a:t>
            </a:r>
            <a:endParaRPr lang="ru-RU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-461963" y="-56142"/>
            <a:ext cx="2286001" cy="566309"/>
          </a:xfrm>
          <a:prstGeom prst="rect">
            <a:avLst/>
          </a:prstGeom>
        </p:spPr>
        <p:txBody>
          <a:bodyPr>
            <a:spAutoFit/>
          </a:bodyPr>
          <a:lstStyle/>
          <a:p>
            <a:pPr lvl="0">
              <a:spcBef>
                <a:spcPct val="20000"/>
              </a:spcBef>
            </a:pPr>
            <a:r>
              <a:rPr lang="ru-RU" sz="1400" b="1" i="1" dirty="0">
                <a:ln w="3175" cmpd="sng">
                  <a:solidFill>
                    <a:srgbClr val="10CF9B">
                      <a:lumMod val="50000"/>
                    </a:srgbClr>
                  </a:solidFill>
                  <a:prstDash val="solid"/>
                  <a:miter lim="800000"/>
                </a:ln>
                <a:solidFill>
                  <a:srgbClr val="0B9B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</a:p>
          <a:p>
            <a:pPr lvl="0">
              <a:spcBef>
                <a:spcPct val="20000"/>
              </a:spcBef>
            </a:pPr>
            <a:endParaRPr lang="ru-RU" sz="1400" b="1" i="1" dirty="0">
              <a:ln w="3175" cmpd="sng">
                <a:solidFill>
                  <a:srgbClr val="10CF9B">
                    <a:lumMod val="50000"/>
                  </a:srgbClr>
                </a:solidFill>
                <a:prstDash val="solid"/>
                <a:miter lim="800000"/>
              </a:ln>
              <a:solidFill>
                <a:srgbClr val="FF730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" name="Содержимое 9" descr="ShiganovaLiza6let.jpg"/>
          <p:cNvPicPr>
            <a:picLocks noGrp="1" noChangeAspect="1"/>
          </p:cNvPicPr>
          <p:nvPr>
            <p:ph idx="1"/>
          </p:nvPr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1567" t="-53357" r="-2804" b="-30801"/>
          <a:stretch/>
        </p:blipFill>
        <p:spPr>
          <a:xfrm>
            <a:off x="-5221088" y="-747464"/>
            <a:ext cx="4814966" cy="5675759"/>
          </a:xfrm>
        </p:spPr>
      </p:pic>
      <p:pic>
        <p:nvPicPr>
          <p:cNvPr id="2" name="Изображение 1" descr="ShiganovaLiza6let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07904" y="2060848"/>
            <a:ext cx="4752528" cy="3399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0180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ipple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899592" y="404664"/>
            <a:ext cx="2736304" cy="5184575"/>
          </a:xfr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ru-RU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730D"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Много всяких витаминов </a:t>
            </a:r>
          </a:p>
          <a:p>
            <a:r>
              <a:rPr lang="ru-RU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730D"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Есть в шкафу у тети Нины.</a:t>
            </a:r>
          </a:p>
          <a:p>
            <a:r>
              <a:rPr lang="ru-RU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730D"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Выбирай, как на витрине,</a:t>
            </a:r>
          </a:p>
          <a:p>
            <a:r>
              <a:rPr lang="ru-RU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730D"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В витаминном магазине.</a:t>
            </a:r>
          </a:p>
          <a:p>
            <a:r>
              <a:rPr lang="ru-RU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730D"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Кроме яблок есть варенье,</a:t>
            </a:r>
          </a:p>
          <a:p>
            <a:r>
              <a:rPr lang="ru-RU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730D"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Витаминное печенье!</a:t>
            </a:r>
          </a:p>
          <a:p>
            <a:r>
              <a:rPr lang="ru-RU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730D"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В чашке – ягодки малины</a:t>
            </a:r>
          </a:p>
          <a:p>
            <a:r>
              <a:rPr lang="ru-RU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730D"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(в них ведь тоже витамины!)</a:t>
            </a:r>
          </a:p>
          <a:p>
            <a:r>
              <a:rPr lang="ru-RU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730D"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Есть на ветке виноград</a:t>
            </a:r>
          </a:p>
          <a:p>
            <a:r>
              <a:rPr lang="ru-RU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730D"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И ему я очень рад,</a:t>
            </a:r>
          </a:p>
          <a:p>
            <a:r>
              <a:rPr lang="ru-RU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730D"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Но вот тянется рука</a:t>
            </a:r>
          </a:p>
          <a:p>
            <a:r>
              <a:rPr lang="ru-RU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730D"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К витамину с буквой «Ка».</a:t>
            </a:r>
          </a:p>
          <a:p>
            <a:r>
              <a:rPr lang="ru-RU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730D"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Потому что всем известно – </a:t>
            </a:r>
          </a:p>
          <a:p>
            <a:r>
              <a:rPr lang="ru-RU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730D"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Съесть его всегда полезно.</a:t>
            </a:r>
          </a:p>
          <a:p>
            <a:r>
              <a:rPr lang="ru-RU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730D"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Этот сладкий, разноцветный</a:t>
            </a:r>
          </a:p>
          <a:p>
            <a:r>
              <a:rPr lang="ru-RU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730D"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Витаминчик мой</a:t>
            </a:r>
            <a:r>
              <a:rPr lang="ru-RU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</a:t>
            </a:r>
            <a:r>
              <a:rPr lang="ru-RU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730D"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конфетный!</a:t>
            </a:r>
            <a:endParaRPr lang="ru-RU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FF730D">
                  <a:alpha val="95000"/>
                </a:srgb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-461963" y="-56142"/>
            <a:ext cx="2286001" cy="566309"/>
          </a:xfrm>
          <a:prstGeom prst="rect">
            <a:avLst/>
          </a:prstGeom>
        </p:spPr>
        <p:txBody>
          <a:bodyPr>
            <a:spAutoFit/>
          </a:bodyPr>
          <a:lstStyle/>
          <a:p>
            <a:pPr lvl="0">
              <a:spcBef>
                <a:spcPct val="20000"/>
              </a:spcBef>
            </a:pPr>
            <a:r>
              <a:rPr lang="ru-RU" sz="1400" b="1" i="1" dirty="0">
                <a:ln w="3175" cmpd="sng">
                  <a:solidFill>
                    <a:srgbClr val="10CF9B">
                      <a:lumMod val="50000"/>
                    </a:srgbClr>
                  </a:solidFill>
                  <a:prstDash val="solid"/>
                  <a:miter lim="800000"/>
                </a:ln>
                <a:solidFill>
                  <a:srgbClr val="0B9B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</a:p>
          <a:p>
            <a:pPr lvl="0">
              <a:spcBef>
                <a:spcPct val="20000"/>
              </a:spcBef>
            </a:pPr>
            <a:endParaRPr lang="ru-RU" sz="1400" b="1" i="1" dirty="0">
              <a:ln w="3175" cmpd="sng">
                <a:solidFill>
                  <a:srgbClr val="10CF9B">
                    <a:lumMod val="50000"/>
                  </a:srgbClr>
                </a:solidFill>
                <a:prstDash val="solid"/>
                <a:miter lim="800000"/>
              </a:ln>
              <a:solidFill>
                <a:srgbClr val="FF730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" name="Содержимое 2" descr="FastovDima5let.jpg"/>
          <p:cNvPicPr>
            <a:picLocks noGrp="1" noChangeAspect="1"/>
          </p:cNvPicPr>
          <p:nvPr>
            <p:ph idx="1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31538" b="-31538"/>
          <a:stretch>
            <a:fillRect/>
          </a:stretch>
        </p:blipFill>
        <p:spPr>
          <a:xfrm>
            <a:off x="3707904" y="980728"/>
            <a:ext cx="4923088" cy="5637089"/>
          </a:xfrm>
        </p:spPr>
      </p:pic>
    </p:spTree>
    <p:extLst>
      <p:ext uri="{BB962C8B-B14F-4D97-AF65-F5344CB8AC3E}">
        <p14:creationId xmlns:p14="http://schemas.microsoft.com/office/powerpoint/2010/main" val="754508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ipple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971600" y="1772816"/>
            <a:ext cx="2664296" cy="3816424"/>
          </a:xfr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730D"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В банане и йогурте,</a:t>
            </a:r>
          </a:p>
          <a:p>
            <a:r>
              <a:rPr lang="ru-RU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730D"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В горстке малины-</a:t>
            </a:r>
          </a:p>
          <a:p>
            <a:r>
              <a:rPr lang="ru-RU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730D"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Повсюду чудесные</a:t>
            </a:r>
          </a:p>
          <a:p>
            <a:r>
              <a:rPr lang="ru-RU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730D"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Есть витамины.</a:t>
            </a:r>
          </a:p>
          <a:p>
            <a:r>
              <a:rPr lang="ru-RU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730D"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Они берегут нас</a:t>
            </a:r>
          </a:p>
          <a:p>
            <a:r>
              <a:rPr lang="ru-RU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730D"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От всяких болезней.</a:t>
            </a:r>
          </a:p>
          <a:p>
            <a:r>
              <a:rPr lang="ru-RU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730D"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Чем больше их в пище,</a:t>
            </a:r>
          </a:p>
          <a:p>
            <a:r>
              <a:rPr lang="ru-RU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730D"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Тем пища полезней.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-461963" y="-56142"/>
            <a:ext cx="2286001" cy="566309"/>
          </a:xfrm>
          <a:prstGeom prst="rect">
            <a:avLst/>
          </a:prstGeom>
        </p:spPr>
        <p:txBody>
          <a:bodyPr>
            <a:spAutoFit/>
          </a:bodyPr>
          <a:lstStyle/>
          <a:p>
            <a:pPr lvl="0">
              <a:spcBef>
                <a:spcPct val="20000"/>
              </a:spcBef>
            </a:pPr>
            <a:r>
              <a:rPr lang="ru-RU" sz="1400" b="1" i="1" dirty="0">
                <a:ln w="3175" cmpd="sng">
                  <a:solidFill>
                    <a:srgbClr val="10CF9B">
                      <a:lumMod val="50000"/>
                    </a:srgbClr>
                  </a:solidFill>
                  <a:prstDash val="solid"/>
                  <a:miter lim="800000"/>
                </a:ln>
                <a:solidFill>
                  <a:srgbClr val="0B9B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</a:p>
          <a:p>
            <a:pPr lvl="0">
              <a:spcBef>
                <a:spcPct val="20000"/>
              </a:spcBef>
            </a:pPr>
            <a:endParaRPr lang="ru-RU" sz="1400" b="1" i="1" dirty="0">
              <a:ln w="3175" cmpd="sng">
                <a:solidFill>
                  <a:srgbClr val="10CF9B">
                    <a:lumMod val="50000"/>
                  </a:srgbClr>
                </a:solidFill>
                <a:prstDash val="solid"/>
                <a:miter lim="800000"/>
              </a:ln>
              <a:solidFill>
                <a:srgbClr val="FF730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" name="Содержимое 2" descr="VitaminyTancujut_LeschevArtem.jpg"/>
          <p:cNvPicPr>
            <a:picLocks noGrp="1" noChangeAspect="1"/>
          </p:cNvPicPr>
          <p:nvPr>
            <p:ph idx="1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29361" b="-29361"/>
          <a:stretch>
            <a:fillRect/>
          </a:stretch>
        </p:blipFill>
        <p:spPr>
          <a:xfrm>
            <a:off x="3707904" y="1052736"/>
            <a:ext cx="4597350" cy="5264109"/>
          </a:xfrm>
        </p:spPr>
      </p:pic>
    </p:spTree>
    <p:extLst>
      <p:ext uri="{BB962C8B-B14F-4D97-AF65-F5344CB8AC3E}">
        <p14:creationId xmlns:p14="http://schemas.microsoft.com/office/powerpoint/2010/main" val="26646564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ipple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971600" y="1772816"/>
            <a:ext cx="2664296" cy="3816424"/>
          </a:xfr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730D"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У Андрюшки – апельсины.</a:t>
            </a:r>
          </a:p>
          <a:p>
            <a:r>
              <a:rPr lang="ru-RU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730D"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У </a:t>
            </a:r>
            <a:r>
              <a:rPr lang="ru-RU" spc="50" dirty="0" err="1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730D"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Павлушки</a:t>
            </a:r>
            <a:r>
              <a:rPr lang="ru-RU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730D"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– виноград.</a:t>
            </a:r>
          </a:p>
          <a:p>
            <a:r>
              <a:rPr lang="ru-RU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730D"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А у Маши – мандарины.</a:t>
            </a:r>
          </a:p>
          <a:p>
            <a:r>
              <a:rPr lang="ru-RU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730D"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Каждый фрукту очень рад!</a:t>
            </a:r>
          </a:p>
          <a:p>
            <a:r>
              <a:rPr lang="ru-RU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730D"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Витамины, витамины</a:t>
            </a:r>
          </a:p>
          <a:p>
            <a:r>
              <a:rPr lang="ru-RU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730D"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Очень важны для ребят.</a:t>
            </a:r>
          </a:p>
          <a:p>
            <a:r>
              <a:rPr lang="ru-RU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730D"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Ест бананы Глеб, ест Нина.</a:t>
            </a:r>
          </a:p>
          <a:p>
            <a:r>
              <a:rPr lang="ru-RU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730D"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А </a:t>
            </a:r>
            <a:r>
              <a:rPr lang="ru-RU" spc="50" dirty="0" err="1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730D"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Серёженька</a:t>
            </a:r>
            <a:r>
              <a:rPr lang="ru-RU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730D"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- гранат.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-461963" y="-56142"/>
            <a:ext cx="2286001" cy="566309"/>
          </a:xfrm>
          <a:prstGeom prst="rect">
            <a:avLst/>
          </a:prstGeom>
        </p:spPr>
        <p:txBody>
          <a:bodyPr>
            <a:spAutoFit/>
          </a:bodyPr>
          <a:lstStyle/>
          <a:p>
            <a:pPr lvl="0">
              <a:spcBef>
                <a:spcPct val="20000"/>
              </a:spcBef>
            </a:pPr>
            <a:r>
              <a:rPr lang="ru-RU" sz="1400" b="1" i="1" dirty="0">
                <a:ln w="3175" cmpd="sng">
                  <a:solidFill>
                    <a:srgbClr val="10CF9B">
                      <a:lumMod val="50000"/>
                    </a:srgbClr>
                  </a:solidFill>
                  <a:prstDash val="solid"/>
                  <a:miter lim="800000"/>
                </a:ln>
                <a:solidFill>
                  <a:srgbClr val="0B9B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</a:p>
          <a:p>
            <a:pPr lvl="0">
              <a:spcBef>
                <a:spcPct val="20000"/>
              </a:spcBef>
            </a:pPr>
            <a:endParaRPr lang="ru-RU" sz="1400" b="1" i="1" dirty="0">
              <a:ln w="3175" cmpd="sng">
                <a:solidFill>
                  <a:srgbClr val="10CF9B">
                    <a:lumMod val="50000"/>
                  </a:srgbClr>
                </a:solidFill>
                <a:prstDash val="solid"/>
                <a:miter lim="800000"/>
              </a:ln>
              <a:solidFill>
                <a:srgbClr val="FF730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Содержимое 3" descr="LoginovaPolina5let.jpg"/>
          <p:cNvPicPr>
            <a:picLocks noGrp="1" noChangeAspect="1"/>
          </p:cNvPicPr>
          <p:nvPr>
            <p:ph idx="1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34475" b="-34475"/>
          <a:stretch>
            <a:fillRect/>
          </a:stretch>
        </p:blipFill>
        <p:spPr>
          <a:xfrm>
            <a:off x="3635896" y="908720"/>
            <a:ext cx="4745257" cy="5433467"/>
          </a:xfrm>
        </p:spPr>
      </p:pic>
    </p:spTree>
    <p:extLst>
      <p:ext uri="{BB962C8B-B14F-4D97-AF65-F5344CB8AC3E}">
        <p14:creationId xmlns:p14="http://schemas.microsoft.com/office/powerpoint/2010/main" val="31017693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ipple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1547664" y="1772816"/>
            <a:ext cx="7272808" cy="936104"/>
          </a:xfr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730D"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Используемые ресурсы:</a:t>
            </a:r>
          </a:p>
          <a:p>
            <a:pPr marL="342900" indent="-342900">
              <a:buFont typeface="+mj-lt"/>
              <a:buAutoNum type="arabicPeriod"/>
            </a:pPr>
            <a:r>
              <a:rPr lang="en-US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730D"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http://</a:t>
            </a:r>
            <a:r>
              <a:rPr lang="en-US" spc="50" dirty="0" err="1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730D"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www.numama.ru</a:t>
            </a:r>
            <a:r>
              <a:rPr lang="en-US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730D"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/blogs/</a:t>
            </a:r>
            <a:r>
              <a:rPr lang="en-US" spc="50" dirty="0" err="1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730D"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kopilka-detskih-stihov</a:t>
            </a:r>
            <a:r>
              <a:rPr lang="en-US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730D"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/</a:t>
            </a:r>
            <a:r>
              <a:rPr lang="en-US" spc="50" dirty="0" err="1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730D"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ctihi</a:t>
            </a:r>
            <a:r>
              <a:rPr lang="en-US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730D"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-pro-</a:t>
            </a:r>
            <a:r>
              <a:rPr lang="en-US" spc="50" dirty="0" err="1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FF730D"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vitaminy.html</a:t>
            </a:r>
            <a:endParaRPr lang="ru-RU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FF730D">
                  <a:alpha val="95000"/>
                </a:srgb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-461963" y="-56142"/>
            <a:ext cx="2286001" cy="566309"/>
          </a:xfrm>
          <a:prstGeom prst="rect">
            <a:avLst/>
          </a:prstGeom>
        </p:spPr>
        <p:txBody>
          <a:bodyPr>
            <a:spAutoFit/>
          </a:bodyPr>
          <a:lstStyle/>
          <a:p>
            <a:pPr lvl="0">
              <a:spcBef>
                <a:spcPct val="20000"/>
              </a:spcBef>
            </a:pPr>
            <a:r>
              <a:rPr lang="ru-RU" sz="1400" b="1" i="1" dirty="0">
                <a:ln w="3175" cmpd="sng">
                  <a:solidFill>
                    <a:srgbClr val="10CF9B">
                      <a:lumMod val="50000"/>
                    </a:srgbClr>
                  </a:solidFill>
                  <a:prstDash val="solid"/>
                  <a:miter lim="800000"/>
                </a:ln>
                <a:solidFill>
                  <a:srgbClr val="0B9B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</a:p>
          <a:p>
            <a:pPr lvl="0">
              <a:spcBef>
                <a:spcPct val="20000"/>
              </a:spcBef>
            </a:pPr>
            <a:endParaRPr lang="ru-RU" sz="1400" b="1" i="1" dirty="0">
              <a:ln w="3175" cmpd="sng">
                <a:solidFill>
                  <a:srgbClr val="10CF9B">
                    <a:lumMod val="50000"/>
                  </a:srgbClr>
                </a:solidFill>
                <a:prstDash val="solid"/>
                <a:miter lim="800000"/>
              </a:ln>
              <a:solidFill>
                <a:srgbClr val="FF730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674689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ipple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C024268349991">
  <a:themeElements>
    <a:clrScheme name="Другая">
      <a:dk1>
        <a:srgbClr val="0B9B74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FFF00"/>
      </a:hlink>
      <a:folHlink>
        <a:srgbClr val="FFC000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4D50368B-A24A-4064-AE29-37C8BB73B10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TC024268349991</Template>
  <TotalTime>177</TotalTime>
  <Words>401</Words>
  <Application>Microsoft Macintosh PowerPoint</Application>
  <PresentationFormat>Экран (4:3)</PresentationFormat>
  <Paragraphs>89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TC024268349991</vt:lpstr>
      <vt:lpstr>«Где живут Витамины?»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фрукты</dc:title>
  <dc:creator/>
  <cp:keywords/>
  <cp:lastModifiedBy>Екатерина Бродникова</cp:lastModifiedBy>
  <cp:revision>54</cp:revision>
  <dcterms:modified xsi:type="dcterms:W3CDTF">2013-03-03T14:44:49Z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TC024268349991</vt:lpwstr>
  </property>
</Properties>
</file>