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104" d="100"/>
          <a:sy n="104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F7AD6-93B0-48EA-8A6B-B1993E03E51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888E2-ECB0-43CC-AE8E-EC2F5E76BA08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Проведение профилактических мероприятий (полоскание горла календулой).</a:t>
          </a:r>
          <a:endParaRPr lang="ru-RU" sz="1600" dirty="0"/>
        </a:p>
      </dgm:t>
    </dgm:pt>
    <dgm:pt modelId="{D14542A7-D7C6-422D-8CA0-3745E440C63F}" type="parTrans" cxnId="{E9AB17DC-1288-4BCF-AF9A-7618EBFC763F}">
      <dgm:prSet/>
      <dgm:spPr/>
      <dgm:t>
        <a:bodyPr/>
        <a:lstStyle/>
        <a:p>
          <a:endParaRPr lang="ru-RU"/>
        </a:p>
      </dgm:t>
    </dgm:pt>
    <dgm:pt modelId="{06B1E083-3DBB-4883-AC81-2552293AE14D}" type="sibTrans" cxnId="{E9AB17DC-1288-4BCF-AF9A-7618EBFC763F}">
      <dgm:prSet/>
      <dgm:spPr/>
      <dgm:t>
        <a:bodyPr/>
        <a:lstStyle/>
        <a:p>
          <a:endParaRPr lang="ru-RU"/>
        </a:p>
      </dgm:t>
    </dgm:pt>
    <dgm:pt modelId="{45E36BD9-0E9C-4E27-8520-E4C35B8E3FA3}">
      <dgm:prSet custT="1"/>
      <dgm:spPr>
        <a:solidFill>
          <a:srgbClr val="00B0F0"/>
        </a:solidFill>
      </dgm:spPr>
      <dgm:t>
        <a:bodyPr/>
        <a:lstStyle/>
        <a:p>
          <a:pPr algn="just"/>
          <a:r>
            <a:rPr lang="ru-RU" sz="1600" dirty="0" smtClean="0"/>
            <a:t>Проведение совместно с родителями творческого вечера с демонстрацией стихов, загадок, рассказов, собственного сочинения; рисунков; обмен рецептами; витаминное чаепитие</a:t>
          </a:r>
          <a:r>
            <a:rPr lang="ru-RU" sz="1100" dirty="0" smtClean="0"/>
            <a:t>.</a:t>
          </a:r>
          <a:endParaRPr lang="ru-RU" sz="1100" dirty="0"/>
        </a:p>
      </dgm:t>
    </dgm:pt>
    <dgm:pt modelId="{CED51AFC-8E49-4C73-A5DF-A891E68E153A}" type="parTrans" cxnId="{99B85D8F-942F-45EB-B9B5-4981CC9FFCD8}">
      <dgm:prSet/>
      <dgm:spPr/>
      <dgm:t>
        <a:bodyPr/>
        <a:lstStyle/>
        <a:p>
          <a:endParaRPr lang="ru-RU"/>
        </a:p>
      </dgm:t>
    </dgm:pt>
    <dgm:pt modelId="{B577D5D4-3349-47E9-9AAA-385F2FF4DCCA}" type="sibTrans" cxnId="{99B85D8F-942F-45EB-B9B5-4981CC9FFCD8}">
      <dgm:prSet/>
      <dgm:spPr/>
      <dgm:t>
        <a:bodyPr/>
        <a:lstStyle/>
        <a:p>
          <a:endParaRPr lang="ru-RU"/>
        </a:p>
      </dgm:t>
    </dgm:pt>
    <dgm:pt modelId="{86050A1C-941C-4D6D-86EF-C2E1FBFBC73F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Создание альбомов « Лекарство в нашем доме» (стихи, загадки, рецепты, рисунки, рассказы)</a:t>
          </a:r>
          <a:endParaRPr lang="ru-RU" sz="1600" dirty="0"/>
        </a:p>
      </dgm:t>
    </dgm:pt>
    <dgm:pt modelId="{D2097F81-3280-4C7C-927A-D305901F8A34}" type="parTrans" cxnId="{259085AF-7FAA-44EA-9DC1-926BFBFED7B4}">
      <dgm:prSet/>
      <dgm:spPr/>
      <dgm:t>
        <a:bodyPr/>
        <a:lstStyle/>
        <a:p>
          <a:endParaRPr lang="ru-RU"/>
        </a:p>
      </dgm:t>
    </dgm:pt>
    <dgm:pt modelId="{2C18585A-57BD-4F23-882B-299BA3D5E791}" type="sibTrans" cxnId="{259085AF-7FAA-44EA-9DC1-926BFBFED7B4}">
      <dgm:prSet/>
      <dgm:spPr/>
      <dgm:t>
        <a:bodyPr/>
        <a:lstStyle/>
        <a:p>
          <a:endParaRPr lang="ru-RU"/>
        </a:p>
      </dgm:t>
    </dgm:pt>
    <dgm:pt modelId="{72ACF270-A793-4592-B4AD-EA1672294E4E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Собранный гербарий лекарственных растений</a:t>
          </a:r>
          <a:r>
            <a:rPr lang="ru-RU" sz="1500" dirty="0" smtClean="0"/>
            <a:t>.</a:t>
          </a:r>
          <a:endParaRPr lang="ru-RU" sz="1500" dirty="0"/>
        </a:p>
      </dgm:t>
    </dgm:pt>
    <dgm:pt modelId="{F187C419-3914-43CD-AE28-9C406416C2A4}" type="parTrans" cxnId="{0AC6DA3C-25CF-4E42-9405-8896A2EAA132}">
      <dgm:prSet/>
      <dgm:spPr/>
      <dgm:t>
        <a:bodyPr/>
        <a:lstStyle/>
        <a:p>
          <a:endParaRPr lang="ru-RU"/>
        </a:p>
      </dgm:t>
    </dgm:pt>
    <dgm:pt modelId="{3528F5EF-AEC0-4FC8-8420-4966B0A387A4}" type="sibTrans" cxnId="{0AC6DA3C-25CF-4E42-9405-8896A2EAA132}">
      <dgm:prSet/>
      <dgm:spPr/>
      <dgm:t>
        <a:bodyPr/>
        <a:lstStyle/>
        <a:p>
          <a:endParaRPr lang="ru-RU"/>
        </a:p>
      </dgm:t>
    </dgm:pt>
    <dgm:pt modelId="{8D63471E-DBB6-4CD6-A976-F3DA8CD96F42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«Аптека» на подоконнике</a:t>
          </a:r>
          <a:endParaRPr lang="ru-RU" sz="1600" dirty="0"/>
        </a:p>
      </dgm:t>
    </dgm:pt>
    <dgm:pt modelId="{2E0FFB54-7208-49F2-A322-84A04115EBA2}" type="parTrans" cxnId="{17B52B4F-5649-46E2-AE8B-4F64702E63B7}">
      <dgm:prSet/>
      <dgm:spPr/>
      <dgm:t>
        <a:bodyPr/>
        <a:lstStyle/>
        <a:p>
          <a:endParaRPr lang="ru-RU"/>
        </a:p>
      </dgm:t>
    </dgm:pt>
    <dgm:pt modelId="{CCBCAB0E-4ED5-4969-9CDD-C7006E124B67}" type="sibTrans" cxnId="{17B52B4F-5649-46E2-AE8B-4F64702E63B7}">
      <dgm:prSet/>
      <dgm:spPr/>
      <dgm:t>
        <a:bodyPr/>
        <a:lstStyle/>
        <a:p>
          <a:endParaRPr lang="ru-RU"/>
        </a:p>
      </dgm:t>
    </dgm:pt>
    <dgm:pt modelId="{3C7D2DA8-83B3-48D8-B3EE-919F9FD03FDB}" type="pres">
      <dgm:prSet presAssocID="{046F7AD6-93B0-48EA-8A6B-B1993E03E518}" presName="cycle" presStyleCnt="0">
        <dgm:presLayoutVars>
          <dgm:dir/>
          <dgm:resizeHandles val="exact"/>
        </dgm:presLayoutVars>
      </dgm:prSet>
      <dgm:spPr/>
    </dgm:pt>
    <dgm:pt modelId="{C935FC1E-0A32-45E1-9E18-567B203BBC23}" type="pres">
      <dgm:prSet presAssocID="{72ACF270-A793-4592-B4AD-EA1672294E4E}" presName="node" presStyleLbl="node1" presStyleIdx="0" presStyleCnt="5" custScaleX="170967" custRadScaleRad="85101" custRadScaleInc="567">
        <dgm:presLayoutVars>
          <dgm:bulletEnabled val="1"/>
        </dgm:presLayoutVars>
      </dgm:prSet>
      <dgm:spPr/>
    </dgm:pt>
    <dgm:pt modelId="{1CFE706C-AA1D-42F2-B25E-B01994A05397}" type="pres">
      <dgm:prSet presAssocID="{72ACF270-A793-4592-B4AD-EA1672294E4E}" presName="spNode" presStyleCnt="0"/>
      <dgm:spPr/>
    </dgm:pt>
    <dgm:pt modelId="{5B31E16A-7513-4D85-9115-61A29C8AC225}" type="pres">
      <dgm:prSet presAssocID="{3528F5EF-AEC0-4FC8-8420-4966B0A387A4}" presName="sibTrans" presStyleLbl="sibTrans1D1" presStyleIdx="0" presStyleCnt="5"/>
      <dgm:spPr/>
    </dgm:pt>
    <dgm:pt modelId="{F1E0C784-1CD1-402C-8ADB-F0A008D9669F}" type="pres">
      <dgm:prSet presAssocID="{8D63471E-DBB6-4CD6-A976-F3DA8CD96F42}" presName="node" presStyleLbl="node1" presStyleIdx="1" presStyleCnt="5" custRadScaleRad="96725" custRadScaleInc="65890">
        <dgm:presLayoutVars>
          <dgm:bulletEnabled val="1"/>
        </dgm:presLayoutVars>
      </dgm:prSet>
      <dgm:spPr/>
    </dgm:pt>
    <dgm:pt modelId="{24AA12BE-68A3-4CA6-B04F-D71414E399A2}" type="pres">
      <dgm:prSet presAssocID="{8D63471E-DBB6-4CD6-A976-F3DA8CD96F42}" presName="spNode" presStyleCnt="0"/>
      <dgm:spPr/>
    </dgm:pt>
    <dgm:pt modelId="{CC37E582-365A-47F9-B2D6-65AEE06879BE}" type="pres">
      <dgm:prSet presAssocID="{CCBCAB0E-4ED5-4969-9CDD-C7006E124B67}" presName="sibTrans" presStyleLbl="sibTrans1D1" presStyleIdx="1" presStyleCnt="5"/>
      <dgm:spPr/>
    </dgm:pt>
    <dgm:pt modelId="{127B8DD9-C60D-45D7-B3C3-AE388F9BD4B1}" type="pres">
      <dgm:prSet presAssocID="{45D888E2-ECB0-43CC-AE8E-EC2F5E76BA08}" presName="node" presStyleLbl="node1" presStyleIdx="2" presStyleCnt="5" custScaleX="187712" custScaleY="104760" custRadScaleRad="115456" custRadScaleInc="-15909">
        <dgm:presLayoutVars>
          <dgm:bulletEnabled val="1"/>
        </dgm:presLayoutVars>
      </dgm:prSet>
      <dgm:spPr/>
    </dgm:pt>
    <dgm:pt modelId="{57B388F8-E17F-4E10-9CB3-B7A8EDF5908E}" type="pres">
      <dgm:prSet presAssocID="{45D888E2-ECB0-43CC-AE8E-EC2F5E76BA08}" presName="spNode" presStyleCnt="0"/>
      <dgm:spPr/>
    </dgm:pt>
    <dgm:pt modelId="{C5F7181E-4F4D-47A0-9E5E-3CF21D201815}" type="pres">
      <dgm:prSet presAssocID="{06B1E083-3DBB-4883-AC81-2552293AE14D}" presName="sibTrans" presStyleLbl="sibTrans1D1" presStyleIdx="2" presStyleCnt="5"/>
      <dgm:spPr/>
    </dgm:pt>
    <dgm:pt modelId="{4A9561BC-8A72-4EC7-A1F8-28B8EE0BBA60}" type="pres">
      <dgm:prSet presAssocID="{45E36BD9-0E9C-4E27-8520-E4C35B8E3FA3}" presName="node" presStyleLbl="node1" presStyleIdx="3" presStyleCnt="5" custScaleX="228150" custScaleY="181369" custRadScaleRad="139454" custRadScaleInc="9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8A37-2F1A-4FBB-AF3A-C9B22B6E2566}" type="pres">
      <dgm:prSet presAssocID="{45E36BD9-0E9C-4E27-8520-E4C35B8E3FA3}" presName="spNode" presStyleCnt="0"/>
      <dgm:spPr/>
    </dgm:pt>
    <dgm:pt modelId="{CBFAB039-28D8-45B5-B1C4-ECAEDA379ABA}" type="pres">
      <dgm:prSet presAssocID="{B577D5D4-3349-47E9-9AAA-385F2FF4DCCA}" presName="sibTrans" presStyleLbl="sibTrans1D1" presStyleIdx="3" presStyleCnt="5"/>
      <dgm:spPr/>
    </dgm:pt>
    <dgm:pt modelId="{6F03621B-935F-4BB2-B97B-56CDBF0D9865}" type="pres">
      <dgm:prSet presAssocID="{86050A1C-941C-4D6D-86EF-C2E1FBFBC73F}" presName="node" presStyleLbl="node1" presStyleIdx="4" presStyleCnt="5" custScaleX="186852" custRadScaleRad="151707" custRadScaleInc="-20777">
        <dgm:presLayoutVars>
          <dgm:bulletEnabled val="1"/>
        </dgm:presLayoutVars>
      </dgm:prSet>
      <dgm:spPr/>
    </dgm:pt>
    <dgm:pt modelId="{482C1233-FC47-470D-87EE-0B4E898F5615}" type="pres">
      <dgm:prSet presAssocID="{86050A1C-941C-4D6D-86EF-C2E1FBFBC73F}" presName="spNode" presStyleCnt="0"/>
      <dgm:spPr/>
    </dgm:pt>
    <dgm:pt modelId="{42BF5C2D-2650-4AAC-B656-4090DD91EB21}" type="pres">
      <dgm:prSet presAssocID="{2C18585A-57BD-4F23-882B-299BA3D5E791}" presName="sibTrans" presStyleLbl="sibTrans1D1" presStyleIdx="4" presStyleCnt="5"/>
      <dgm:spPr/>
    </dgm:pt>
  </dgm:ptLst>
  <dgm:cxnLst>
    <dgm:cxn modelId="{C6896F76-42B6-445C-A880-B8A86C8F8CD7}" type="presOf" srcId="{06B1E083-3DBB-4883-AC81-2552293AE14D}" destId="{C5F7181E-4F4D-47A0-9E5E-3CF21D201815}" srcOrd="0" destOrd="0" presId="urn:microsoft.com/office/officeart/2005/8/layout/cycle6"/>
    <dgm:cxn modelId="{0013F883-B240-4989-8717-CC39241FFADC}" type="presOf" srcId="{72ACF270-A793-4592-B4AD-EA1672294E4E}" destId="{C935FC1E-0A32-45E1-9E18-567B203BBC23}" srcOrd="0" destOrd="0" presId="urn:microsoft.com/office/officeart/2005/8/layout/cycle6"/>
    <dgm:cxn modelId="{E346CC7C-2BF3-488C-B13E-0509116B4A42}" type="presOf" srcId="{2C18585A-57BD-4F23-882B-299BA3D5E791}" destId="{42BF5C2D-2650-4AAC-B656-4090DD91EB21}" srcOrd="0" destOrd="0" presId="urn:microsoft.com/office/officeart/2005/8/layout/cycle6"/>
    <dgm:cxn modelId="{A21AACC1-2A8E-4896-A2CD-EA2934585DCF}" type="presOf" srcId="{45E36BD9-0E9C-4E27-8520-E4C35B8E3FA3}" destId="{4A9561BC-8A72-4EC7-A1F8-28B8EE0BBA60}" srcOrd="0" destOrd="0" presId="urn:microsoft.com/office/officeart/2005/8/layout/cycle6"/>
    <dgm:cxn modelId="{99B85D8F-942F-45EB-B9B5-4981CC9FFCD8}" srcId="{046F7AD6-93B0-48EA-8A6B-B1993E03E518}" destId="{45E36BD9-0E9C-4E27-8520-E4C35B8E3FA3}" srcOrd="3" destOrd="0" parTransId="{CED51AFC-8E49-4C73-A5DF-A891E68E153A}" sibTransId="{B577D5D4-3349-47E9-9AAA-385F2FF4DCCA}"/>
    <dgm:cxn modelId="{5D0FC769-0B56-4849-92B4-90893D77EAE6}" type="presOf" srcId="{3528F5EF-AEC0-4FC8-8420-4966B0A387A4}" destId="{5B31E16A-7513-4D85-9115-61A29C8AC225}" srcOrd="0" destOrd="0" presId="urn:microsoft.com/office/officeart/2005/8/layout/cycle6"/>
    <dgm:cxn modelId="{DBA9E012-B016-4283-BC9E-49B47406743C}" type="presOf" srcId="{45D888E2-ECB0-43CC-AE8E-EC2F5E76BA08}" destId="{127B8DD9-C60D-45D7-B3C3-AE388F9BD4B1}" srcOrd="0" destOrd="0" presId="urn:microsoft.com/office/officeart/2005/8/layout/cycle6"/>
    <dgm:cxn modelId="{E9AB17DC-1288-4BCF-AF9A-7618EBFC763F}" srcId="{046F7AD6-93B0-48EA-8A6B-B1993E03E518}" destId="{45D888E2-ECB0-43CC-AE8E-EC2F5E76BA08}" srcOrd="2" destOrd="0" parTransId="{D14542A7-D7C6-422D-8CA0-3745E440C63F}" sibTransId="{06B1E083-3DBB-4883-AC81-2552293AE14D}"/>
    <dgm:cxn modelId="{5BE38E0D-C246-4448-838E-3EA6B5660838}" type="presOf" srcId="{8D63471E-DBB6-4CD6-A976-F3DA8CD96F42}" destId="{F1E0C784-1CD1-402C-8ADB-F0A008D9669F}" srcOrd="0" destOrd="0" presId="urn:microsoft.com/office/officeart/2005/8/layout/cycle6"/>
    <dgm:cxn modelId="{D02812E5-A6B3-4F2C-98C0-86AAA4E0B404}" type="presOf" srcId="{86050A1C-941C-4D6D-86EF-C2E1FBFBC73F}" destId="{6F03621B-935F-4BB2-B97B-56CDBF0D9865}" srcOrd="0" destOrd="0" presId="urn:microsoft.com/office/officeart/2005/8/layout/cycle6"/>
    <dgm:cxn modelId="{CE6A7A29-AC08-411C-9FA9-E02EF2470F26}" type="presOf" srcId="{CCBCAB0E-4ED5-4969-9CDD-C7006E124B67}" destId="{CC37E582-365A-47F9-B2D6-65AEE06879BE}" srcOrd="0" destOrd="0" presId="urn:microsoft.com/office/officeart/2005/8/layout/cycle6"/>
    <dgm:cxn modelId="{72246B44-FB4F-40C6-B2B5-89E6E95A506C}" type="presOf" srcId="{046F7AD6-93B0-48EA-8A6B-B1993E03E518}" destId="{3C7D2DA8-83B3-48D8-B3EE-919F9FD03FDB}" srcOrd="0" destOrd="0" presId="urn:microsoft.com/office/officeart/2005/8/layout/cycle6"/>
    <dgm:cxn modelId="{0AC6DA3C-25CF-4E42-9405-8896A2EAA132}" srcId="{046F7AD6-93B0-48EA-8A6B-B1993E03E518}" destId="{72ACF270-A793-4592-B4AD-EA1672294E4E}" srcOrd="0" destOrd="0" parTransId="{F187C419-3914-43CD-AE28-9C406416C2A4}" sibTransId="{3528F5EF-AEC0-4FC8-8420-4966B0A387A4}"/>
    <dgm:cxn modelId="{5330C7B5-B6C9-4521-9187-AFBB6996603B}" type="presOf" srcId="{B577D5D4-3349-47E9-9AAA-385F2FF4DCCA}" destId="{CBFAB039-28D8-45B5-B1C4-ECAEDA379ABA}" srcOrd="0" destOrd="0" presId="urn:microsoft.com/office/officeart/2005/8/layout/cycle6"/>
    <dgm:cxn modelId="{17B52B4F-5649-46E2-AE8B-4F64702E63B7}" srcId="{046F7AD6-93B0-48EA-8A6B-B1993E03E518}" destId="{8D63471E-DBB6-4CD6-A976-F3DA8CD96F42}" srcOrd="1" destOrd="0" parTransId="{2E0FFB54-7208-49F2-A322-84A04115EBA2}" sibTransId="{CCBCAB0E-4ED5-4969-9CDD-C7006E124B67}"/>
    <dgm:cxn modelId="{259085AF-7FAA-44EA-9DC1-926BFBFED7B4}" srcId="{046F7AD6-93B0-48EA-8A6B-B1993E03E518}" destId="{86050A1C-941C-4D6D-86EF-C2E1FBFBC73F}" srcOrd="4" destOrd="0" parTransId="{D2097F81-3280-4C7C-927A-D305901F8A34}" sibTransId="{2C18585A-57BD-4F23-882B-299BA3D5E791}"/>
    <dgm:cxn modelId="{A5519223-F28F-4F29-B29E-891B71300CF9}" type="presParOf" srcId="{3C7D2DA8-83B3-48D8-B3EE-919F9FD03FDB}" destId="{C935FC1E-0A32-45E1-9E18-567B203BBC23}" srcOrd="0" destOrd="0" presId="urn:microsoft.com/office/officeart/2005/8/layout/cycle6"/>
    <dgm:cxn modelId="{6DABB4D3-5D12-4D17-9F71-626A2C3807B7}" type="presParOf" srcId="{3C7D2DA8-83B3-48D8-B3EE-919F9FD03FDB}" destId="{1CFE706C-AA1D-42F2-B25E-B01994A05397}" srcOrd="1" destOrd="0" presId="urn:microsoft.com/office/officeart/2005/8/layout/cycle6"/>
    <dgm:cxn modelId="{DDED2681-A750-4D73-827E-88683C6F56C7}" type="presParOf" srcId="{3C7D2DA8-83B3-48D8-B3EE-919F9FD03FDB}" destId="{5B31E16A-7513-4D85-9115-61A29C8AC225}" srcOrd="2" destOrd="0" presId="urn:microsoft.com/office/officeart/2005/8/layout/cycle6"/>
    <dgm:cxn modelId="{C17A52A1-1896-4212-9DEB-19FD68F14CDC}" type="presParOf" srcId="{3C7D2DA8-83B3-48D8-B3EE-919F9FD03FDB}" destId="{F1E0C784-1CD1-402C-8ADB-F0A008D9669F}" srcOrd="3" destOrd="0" presId="urn:microsoft.com/office/officeart/2005/8/layout/cycle6"/>
    <dgm:cxn modelId="{8DE539E4-A981-4A32-A224-ACD098D9F0D2}" type="presParOf" srcId="{3C7D2DA8-83B3-48D8-B3EE-919F9FD03FDB}" destId="{24AA12BE-68A3-4CA6-B04F-D71414E399A2}" srcOrd="4" destOrd="0" presId="urn:microsoft.com/office/officeart/2005/8/layout/cycle6"/>
    <dgm:cxn modelId="{5E797557-5C39-4BC3-A815-8AED7298BA25}" type="presParOf" srcId="{3C7D2DA8-83B3-48D8-B3EE-919F9FD03FDB}" destId="{CC37E582-365A-47F9-B2D6-65AEE06879BE}" srcOrd="5" destOrd="0" presId="urn:microsoft.com/office/officeart/2005/8/layout/cycle6"/>
    <dgm:cxn modelId="{95833E7A-7B77-45C5-B39F-6B21088D1E56}" type="presParOf" srcId="{3C7D2DA8-83B3-48D8-B3EE-919F9FD03FDB}" destId="{127B8DD9-C60D-45D7-B3C3-AE388F9BD4B1}" srcOrd="6" destOrd="0" presId="urn:microsoft.com/office/officeart/2005/8/layout/cycle6"/>
    <dgm:cxn modelId="{64E798F4-C031-43A1-9BDC-84CD9A318490}" type="presParOf" srcId="{3C7D2DA8-83B3-48D8-B3EE-919F9FD03FDB}" destId="{57B388F8-E17F-4E10-9CB3-B7A8EDF5908E}" srcOrd="7" destOrd="0" presId="urn:microsoft.com/office/officeart/2005/8/layout/cycle6"/>
    <dgm:cxn modelId="{E50A10B9-0AFD-495F-BAA0-135A2D2A40F7}" type="presParOf" srcId="{3C7D2DA8-83B3-48D8-B3EE-919F9FD03FDB}" destId="{C5F7181E-4F4D-47A0-9E5E-3CF21D201815}" srcOrd="8" destOrd="0" presId="urn:microsoft.com/office/officeart/2005/8/layout/cycle6"/>
    <dgm:cxn modelId="{7849DC4B-6D02-41EA-8AA5-175F49F5DFFD}" type="presParOf" srcId="{3C7D2DA8-83B3-48D8-B3EE-919F9FD03FDB}" destId="{4A9561BC-8A72-4EC7-A1F8-28B8EE0BBA60}" srcOrd="9" destOrd="0" presId="urn:microsoft.com/office/officeart/2005/8/layout/cycle6"/>
    <dgm:cxn modelId="{8572B645-65A3-4D2D-AF8D-8B08F8C5C51B}" type="presParOf" srcId="{3C7D2DA8-83B3-48D8-B3EE-919F9FD03FDB}" destId="{12A88A37-2F1A-4FBB-AF3A-C9B22B6E2566}" srcOrd="10" destOrd="0" presId="urn:microsoft.com/office/officeart/2005/8/layout/cycle6"/>
    <dgm:cxn modelId="{A47EBEDD-366B-47BA-B3B3-6AB711866417}" type="presParOf" srcId="{3C7D2DA8-83B3-48D8-B3EE-919F9FD03FDB}" destId="{CBFAB039-28D8-45B5-B1C4-ECAEDA379ABA}" srcOrd="11" destOrd="0" presId="urn:microsoft.com/office/officeart/2005/8/layout/cycle6"/>
    <dgm:cxn modelId="{80CA6104-85E0-4599-BA8A-24B132AC832D}" type="presParOf" srcId="{3C7D2DA8-83B3-48D8-B3EE-919F9FD03FDB}" destId="{6F03621B-935F-4BB2-B97B-56CDBF0D9865}" srcOrd="12" destOrd="0" presId="urn:microsoft.com/office/officeart/2005/8/layout/cycle6"/>
    <dgm:cxn modelId="{28985C2D-42E9-4548-B4BD-1425FC8199CE}" type="presParOf" srcId="{3C7D2DA8-83B3-48D8-B3EE-919F9FD03FDB}" destId="{482C1233-FC47-470D-87EE-0B4E898F5615}" srcOrd="13" destOrd="0" presId="urn:microsoft.com/office/officeart/2005/8/layout/cycle6"/>
    <dgm:cxn modelId="{677F9ACE-1818-4BED-8A44-8C1C18AFBB91}" type="presParOf" srcId="{3C7D2DA8-83B3-48D8-B3EE-919F9FD03FDB}" destId="{42BF5C2D-2650-4AAC-B656-4090DD91EB2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F7AD6-93B0-48EA-8A6B-B1993E03E51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E7986-2D3E-40DC-A2FC-32F68749282B}">
      <dgm:prSet custT="1"/>
      <dgm:spPr/>
      <dgm:t>
        <a:bodyPr/>
        <a:lstStyle/>
        <a:p>
          <a:r>
            <a:rPr lang="ru-RU" sz="1600" dirty="0" smtClean="0"/>
            <a:t>Сформированные умения детей</a:t>
          </a:r>
          <a:endParaRPr lang="ru-RU" sz="1600" dirty="0"/>
        </a:p>
      </dgm:t>
    </dgm:pt>
    <dgm:pt modelId="{F45516A5-B972-4DAD-9117-24D54C61F5D7}" type="parTrans" cxnId="{097D7D77-1161-4CA4-8D59-F017DEC4CC88}">
      <dgm:prSet/>
      <dgm:spPr/>
      <dgm:t>
        <a:bodyPr/>
        <a:lstStyle/>
        <a:p>
          <a:endParaRPr lang="ru-RU"/>
        </a:p>
      </dgm:t>
    </dgm:pt>
    <dgm:pt modelId="{A0AE09E2-8852-40F3-BE20-C4030924FA12}" type="sibTrans" cxnId="{097D7D77-1161-4CA4-8D59-F017DEC4CC88}">
      <dgm:prSet/>
      <dgm:spPr/>
      <dgm:t>
        <a:bodyPr/>
        <a:lstStyle/>
        <a:p>
          <a:endParaRPr lang="ru-RU"/>
        </a:p>
      </dgm:t>
    </dgm:pt>
    <dgm:pt modelId="{6AE009B8-FA50-46B2-BA9E-C9EE0FED125B}">
      <dgm:prSet custT="1"/>
      <dgm:spPr/>
      <dgm:t>
        <a:bodyPr/>
        <a:lstStyle/>
        <a:p>
          <a:r>
            <a:rPr lang="ru-RU" sz="1600" dirty="0" smtClean="0"/>
            <a:t>Положительные взаимоотношения в группе</a:t>
          </a:r>
          <a:endParaRPr lang="ru-RU" sz="1600" dirty="0"/>
        </a:p>
      </dgm:t>
    </dgm:pt>
    <dgm:pt modelId="{8A7894C1-4851-4FE4-ACA3-238CEF0F6D6C}" type="parTrans" cxnId="{94603A2F-E6FE-4576-B4DB-21D276913BF5}">
      <dgm:prSet/>
      <dgm:spPr/>
      <dgm:t>
        <a:bodyPr/>
        <a:lstStyle/>
        <a:p>
          <a:endParaRPr lang="ru-RU"/>
        </a:p>
      </dgm:t>
    </dgm:pt>
    <dgm:pt modelId="{AF5764C8-BBD5-41F8-A6D5-019BC33F3217}" type="sibTrans" cxnId="{94603A2F-E6FE-4576-B4DB-21D276913BF5}">
      <dgm:prSet/>
      <dgm:spPr/>
      <dgm:t>
        <a:bodyPr/>
        <a:lstStyle/>
        <a:p>
          <a:endParaRPr lang="ru-RU"/>
        </a:p>
      </dgm:t>
    </dgm:pt>
    <dgm:pt modelId="{2FEF7627-B98B-4D15-BC4F-656CFC1F8945}">
      <dgm:prSet custT="1"/>
      <dgm:spPr/>
      <dgm:t>
        <a:bodyPr/>
        <a:lstStyle/>
        <a:p>
          <a:r>
            <a:rPr lang="ru-RU" sz="1600" dirty="0" smtClean="0"/>
            <a:t>Система экологических знаний и умений</a:t>
          </a:r>
          <a:endParaRPr lang="ru-RU" sz="1600" dirty="0"/>
        </a:p>
      </dgm:t>
    </dgm:pt>
    <dgm:pt modelId="{7E1A0461-0284-4C74-8A26-7AF1E4D2D3C0}" type="parTrans" cxnId="{F53DFF86-9716-4FB7-BB78-5B5063B98421}">
      <dgm:prSet/>
      <dgm:spPr/>
      <dgm:t>
        <a:bodyPr/>
        <a:lstStyle/>
        <a:p>
          <a:endParaRPr lang="ru-RU"/>
        </a:p>
      </dgm:t>
    </dgm:pt>
    <dgm:pt modelId="{9CECB2A7-6D44-467E-ACB7-1A3B93FF541A}" type="sibTrans" cxnId="{F53DFF86-9716-4FB7-BB78-5B5063B98421}">
      <dgm:prSet/>
      <dgm:spPr/>
      <dgm:t>
        <a:bodyPr/>
        <a:lstStyle/>
        <a:p>
          <a:endParaRPr lang="ru-RU"/>
        </a:p>
      </dgm:t>
    </dgm:pt>
    <dgm:pt modelId="{03F4F8D8-6570-4AD8-93C1-099E06524988}">
      <dgm:prSet custT="1"/>
      <dgm:spPr/>
      <dgm:t>
        <a:bodyPr/>
        <a:lstStyle/>
        <a:p>
          <a:r>
            <a:rPr lang="ru-RU" sz="1600" dirty="0" smtClean="0"/>
            <a:t>Положительная динамика взаимодействия с родителями </a:t>
          </a:r>
          <a:r>
            <a:rPr lang="ru-RU" sz="1600" dirty="0" err="1" smtClean="0"/>
            <a:t>родителями</a:t>
          </a:r>
          <a:endParaRPr lang="ru-RU" sz="1600" dirty="0"/>
        </a:p>
      </dgm:t>
    </dgm:pt>
    <dgm:pt modelId="{EC09B94D-1868-40F5-A274-08D953371EDC}" type="parTrans" cxnId="{9493B6CB-F0C8-44C8-BD88-C08270CEED04}">
      <dgm:prSet/>
      <dgm:spPr/>
      <dgm:t>
        <a:bodyPr/>
        <a:lstStyle/>
        <a:p>
          <a:endParaRPr lang="ru-RU"/>
        </a:p>
      </dgm:t>
    </dgm:pt>
    <dgm:pt modelId="{3F14A2A6-573D-4A95-9A74-12347373CF18}" type="sibTrans" cxnId="{9493B6CB-F0C8-44C8-BD88-C08270CEED04}">
      <dgm:prSet/>
      <dgm:spPr/>
      <dgm:t>
        <a:bodyPr/>
        <a:lstStyle/>
        <a:p>
          <a:endParaRPr lang="ru-RU"/>
        </a:p>
      </dgm:t>
    </dgm:pt>
    <dgm:pt modelId="{B1B9813F-2837-416B-A323-22269A50C55E}">
      <dgm:prSet custT="1"/>
      <dgm:spPr/>
      <dgm:t>
        <a:bodyPr/>
        <a:lstStyle/>
        <a:p>
          <a:r>
            <a:rPr lang="ru-RU" sz="1600" dirty="0" smtClean="0"/>
            <a:t>Укрепление здоровья детей</a:t>
          </a:r>
          <a:endParaRPr lang="ru-RU" sz="1600" dirty="0"/>
        </a:p>
      </dgm:t>
    </dgm:pt>
    <dgm:pt modelId="{EC6F0E34-6ED4-4035-A87D-D2851C6CBC08}" type="parTrans" cxnId="{3106546F-C254-43B0-AAC5-D8333DFC53DC}">
      <dgm:prSet/>
      <dgm:spPr/>
      <dgm:t>
        <a:bodyPr/>
        <a:lstStyle/>
        <a:p>
          <a:endParaRPr lang="ru-RU"/>
        </a:p>
      </dgm:t>
    </dgm:pt>
    <dgm:pt modelId="{18EE2D78-6C2D-49F7-98C8-3AB63538193B}" type="sibTrans" cxnId="{3106546F-C254-43B0-AAC5-D8333DFC53DC}">
      <dgm:prSet/>
      <dgm:spPr/>
      <dgm:t>
        <a:bodyPr/>
        <a:lstStyle/>
        <a:p>
          <a:endParaRPr lang="ru-RU"/>
        </a:p>
      </dgm:t>
    </dgm:pt>
    <dgm:pt modelId="{3C7D2DA8-83B3-48D8-B3EE-919F9FD03FDB}" type="pres">
      <dgm:prSet presAssocID="{046F7AD6-93B0-48EA-8A6B-B1993E03E518}" presName="cycle" presStyleCnt="0">
        <dgm:presLayoutVars>
          <dgm:dir/>
          <dgm:resizeHandles val="exact"/>
        </dgm:presLayoutVars>
      </dgm:prSet>
      <dgm:spPr/>
    </dgm:pt>
    <dgm:pt modelId="{CA0BE379-FC32-453B-AD2E-75EFF4AB331D}" type="pres">
      <dgm:prSet presAssocID="{929E7986-2D3E-40DC-A2FC-32F68749282B}" presName="node" presStyleLbl="node1" presStyleIdx="0" presStyleCnt="5" custScaleX="110080">
        <dgm:presLayoutVars>
          <dgm:bulletEnabled val="1"/>
        </dgm:presLayoutVars>
      </dgm:prSet>
      <dgm:spPr/>
    </dgm:pt>
    <dgm:pt modelId="{5879A141-805E-4526-B9D4-6F728995A0FD}" type="pres">
      <dgm:prSet presAssocID="{929E7986-2D3E-40DC-A2FC-32F68749282B}" presName="spNode" presStyleCnt="0"/>
      <dgm:spPr/>
    </dgm:pt>
    <dgm:pt modelId="{76D8012E-08AF-4723-9A0E-0B3B36026454}" type="pres">
      <dgm:prSet presAssocID="{A0AE09E2-8852-40F3-BE20-C4030924FA12}" presName="sibTrans" presStyleLbl="sibTrans1D1" presStyleIdx="0" presStyleCnt="5"/>
      <dgm:spPr/>
    </dgm:pt>
    <dgm:pt modelId="{C5DED963-5E23-4830-AD8C-81F375A3F65B}" type="pres">
      <dgm:prSet presAssocID="{6AE009B8-FA50-46B2-BA9E-C9EE0FED125B}" presName="node" presStyleLbl="node1" presStyleIdx="1" presStyleCnt="5" custScaleX="116808">
        <dgm:presLayoutVars>
          <dgm:bulletEnabled val="1"/>
        </dgm:presLayoutVars>
      </dgm:prSet>
      <dgm:spPr/>
    </dgm:pt>
    <dgm:pt modelId="{4CC2F866-F313-4FF0-8594-632FE6F21A2D}" type="pres">
      <dgm:prSet presAssocID="{6AE009B8-FA50-46B2-BA9E-C9EE0FED125B}" presName="spNode" presStyleCnt="0"/>
      <dgm:spPr/>
    </dgm:pt>
    <dgm:pt modelId="{D9F96461-6A31-46BB-A68B-E86175599766}" type="pres">
      <dgm:prSet presAssocID="{AF5764C8-BBD5-41F8-A6D5-019BC33F3217}" presName="sibTrans" presStyleLbl="sibTrans1D1" presStyleIdx="1" presStyleCnt="5"/>
      <dgm:spPr/>
    </dgm:pt>
    <dgm:pt modelId="{191A18D6-C641-454E-B900-60C24A7C31B9}" type="pres">
      <dgm:prSet presAssocID="{2FEF7627-B98B-4D15-BC4F-656CFC1F8945}" presName="node" presStyleLbl="node1" presStyleIdx="2" presStyleCnt="5" custScaleX="126529">
        <dgm:presLayoutVars>
          <dgm:bulletEnabled val="1"/>
        </dgm:presLayoutVars>
      </dgm:prSet>
      <dgm:spPr/>
    </dgm:pt>
    <dgm:pt modelId="{334A0AA7-8555-4C11-8F3A-C74971061729}" type="pres">
      <dgm:prSet presAssocID="{2FEF7627-B98B-4D15-BC4F-656CFC1F8945}" presName="spNode" presStyleCnt="0"/>
      <dgm:spPr/>
    </dgm:pt>
    <dgm:pt modelId="{AB45F05E-A861-4294-8828-A4F455C08FAB}" type="pres">
      <dgm:prSet presAssocID="{9CECB2A7-6D44-467E-ACB7-1A3B93FF541A}" presName="sibTrans" presStyleLbl="sibTrans1D1" presStyleIdx="2" presStyleCnt="5"/>
      <dgm:spPr/>
    </dgm:pt>
    <dgm:pt modelId="{829DED90-88FD-4D45-B28E-D0047FF7A2DD}" type="pres">
      <dgm:prSet presAssocID="{03F4F8D8-6570-4AD8-93C1-099E06524988}" presName="node" presStyleLbl="node1" presStyleIdx="3" presStyleCnt="5" custScaleX="152059" custRadScaleRad="104359" custRadScaleInc="31150">
        <dgm:presLayoutVars>
          <dgm:bulletEnabled val="1"/>
        </dgm:presLayoutVars>
      </dgm:prSet>
      <dgm:spPr/>
    </dgm:pt>
    <dgm:pt modelId="{3A57F5CF-C20A-4CF3-821A-0132BB17E5F8}" type="pres">
      <dgm:prSet presAssocID="{03F4F8D8-6570-4AD8-93C1-099E06524988}" presName="spNode" presStyleCnt="0"/>
      <dgm:spPr/>
    </dgm:pt>
    <dgm:pt modelId="{552AC132-634C-4679-9F25-ED364D9E54F4}" type="pres">
      <dgm:prSet presAssocID="{3F14A2A6-573D-4A95-9A74-12347373CF18}" presName="sibTrans" presStyleLbl="sibTrans1D1" presStyleIdx="3" presStyleCnt="5"/>
      <dgm:spPr/>
    </dgm:pt>
    <dgm:pt modelId="{8C53E71B-F388-4931-8168-E753AA6241D8}" type="pres">
      <dgm:prSet presAssocID="{B1B9813F-2837-416B-A323-22269A50C55E}" presName="node" presStyleLbl="node1" presStyleIdx="4" presStyleCnt="5">
        <dgm:presLayoutVars>
          <dgm:bulletEnabled val="1"/>
        </dgm:presLayoutVars>
      </dgm:prSet>
      <dgm:spPr/>
    </dgm:pt>
    <dgm:pt modelId="{BCD3075D-7228-4EE4-99BA-0DA7D12FAC44}" type="pres">
      <dgm:prSet presAssocID="{B1B9813F-2837-416B-A323-22269A50C55E}" presName="spNode" presStyleCnt="0"/>
      <dgm:spPr/>
    </dgm:pt>
    <dgm:pt modelId="{57E59C96-8CA3-4B45-B9FB-064D03C3023C}" type="pres">
      <dgm:prSet presAssocID="{18EE2D78-6C2D-49F7-98C8-3AB63538193B}" presName="sibTrans" presStyleLbl="sibTrans1D1" presStyleIdx="4" presStyleCnt="5"/>
      <dgm:spPr/>
    </dgm:pt>
  </dgm:ptLst>
  <dgm:cxnLst>
    <dgm:cxn modelId="{F53DFF86-9716-4FB7-BB78-5B5063B98421}" srcId="{046F7AD6-93B0-48EA-8A6B-B1993E03E518}" destId="{2FEF7627-B98B-4D15-BC4F-656CFC1F8945}" srcOrd="2" destOrd="0" parTransId="{7E1A0461-0284-4C74-8A26-7AF1E4D2D3C0}" sibTransId="{9CECB2A7-6D44-467E-ACB7-1A3B93FF541A}"/>
    <dgm:cxn modelId="{17638B75-B306-4AFF-8C78-401987074FEF}" type="presOf" srcId="{9CECB2A7-6D44-467E-ACB7-1A3B93FF541A}" destId="{AB45F05E-A861-4294-8828-A4F455C08FAB}" srcOrd="0" destOrd="0" presId="urn:microsoft.com/office/officeart/2005/8/layout/cycle6"/>
    <dgm:cxn modelId="{A253AD9F-A11A-46CF-92E9-2B612B594FAD}" type="presOf" srcId="{03F4F8D8-6570-4AD8-93C1-099E06524988}" destId="{829DED90-88FD-4D45-B28E-D0047FF7A2DD}" srcOrd="0" destOrd="0" presId="urn:microsoft.com/office/officeart/2005/8/layout/cycle6"/>
    <dgm:cxn modelId="{2C824D01-04F5-440E-87ED-8CC6A6531AE8}" type="presOf" srcId="{6AE009B8-FA50-46B2-BA9E-C9EE0FED125B}" destId="{C5DED963-5E23-4830-AD8C-81F375A3F65B}" srcOrd="0" destOrd="0" presId="urn:microsoft.com/office/officeart/2005/8/layout/cycle6"/>
    <dgm:cxn modelId="{4ED2B56B-5037-4D12-BD84-09D1FDEFBC91}" type="presOf" srcId="{A0AE09E2-8852-40F3-BE20-C4030924FA12}" destId="{76D8012E-08AF-4723-9A0E-0B3B36026454}" srcOrd="0" destOrd="0" presId="urn:microsoft.com/office/officeart/2005/8/layout/cycle6"/>
    <dgm:cxn modelId="{7BB96375-143E-4619-AF5C-89F986FAABC2}" type="presOf" srcId="{046F7AD6-93B0-48EA-8A6B-B1993E03E518}" destId="{3C7D2DA8-83B3-48D8-B3EE-919F9FD03FDB}" srcOrd="0" destOrd="0" presId="urn:microsoft.com/office/officeart/2005/8/layout/cycle6"/>
    <dgm:cxn modelId="{9493B6CB-F0C8-44C8-BD88-C08270CEED04}" srcId="{046F7AD6-93B0-48EA-8A6B-B1993E03E518}" destId="{03F4F8D8-6570-4AD8-93C1-099E06524988}" srcOrd="3" destOrd="0" parTransId="{EC09B94D-1868-40F5-A274-08D953371EDC}" sibTransId="{3F14A2A6-573D-4A95-9A74-12347373CF18}"/>
    <dgm:cxn modelId="{570A5251-7F25-4D6B-BE42-5AB273E076BA}" type="presOf" srcId="{B1B9813F-2837-416B-A323-22269A50C55E}" destId="{8C53E71B-F388-4931-8168-E753AA6241D8}" srcOrd="0" destOrd="0" presId="urn:microsoft.com/office/officeart/2005/8/layout/cycle6"/>
    <dgm:cxn modelId="{F8FAA019-1A48-4DBF-AA01-6A0C2E29BACD}" type="presOf" srcId="{2FEF7627-B98B-4D15-BC4F-656CFC1F8945}" destId="{191A18D6-C641-454E-B900-60C24A7C31B9}" srcOrd="0" destOrd="0" presId="urn:microsoft.com/office/officeart/2005/8/layout/cycle6"/>
    <dgm:cxn modelId="{BB172077-5BC7-4F7B-A466-16E25C7E3F30}" type="presOf" srcId="{3F14A2A6-573D-4A95-9A74-12347373CF18}" destId="{552AC132-634C-4679-9F25-ED364D9E54F4}" srcOrd="0" destOrd="0" presId="urn:microsoft.com/office/officeart/2005/8/layout/cycle6"/>
    <dgm:cxn modelId="{4A0E6AE0-B4F8-4ACE-BAB3-91076EC51B60}" type="presOf" srcId="{929E7986-2D3E-40DC-A2FC-32F68749282B}" destId="{CA0BE379-FC32-453B-AD2E-75EFF4AB331D}" srcOrd="0" destOrd="0" presId="urn:microsoft.com/office/officeart/2005/8/layout/cycle6"/>
    <dgm:cxn modelId="{3106546F-C254-43B0-AAC5-D8333DFC53DC}" srcId="{046F7AD6-93B0-48EA-8A6B-B1993E03E518}" destId="{B1B9813F-2837-416B-A323-22269A50C55E}" srcOrd="4" destOrd="0" parTransId="{EC6F0E34-6ED4-4035-A87D-D2851C6CBC08}" sibTransId="{18EE2D78-6C2D-49F7-98C8-3AB63538193B}"/>
    <dgm:cxn modelId="{94603A2F-E6FE-4576-B4DB-21D276913BF5}" srcId="{046F7AD6-93B0-48EA-8A6B-B1993E03E518}" destId="{6AE009B8-FA50-46B2-BA9E-C9EE0FED125B}" srcOrd="1" destOrd="0" parTransId="{8A7894C1-4851-4FE4-ACA3-238CEF0F6D6C}" sibTransId="{AF5764C8-BBD5-41F8-A6D5-019BC33F3217}"/>
    <dgm:cxn modelId="{C75A6CDE-F5A5-4F53-865A-F3B6CA64AF53}" type="presOf" srcId="{AF5764C8-BBD5-41F8-A6D5-019BC33F3217}" destId="{D9F96461-6A31-46BB-A68B-E86175599766}" srcOrd="0" destOrd="0" presId="urn:microsoft.com/office/officeart/2005/8/layout/cycle6"/>
    <dgm:cxn modelId="{097D7D77-1161-4CA4-8D59-F017DEC4CC88}" srcId="{046F7AD6-93B0-48EA-8A6B-B1993E03E518}" destId="{929E7986-2D3E-40DC-A2FC-32F68749282B}" srcOrd="0" destOrd="0" parTransId="{F45516A5-B972-4DAD-9117-24D54C61F5D7}" sibTransId="{A0AE09E2-8852-40F3-BE20-C4030924FA12}"/>
    <dgm:cxn modelId="{D977E9E8-DDC8-4226-A653-8B820B5C0173}" type="presOf" srcId="{18EE2D78-6C2D-49F7-98C8-3AB63538193B}" destId="{57E59C96-8CA3-4B45-B9FB-064D03C3023C}" srcOrd="0" destOrd="0" presId="urn:microsoft.com/office/officeart/2005/8/layout/cycle6"/>
    <dgm:cxn modelId="{951A1B3D-AE51-4294-8178-10617B1DC06B}" type="presParOf" srcId="{3C7D2DA8-83B3-48D8-B3EE-919F9FD03FDB}" destId="{CA0BE379-FC32-453B-AD2E-75EFF4AB331D}" srcOrd="0" destOrd="0" presId="urn:microsoft.com/office/officeart/2005/8/layout/cycle6"/>
    <dgm:cxn modelId="{D3891BE7-AEE8-4AC9-80E2-F5AA145211A4}" type="presParOf" srcId="{3C7D2DA8-83B3-48D8-B3EE-919F9FD03FDB}" destId="{5879A141-805E-4526-B9D4-6F728995A0FD}" srcOrd="1" destOrd="0" presId="urn:microsoft.com/office/officeart/2005/8/layout/cycle6"/>
    <dgm:cxn modelId="{BC069D02-9990-49DA-8FEC-AD7EF5A75476}" type="presParOf" srcId="{3C7D2DA8-83B3-48D8-B3EE-919F9FD03FDB}" destId="{76D8012E-08AF-4723-9A0E-0B3B36026454}" srcOrd="2" destOrd="0" presId="urn:microsoft.com/office/officeart/2005/8/layout/cycle6"/>
    <dgm:cxn modelId="{1B1085A8-1FEB-47DD-9733-1E6399B000C4}" type="presParOf" srcId="{3C7D2DA8-83B3-48D8-B3EE-919F9FD03FDB}" destId="{C5DED963-5E23-4830-AD8C-81F375A3F65B}" srcOrd="3" destOrd="0" presId="urn:microsoft.com/office/officeart/2005/8/layout/cycle6"/>
    <dgm:cxn modelId="{E66A7322-8A8C-4083-A29C-40E697A3D79E}" type="presParOf" srcId="{3C7D2DA8-83B3-48D8-B3EE-919F9FD03FDB}" destId="{4CC2F866-F313-4FF0-8594-632FE6F21A2D}" srcOrd="4" destOrd="0" presId="urn:microsoft.com/office/officeart/2005/8/layout/cycle6"/>
    <dgm:cxn modelId="{EE89C32E-0FC8-4981-A76C-57E5A869641C}" type="presParOf" srcId="{3C7D2DA8-83B3-48D8-B3EE-919F9FD03FDB}" destId="{D9F96461-6A31-46BB-A68B-E86175599766}" srcOrd="5" destOrd="0" presId="urn:microsoft.com/office/officeart/2005/8/layout/cycle6"/>
    <dgm:cxn modelId="{81E54D77-D448-4448-8706-E067FC9A5249}" type="presParOf" srcId="{3C7D2DA8-83B3-48D8-B3EE-919F9FD03FDB}" destId="{191A18D6-C641-454E-B900-60C24A7C31B9}" srcOrd="6" destOrd="0" presId="urn:microsoft.com/office/officeart/2005/8/layout/cycle6"/>
    <dgm:cxn modelId="{1130CDE9-B2A9-430B-B69C-C25E2198FD82}" type="presParOf" srcId="{3C7D2DA8-83B3-48D8-B3EE-919F9FD03FDB}" destId="{334A0AA7-8555-4C11-8F3A-C74971061729}" srcOrd="7" destOrd="0" presId="urn:microsoft.com/office/officeart/2005/8/layout/cycle6"/>
    <dgm:cxn modelId="{36060F97-E0A3-48EF-8AEF-165FF91DD7D1}" type="presParOf" srcId="{3C7D2DA8-83B3-48D8-B3EE-919F9FD03FDB}" destId="{AB45F05E-A861-4294-8828-A4F455C08FAB}" srcOrd="8" destOrd="0" presId="urn:microsoft.com/office/officeart/2005/8/layout/cycle6"/>
    <dgm:cxn modelId="{56BC9452-FAA9-4B10-9BC5-F1225169E9FF}" type="presParOf" srcId="{3C7D2DA8-83B3-48D8-B3EE-919F9FD03FDB}" destId="{829DED90-88FD-4D45-B28E-D0047FF7A2DD}" srcOrd="9" destOrd="0" presId="urn:microsoft.com/office/officeart/2005/8/layout/cycle6"/>
    <dgm:cxn modelId="{314BB2A1-9ACD-40AF-9C5F-9593A21E0F79}" type="presParOf" srcId="{3C7D2DA8-83B3-48D8-B3EE-919F9FD03FDB}" destId="{3A57F5CF-C20A-4CF3-821A-0132BB17E5F8}" srcOrd="10" destOrd="0" presId="urn:microsoft.com/office/officeart/2005/8/layout/cycle6"/>
    <dgm:cxn modelId="{EF95C1E2-F17D-4883-AA23-C617A15E8DE0}" type="presParOf" srcId="{3C7D2DA8-83B3-48D8-B3EE-919F9FD03FDB}" destId="{552AC132-634C-4679-9F25-ED364D9E54F4}" srcOrd="11" destOrd="0" presId="urn:microsoft.com/office/officeart/2005/8/layout/cycle6"/>
    <dgm:cxn modelId="{3743230A-4FA7-47C0-B33E-5A53CD782DB8}" type="presParOf" srcId="{3C7D2DA8-83B3-48D8-B3EE-919F9FD03FDB}" destId="{8C53E71B-F388-4931-8168-E753AA6241D8}" srcOrd="12" destOrd="0" presId="urn:microsoft.com/office/officeart/2005/8/layout/cycle6"/>
    <dgm:cxn modelId="{B8F3B451-ADC1-4980-A6F2-1E9E441D725E}" type="presParOf" srcId="{3C7D2DA8-83B3-48D8-B3EE-919F9FD03FDB}" destId="{BCD3075D-7228-4EE4-99BA-0DA7D12FAC44}" srcOrd="13" destOrd="0" presId="urn:microsoft.com/office/officeart/2005/8/layout/cycle6"/>
    <dgm:cxn modelId="{08E22743-0BFA-4FE9-822E-B49DED9151D7}" type="presParOf" srcId="{3C7D2DA8-83B3-48D8-B3EE-919F9FD03FDB}" destId="{57E59C96-8CA3-4B45-B9FB-064D03C3023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5FC1E-0A32-45E1-9E18-567B203BBC23}">
      <dsp:nvSpPr>
        <dsp:cNvPr id="0" name=""/>
        <dsp:cNvSpPr/>
      </dsp:nvSpPr>
      <dsp:spPr>
        <a:xfrm>
          <a:off x="3096345" y="144016"/>
          <a:ext cx="2907750" cy="11054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Собранный гербарий лекарственных растений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3096345" y="144016"/>
        <a:ext cx="2907750" cy="1105498"/>
      </dsp:txXfrm>
    </dsp:sp>
    <dsp:sp modelId="{5B31E16A-7513-4D85-9115-61A29C8AC225}">
      <dsp:nvSpPr>
        <dsp:cNvPr id="0" name=""/>
        <dsp:cNvSpPr/>
      </dsp:nvSpPr>
      <dsp:spPr>
        <a:xfrm>
          <a:off x="2022043" y="1024526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3192718" y="229745"/>
              </a:moveTo>
              <a:arcTo wR="2211255" hR="2211255" stAng="17780982" swAng="1657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0C784-1CD1-402C-8ADB-F0A008D9669F}">
      <dsp:nvSpPr>
        <dsp:cNvPr id="0" name=""/>
        <dsp:cNvSpPr/>
      </dsp:nvSpPr>
      <dsp:spPr>
        <a:xfrm>
          <a:off x="5832648" y="1944213"/>
          <a:ext cx="1700767" cy="11054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«Аптека» на подоконнике</a:t>
          </a:r>
          <a:endParaRPr lang="ru-RU" sz="1600" kern="1200" dirty="0"/>
        </a:p>
      </dsp:txBody>
      <dsp:txXfrm>
        <a:off x="5832648" y="1944213"/>
        <a:ext cx="1700767" cy="1105498"/>
      </dsp:txXfrm>
    </dsp:sp>
    <dsp:sp modelId="{CC37E582-365A-47F9-B2D6-65AEE06879BE}">
      <dsp:nvSpPr>
        <dsp:cNvPr id="0" name=""/>
        <dsp:cNvSpPr/>
      </dsp:nvSpPr>
      <dsp:spPr>
        <a:xfrm>
          <a:off x="2292096" y="1437035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4342406" y="1621468"/>
              </a:moveTo>
              <a:arcTo wR="2211255" hR="2211255" stAng="20671847" swAng="14008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8DD9-C60D-45D7-B3C3-AE388F9BD4B1}">
      <dsp:nvSpPr>
        <dsp:cNvPr id="0" name=""/>
        <dsp:cNvSpPr/>
      </dsp:nvSpPr>
      <dsp:spPr>
        <a:xfrm>
          <a:off x="4584318" y="3960431"/>
          <a:ext cx="3192543" cy="11581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профилактических мероприятий (полоскание горла календулой).</a:t>
          </a:r>
          <a:endParaRPr lang="ru-RU" sz="1600" kern="1200" dirty="0"/>
        </a:p>
      </dsp:txBody>
      <dsp:txXfrm>
        <a:off x="4584318" y="3960431"/>
        <a:ext cx="3192543" cy="1158120"/>
      </dsp:txXfrm>
    </dsp:sp>
    <dsp:sp modelId="{C5F7181E-4F4D-47A0-9E5E-3CF21D201815}">
      <dsp:nvSpPr>
        <dsp:cNvPr id="0" name=""/>
        <dsp:cNvSpPr/>
      </dsp:nvSpPr>
      <dsp:spPr>
        <a:xfrm>
          <a:off x="1552768" y="955553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3234462" y="4171536"/>
              </a:moveTo>
              <a:arcTo wR="2211255" hR="2211255" stAng="3746209" swAng="28773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561BC-8A72-4EC7-A1F8-28B8EE0BBA60}">
      <dsp:nvSpPr>
        <dsp:cNvPr id="0" name=""/>
        <dsp:cNvSpPr/>
      </dsp:nvSpPr>
      <dsp:spPr>
        <a:xfrm>
          <a:off x="1732" y="3228005"/>
          <a:ext cx="3880300" cy="200503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совместно с родителями творческого вечера с демонстрацией стихов, загадок, рассказов, собственного сочинения; рисунков; обмен рецептами; витаминное чаепитие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732" y="3228005"/>
        <a:ext cx="3880300" cy="2005031"/>
      </dsp:txXfrm>
    </dsp:sp>
    <dsp:sp modelId="{CBFAB039-28D8-45B5-B1C4-ECAEDA379ABA}">
      <dsp:nvSpPr>
        <dsp:cNvPr id="0" name=""/>
        <dsp:cNvSpPr/>
      </dsp:nvSpPr>
      <dsp:spPr>
        <a:xfrm>
          <a:off x="1473103" y="513071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56201" y="2706627"/>
              </a:moveTo>
              <a:arcTo wR="2211255" hR="2211255" stAng="10023274" swAng="1307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621B-935F-4BB2-B97B-56CDBF0D9865}">
      <dsp:nvSpPr>
        <dsp:cNvPr id="0" name=""/>
        <dsp:cNvSpPr/>
      </dsp:nvSpPr>
      <dsp:spPr>
        <a:xfrm>
          <a:off x="0" y="1270412"/>
          <a:ext cx="3177917" cy="11054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альбомов « Лекарство в нашем доме» (стихи, загадки, рецепты, рисунки, рассказы)</a:t>
          </a:r>
          <a:endParaRPr lang="ru-RU" sz="1600" kern="1200" dirty="0"/>
        </a:p>
      </dsp:txBody>
      <dsp:txXfrm>
        <a:off x="0" y="1270412"/>
        <a:ext cx="3177917" cy="1105498"/>
      </dsp:txXfrm>
    </dsp:sp>
    <dsp:sp modelId="{42BF5C2D-2650-4AAC-B656-4090DD91EB21}">
      <dsp:nvSpPr>
        <dsp:cNvPr id="0" name=""/>
        <dsp:cNvSpPr/>
      </dsp:nvSpPr>
      <dsp:spPr>
        <a:xfrm>
          <a:off x="1644423" y="1115312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1398243" y="154884"/>
              </a:moveTo>
              <a:arcTo wR="2211255" hR="2211255" stAng="14905680" swAng="89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BE379-FC32-453B-AD2E-75EFF4AB331D}">
      <dsp:nvSpPr>
        <dsp:cNvPr id="0" name=""/>
        <dsp:cNvSpPr/>
      </dsp:nvSpPr>
      <dsp:spPr>
        <a:xfrm>
          <a:off x="3168895" y="2611"/>
          <a:ext cx="1872204" cy="110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Сформированные умения детей</a:t>
          </a:r>
          <a:endParaRPr lang="ru-RU" sz="1600" kern="1200" dirty="0"/>
        </a:p>
      </dsp:txBody>
      <dsp:txXfrm>
        <a:off x="3168895" y="2611"/>
        <a:ext cx="1872204" cy="1105498"/>
      </dsp:txXfrm>
    </dsp:sp>
    <dsp:sp modelId="{76D8012E-08AF-4723-9A0E-0B3B36026454}">
      <dsp:nvSpPr>
        <dsp:cNvPr id="0" name=""/>
        <dsp:cNvSpPr/>
      </dsp:nvSpPr>
      <dsp:spPr>
        <a:xfrm>
          <a:off x="1893742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3158041" y="212944"/>
              </a:moveTo>
              <a:arcTo wR="2211255" hR="2211255" stAng="17721076" swAng="18214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ED963-5E23-4830-AD8C-81F375A3F65B}">
      <dsp:nvSpPr>
        <dsp:cNvPr id="0" name=""/>
        <dsp:cNvSpPr/>
      </dsp:nvSpPr>
      <dsp:spPr>
        <a:xfrm>
          <a:off x="5214710" y="1530551"/>
          <a:ext cx="1986632" cy="110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Положительные взаимоотношения в группе</a:t>
          </a:r>
          <a:endParaRPr lang="ru-RU" sz="1600" kern="1200" dirty="0"/>
        </a:p>
      </dsp:txBody>
      <dsp:txXfrm>
        <a:off x="5214710" y="1530551"/>
        <a:ext cx="1986632" cy="1105498"/>
      </dsp:txXfrm>
    </dsp:sp>
    <dsp:sp modelId="{D9F96461-6A31-46BB-A68B-E86175599766}">
      <dsp:nvSpPr>
        <dsp:cNvPr id="0" name=""/>
        <dsp:cNvSpPr/>
      </dsp:nvSpPr>
      <dsp:spPr>
        <a:xfrm>
          <a:off x="1893742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4419444" y="2094837"/>
              </a:moveTo>
              <a:arcTo wR="2211255" hR="2211255" stAng="21418925" swAng="21984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A18D6-C641-454E-B900-60C24A7C31B9}">
      <dsp:nvSpPr>
        <dsp:cNvPr id="0" name=""/>
        <dsp:cNvSpPr/>
      </dsp:nvSpPr>
      <dsp:spPr>
        <a:xfrm>
          <a:off x="4328759" y="4002810"/>
          <a:ext cx="2151963" cy="110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экологических знаний и умений</a:t>
          </a:r>
          <a:endParaRPr lang="ru-RU" sz="1600" kern="1200" dirty="0"/>
        </a:p>
      </dsp:txBody>
      <dsp:txXfrm>
        <a:off x="4328759" y="4002810"/>
        <a:ext cx="2151963" cy="1105498"/>
      </dsp:txXfrm>
    </dsp:sp>
    <dsp:sp modelId="{AB45F05E-A861-4294-8828-A4F455C08FAB}">
      <dsp:nvSpPr>
        <dsp:cNvPr id="0" name=""/>
        <dsp:cNvSpPr/>
      </dsp:nvSpPr>
      <dsp:spPr>
        <a:xfrm>
          <a:off x="1631908" y="597987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2688772" y="4370336"/>
              </a:moveTo>
              <a:arcTo wR="2211255" hR="2211255" stAng="4651730" swAng="1268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ED90-88FD-4D45-B28E-D0047FF7A2DD}">
      <dsp:nvSpPr>
        <dsp:cNvPr id="0" name=""/>
        <dsp:cNvSpPr/>
      </dsp:nvSpPr>
      <dsp:spPr>
        <a:xfrm>
          <a:off x="1224136" y="3888438"/>
          <a:ext cx="2586169" cy="110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Положительная динамика взаимодействия с родителями </a:t>
          </a:r>
          <a:r>
            <a:rPr lang="ru-RU" sz="1600" kern="1200" dirty="0" err="1" smtClean="0"/>
            <a:t>родителями</a:t>
          </a:r>
          <a:endParaRPr lang="ru-RU" sz="1600" kern="1200" dirty="0"/>
        </a:p>
      </dsp:txBody>
      <dsp:txXfrm>
        <a:off x="1224136" y="3888438"/>
        <a:ext cx="2586169" cy="1105498"/>
      </dsp:txXfrm>
    </dsp:sp>
    <dsp:sp modelId="{552AC132-634C-4679-9F25-ED364D9E54F4}">
      <dsp:nvSpPr>
        <dsp:cNvPr id="0" name=""/>
        <dsp:cNvSpPr/>
      </dsp:nvSpPr>
      <dsp:spPr>
        <a:xfrm>
          <a:off x="1876165" y="731934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206834" y="3145036"/>
              </a:moveTo>
              <a:arcTo wR="2211255" hR="2211255" stAng="9301263" swAng="19580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E71B-F388-4931-8168-E753AA6241D8}">
      <dsp:nvSpPr>
        <dsp:cNvPr id="0" name=""/>
        <dsp:cNvSpPr/>
      </dsp:nvSpPr>
      <dsp:spPr>
        <a:xfrm>
          <a:off x="1151585" y="1530551"/>
          <a:ext cx="1700767" cy="110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Укрепление здоровья детей</a:t>
          </a:r>
          <a:endParaRPr lang="ru-RU" sz="1600" kern="1200" dirty="0"/>
        </a:p>
      </dsp:txBody>
      <dsp:txXfrm>
        <a:off x="1151585" y="1530551"/>
        <a:ext cx="1700767" cy="1105498"/>
      </dsp:txXfrm>
    </dsp:sp>
    <dsp:sp modelId="{57E59C96-8CA3-4B45-B9FB-064D03C3023C}">
      <dsp:nvSpPr>
        <dsp:cNvPr id="0" name=""/>
        <dsp:cNvSpPr/>
      </dsp:nvSpPr>
      <dsp:spPr>
        <a:xfrm>
          <a:off x="1893742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384361" y="965418"/>
              </a:moveTo>
              <a:arcTo wR="2211255" hR="2211255" stAng="12857505" swAng="18214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26DF-CFCB-40DB-9AF7-4F9BBDAE8162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AF0D-67C1-4BAC-B895-35BE178910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ardenvisit.com/assets/madge/dilston_medicinal_plants/original/dilston_medicinal_plants_origina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doctorblago.ru/images/2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g-fotki.yandex.ru/get/4521/81435209.1b/0_6e31e_363f81d0_XL" TargetMode="External"/><Relationship Id="rId7" Type="http://schemas.openxmlformats.org/officeDocument/2006/relationships/hyperlink" Target="http://fitoapteka.com/cache/imagick_11b008e24a02b02c3c1eb3c0308535d33e0070cd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://www.fictionbook.ru/static/bookimages/00/65/40/00654072.bin.dir/00654072.cover.jpg" TargetMode="External"/><Relationship Id="rId18" Type="http://schemas.openxmlformats.org/officeDocument/2006/relationships/hyperlink" Target="http://www.ruslania.com/pictures/big/9783866054165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image" Target="../media/image43.jpeg"/><Relationship Id="rId2" Type="http://schemas.openxmlformats.org/officeDocument/2006/relationships/image" Target="../media/image33.jpeg"/><Relationship Id="rId16" Type="http://schemas.openxmlformats.org/officeDocument/2006/relationships/hyperlink" Target="http://www.char.ru/books/342175_Komnatnye_lekarstvennye_rasteniya_-_192_s_Populyarnaya_enciklopediy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oks.e-goods.ru/img/74617_d.jpeg" TargetMode="External"/><Relationship Id="rId11" Type="http://schemas.openxmlformats.org/officeDocument/2006/relationships/hyperlink" Target="http://www.meggymall.ru/upload/thumbs/thumb_crop_400_400/e0/e06efdbc0f18733fce3304e3904201b9.jpg" TargetMode="External"/><Relationship Id="rId5" Type="http://schemas.openxmlformats.org/officeDocument/2006/relationships/image" Target="../media/image36.jpeg"/><Relationship Id="rId15" Type="http://schemas.openxmlformats.org/officeDocument/2006/relationships/image" Target="../media/image42.jpeg"/><Relationship Id="rId10" Type="http://schemas.openxmlformats.org/officeDocument/2006/relationships/image" Target="../media/image39.jpeg"/><Relationship Id="rId19" Type="http://schemas.openxmlformats.org/officeDocument/2006/relationships/image" Target="../media/image44.jpeg"/><Relationship Id="rId4" Type="http://schemas.openxmlformats.org/officeDocument/2006/relationships/image" Target="../media/image35.jpeg"/><Relationship Id="rId9" Type="http://schemas.openxmlformats.org/officeDocument/2006/relationships/hyperlink" Target="http://img11.nnm.ru/a/5/c/9/f/632bfacd6626892f4af4ac48f6e.jpg" TargetMode="External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kiland.ru/files/products/29381/main.jpg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48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happyplant.ru/imgs/design/howto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hyperlink" Target="http://resurs.ua/files/Image/tovar/26433_17_big.jpg" TargetMode="External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ihi.ru/pics/2010/09/08/53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coollady.ru/ris/lr/lr-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kakprosto.ru/sites/kakprosto/files/images/61649e6adb64027c1c3bf71998726a4c/main-9a964881c1d333a49db57042dc26dad4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medical-enc.ru/11/medicinal_plants/images/img317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hyperlink" Target="http://masterveda.ru/wp-content/uploads/2011/05/N_2.jpg" TargetMode="External"/><Relationship Id="rId12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2996952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Информационно-практический проект</a:t>
            </a:r>
            <a:endParaRPr lang="ru-RU" dirty="0"/>
          </a:p>
        </p:txBody>
      </p:sp>
      <p:pic>
        <p:nvPicPr>
          <p:cNvPr id="16386" name="Picture 2" descr="Картинка 5 из 931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270498" cy="2448272"/>
          </a:xfrm>
          <a:prstGeom prst="rect">
            <a:avLst/>
          </a:prstGeom>
          <a:noFill/>
        </p:spPr>
      </p:pic>
      <p:pic>
        <p:nvPicPr>
          <p:cNvPr id="16388" name="Picture 4" descr="Картинка 10 из 931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2160240" cy="267522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547664" y="1484784"/>
            <a:ext cx="5904656" cy="10801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Лекарственные растения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6-tub-ru.yandex.net/i?id=120683133-3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1428750" cy="1428750"/>
          </a:xfrm>
          <a:prstGeom prst="rect">
            <a:avLst/>
          </a:prstGeom>
          <a:noFill/>
        </p:spPr>
      </p:pic>
      <p:pic>
        <p:nvPicPr>
          <p:cNvPr id="23556" name="Picture 4" descr="http://im6-tub-ru.yandex.net/i?id=191364646-2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1479798" cy="1479799"/>
          </a:xfrm>
          <a:prstGeom prst="rect">
            <a:avLst/>
          </a:prstGeom>
          <a:noFill/>
        </p:spPr>
      </p:pic>
      <p:pic>
        <p:nvPicPr>
          <p:cNvPr id="23558" name="Picture 6" descr="http://im5-tub-ru.yandex.net/i?id=191523037-0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284984"/>
            <a:ext cx="1076325" cy="1428750"/>
          </a:xfrm>
          <a:prstGeom prst="rect">
            <a:avLst/>
          </a:prstGeom>
          <a:noFill/>
        </p:spPr>
      </p:pic>
      <p:pic>
        <p:nvPicPr>
          <p:cNvPr id="23560" name="Picture 8" descr="http://im8-tub-ru.yandex.net/i?id=252270404-4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1352550" cy="1428750"/>
          </a:xfrm>
          <a:prstGeom prst="rect">
            <a:avLst/>
          </a:prstGeom>
          <a:noFill/>
        </p:spPr>
      </p:pic>
      <p:pic>
        <p:nvPicPr>
          <p:cNvPr id="23562" name="Picture 10" descr="http://im8-tub-ru.yandex.net/i?id=93339417-5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085184"/>
            <a:ext cx="1047750" cy="1047751"/>
          </a:xfrm>
          <a:prstGeom prst="rect">
            <a:avLst/>
          </a:prstGeom>
          <a:noFill/>
        </p:spPr>
      </p:pic>
      <p:pic>
        <p:nvPicPr>
          <p:cNvPr id="23564" name="Picture 12" descr="http://im7-tub-ru.yandex.net/i?id=10084799-44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84784"/>
            <a:ext cx="1400175" cy="933450"/>
          </a:xfrm>
          <a:prstGeom prst="rect">
            <a:avLst/>
          </a:prstGeom>
          <a:noFill/>
        </p:spPr>
      </p:pic>
      <p:pic>
        <p:nvPicPr>
          <p:cNvPr id="23566" name="Picture 14" descr="http://im0-tub-ru.yandex.net/i?id=434123702-62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013176"/>
            <a:ext cx="1247775" cy="1428750"/>
          </a:xfrm>
          <a:prstGeom prst="rect">
            <a:avLst/>
          </a:prstGeom>
          <a:noFill/>
        </p:spPr>
      </p:pic>
      <p:pic>
        <p:nvPicPr>
          <p:cNvPr id="23568" name="Picture 16" descr="http://im6-tub-ru.yandex.net/i?id=366881659-38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085184"/>
            <a:ext cx="952500" cy="1333501"/>
          </a:xfrm>
          <a:prstGeom prst="rect">
            <a:avLst/>
          </a:prstGeom>
          <a:noFill/>
        </p:spPr>
      </p:pic>
      <p:pic>
        <p:nvPicPr>
          <p:cNvPr id="23570" name="Picture 18" descr="http://im3-tub-ru.yandex.net/i?id=172141702-55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140968"/>
            <a:ext cx="1428750" cy="1428750"/>
          </a:xfrm>
          <a:prstGeom prst="rect">
            <a:avLst/>
          </a:prstGeom>
          <a:noFill/>
        </p:spPr>
      </p:pic>
      <p:pic>
        <p:nvPicPr>
          <p:cNvPr id="23572" name="Picture 20" descr="http://im3-tub-ru.yandex.net/i?id=178099756-38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1124744"/>
            <a:ext cx="1428750" cy="1428750"/>
          </a:xfrm>
          <a:prstGeom prst="rect">
            <a:avLst/>
          </a:prstGeom>
          <a:noFill/>
        </p:spPr>
      </p:pic>
      <p:pic>
        <p:nvPicPr>
          <p:cNvPr id="23574" name="Picture 22" descr="http://im2-tub-ru.yandex.net/i?id=366919264-59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429000"/>
            <a:ext cx="1428750" cy="990601"/>
          </a:xfrm>
          <a:prstGeom prst="rect">
            <a:avLst/>
          </a:prstGeom>
          <a:noFill/>
        </p:spPr>
      </p:pic>
      <p:pic>
        <p:nvPicPr>
          <p:cNvPr id="23576" name="Picture 24" descr="http://im3-tub-ru.yandex.net/i?id=170003448-00-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268760"/>
            <a:ext cx="1428750" cy="6572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23728" y="620688"/>
            <a:ext cx="42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ароматизированных подушечек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5-tub-ru.yandex.net/i?id=418324071-2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428750" cy="1428750"/>
          </a:xfrm>
          <a:prstGeom prst="rect">
            <a:avLst/>
          </a:prstGeom>
          <a:noFill/>
        </p:spPr>
      </p:pic>
      <p:pic>
        <p:nvPicPr>
          <p:cNvPr id="24580" name="Picture 4" descr="Картинка 2 из 7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1201316" cy="16017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3284984"/>
            <a:ext cx="1162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розмарин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429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алоэ</a:t>
            </a:r>
            <a:endParaRPr lang="ru-RU" dirty="0"/>
          </a:p>
        </p:txBody>
      </p:sp>
      <p:pic>
        <p:nvPicPr>
          <p:cNvPr id="24584" name="Picture 8" descr="http://im6-tub-ru.yandex.net/i?id=430500037-1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1428750" cy="1371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3356992"/>
            <a:ext cx="84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герань</a:t>
            </a:r>
            <a:endParaRPr lang="ru-RU" dirty="0"/>
          </a:p>
        </p:txBody>
      </p:sp>
      <p:pic>
        <p:nvPicPr>
          <p:cNvPr id="24586" name="Picture 10" descr="http://im7-tub-ru.yandex.net/i?id=500244877-3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437112"/>
            <a:ext cx="1910946" cy="14268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6237312"/>
            <a:ext cx="118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каланхоэ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88" name="Picture 12" descr="Картинка 24 из 74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21088"/>
            <a:ext cx="1878704" cy="14063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587727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Золотой ус</a:t>
            </a:r>
            <a:endParaRPr lang="ru-RU" dirty="0"/>
          </a:p>
        </p:txBody>
      </p:sp>
      <p:pic>
        <p:nvPicPr>
          <p:cNvPr id="24590" name="Picture 14" descr="http://im5-tub-ru.yandex.net/i?id=168812399-37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653136"/>
            <a:ext cx="1428750" cy="13049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6296" y="609329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76672"/>
            <a:ext cx="379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Комнатные лекарственные растения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7-tub-ru.yandex.net/i?id=465674366-3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1397915" cy="1872208"/>
          </a:xfrm>
          <a:prstGeom prst="rect">
            <a:avLst/>
          </a:prstGeom>
          <a:noFill/>
        </p:spPr>
      </p:pic>
      <p:pic>
        <p:nvPicPr>
          <p:cNvPr id="25612" name="Picture 12" descr="http://im2-tub-ru.yandex.net/i?id=122710306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1285858" cy="1800200"/>
          </a:xfrm>
          <a:prstGeom prst="rect">
            <a:avLst/>
          </a:prstGeom>
          <a:noFill/>
        </p:spPr>
      </p:pic>
      <p:pic>
        <p:nvPicPr>
          <p:cNvPr id="25614" name="Picture 14" descr="http://im0-tub-ru.yandex.net/i?id=502477053-5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1209734" cy="2016224"/>
          </a:xfrm>
          <a:prstGeom prst="rect">
            <a:avLst/>
          </a:prstGeom>
          <a:noFill/>
        </p:spPr>
      </p:pic>
      <p:pic>
        <p:nvPicPr>
          <p:cNvPr id="25618" name="Picture 18" descr="http://im5-tub-ru.yandex.net/i?id=106715146-57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868211"/>
            <a:ext cx="1485131" cy="1989789"/>
          </a:xfrm>
          <a:prstGeom prst="rect">
            <a:avLst/>
          </a:prstGeom>
          <a:noFill/>
        </p:spPr>
      </p:pic>
      <p:pic>
        <p:nvPicPr>
          <p:cNvPr id="25655" name="Picture 55" descr="Картинка 260 из 7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07749"/>
            <a:ext cx="1440160" cy="2250251"/>
          </a:xfrm>
          <a:prstGeom prst="rect">
            <a:avLst/>
          </a:prstGeom>
          <a:noFill/>
        </p:spPr>
      </p:pic>
      <p:pic>
        <p:nvPicPr>
          <p:cNvPr id="25659" name="Picture 59" descr="http://im4-tub-ru.yandex.net/i?id=103639370-39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941168"/>
            <a:ext cx="1371406" cy="178879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051720" y="404664"/>
            <a:ext cx="483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Книги о лекарственных комнатных растениях </a:t>
            </a:r>
            <a:endParaRPr lang="ru-RU" b="1" dirty="0"/>
          </a:p>
        </p:txBody>
      </p:sp>
      <p:pic>
        <p:nvPicPr>
          <p:cNvPr id="25661" name="Picture 61" descr="Картинка 115 из 9313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348880"/>
            <a:ext cx="1235657" cy="1872208"/>
          </a:xfrm>
          <a:prstGeom prst="rect">
            <a:avLst/>
          </a:prstGeom>
          <a:noFill/>
        </p:spPr>
      </p:pic>
      <p:pic>
        <p:nvPicPr>
          <p:cNvPr id="25667" name="Picture 67" descr="Картинка 49 из 1960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4240" y="548680"/>
            <a:ext cx="1649760" cy="1649760"/>
          </a:xfrm>
          <a:prstGeom prst="rect">
            <a:avLst/>
          </a:prstGeom>
          <a:noFill/>
        </p:spPr>
      </p:pic>
      <p:pic>
        <p:nvPicPr>
          <p:cNvPr id="25669" name="Picture 69" descr="Картинка 57 из 450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2564904"/>
            <a:ext cx="1113581" cy="1796099"/>
          </a:xfrm>
          <a:prstGeom prst="rect">
            <a:avLst/>
          </a:prstGeom>
          <a:noFill/>
        </p:spPr>
      </p:pic>
      <p:pic>
        <p:nvPicPr>
          <p:cNvPr id="25671" name="Picture 71" descr="http://www.phytensor.ru/images/P104028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116632"/>
            <a:ext cx="1304652" cy="1830960"/>
          </a:xfrm>
          <a:prstGeom prst="rect">
            <a:avLst/>
          </a:prstGeom>
          <a:noFill/>
        </p:spPr>
      </p:pic>
      <p:pic>
        <p:nvPicPr>
          <p:cNvPr id="25673" name="Picture 73" descr="Картинка 91 из 450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98310" y="4653136"/>
            <a:ext cx="1377946" cy="2134586"/>
          </a:xfrm>
          <a:prstGeom prst="rect">
            <a:avLst/>
          </a:prstGeom>
          <a:noFill/>
        </p:spPr>
      </p:pic>
      <p:pic>
        <p:nvPicPr>
          <p:cNvPr id="25675" name="Picture 75" descr="Картинка 134 из 4502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4797152"/>
            <a:ext cx="1366278" cy="184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docs.google.com/?pid=explorer&amp;srcid=0B_AnwVL9ihSTNTY2NTk2YWItYzYzNC00M2Y2LThmYjUtZjFhNGVmMWMyNTg1&amp;chrome=false&amp;docid=609a69f53f8b83c9af72d3cd4ab88859%7C910e26830c0f09d08f8be2c2229109e6&amp;authkey=CJX1jrEF&amp;a=bi&amp;pagenumber=10&amp;w=1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docs.google.com/?pid=explorer&amp;srcid=0B_AnwVL9ihSTNTY2NTk2YWItYzYzNC00M2Y2LThmYjUtZjFhNGVmMWMyNTg1&amp;chrome=false&amp;docid=609a69f53f8b83c9af72d3cd4ab88859%7C910e26830c0f09d08f8be2c2229109e6&amp;authkey=CJX1jrEF&amp;a=bi&amp;pagenumber=10&amp;w=1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docs.google.com/?pid=explorer&amp;srcid=0B_AnwVL9ihSTNTY2NTk2YWItYzYzNC00M2Y2LThmYjUtZjFhNGVmMWMyNTg1&amp;chrome=false&amp;docid=609a69f53f8b83c9af72d3cd4ab88859%7C910e26830c0f09d08f8be2c2229109e6&amp;authkey=CJX1jrEF&amp;a=bi&amp;pagenumber=10&amp;w=1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im0-tub-ru.yandex.net/i?id=392663262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1428750" cy="1428750"/>
          </a:xfrm>
          <a:prstGeom prst="rect">
            <a:avLst/>
          </a:prstGeom>
          <a:noFill/>
        </p:spPr>
      </p:pic>
      <p:pic>
        <p:nvPicPr>
          <p:cNvPr id="26634" name="Picture 10" descr="http://im5-tub-ru.yandex.net/i?id=418073457-4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932806" cy="1932806"/>
          </a:xfrm>
          <a:prstGeom prst="rect">
            <a:avLst/>
          </a:prstGeom>
          <a:noFill/>
        </p:spPr>
      </p:pic>
      <p:pic>
        <p:nvPicPr>
          <p:cNvPr id="26636" name="Picture 12" descr="http://im5-tub-ru.yandex.net/i?id=390542578-3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1428750" cy="1428750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987824" y="3789040"/>
            <a:ext cx="19442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Юннаньский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красный чай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 лимонной травой и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календулой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6021288"/>
            <a:ext cx="1365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Крем для лица с 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</a:rPr>
              <a:t>календулой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429000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Мыло растительное с 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</a:rPr>
              <a:t>календулой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 и лекарственными травами </a:t>
            </a:r>
          </a:p>
        </p:txBody>
      </p:sp>
      <p:pic>
        <p:nvPicPr>
          <p:cNvPr id="26641" name="Picture 17" descr="http://im0-tub-ru.yandex.net/i?id=259454936-47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1428750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9552" y="6165304"/>
            <a:ext cx="1495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Молочко с </a:t>
            </a:r>
            <a:r>
              <a:rPr lang="ru-RU" sz="1000" b="1" dirty="0" smtClean="0"/>
              <a:t>календулой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26643" name="Picture 19" descr="Картинка 90 из 82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0533" t="2440" r="30934" b="4951"/>
          <a:stretch>
            <a:fillRect/>
          </a:stretch>
        </p:blipFill>
        <p:spPr bwMode="auto">
          <a:xfrm>
            <a:off x="3275856" y="4509120"/>
            <a:ext cx="840583" cy="15841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83768" y="6381328"/>
            <a:ext cx="21355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</a:rPr>
              <a:t>Масло для детей с </a:t>
            </a:r>
            <a:r>
              <a:rPr lang="ru-RU" sz="1000" b="1" dirty="0">
                <a:latin typeface="Arial" pitchFamily="34" charset="0"/>
              </a:rPr>
              <a:t>календулой</a:t>
            </a:r>
            <a:r>
              <a:rPr lang="ru-RU" sz="1000" dirty="0">
                <a:latin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6381328"/>
            <a:ext cx="228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Масло косметическое "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</a:rPr>
              <a:t>Календула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</a:rPr>
              <a:t>" </a:t>
            </a:r>
          </a:p>
        </p:txBody>
      </p:sp>
      <p:pic>
        <p:nvPicPr>
          <p:cNvPr id="26648" name="Picture 24" descr="http://im8-tub-ru.yandex.net/i?id=212377665-52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653136"/>
            <a:ext cx="1428750" cy="1428750"/>
          </a:xfrm>
          <a:prstGeom prst="rect">
            <a:avLst/>
          </a:prstGeom>
          <a:noFill/>
        </p:spPr>
      </p:pic>
      <p:pic>
        <p:nvPicPr>
          <p:cNvPr id="26650" name="Picture 26" descr="http://im6-tub-ru.yandex.net/i?id=360444195-15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060848"/>
            <a:ext cx="1428750" cy="14287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524328" y="3501008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Успокаивающий кожу </a:t>
            </a:r>
          </a:p>
          <a:p>
            <a:r>
              <a:rPr lang="ru-RU" sz="1000" dirty="0" smtClean="0"/>
              <a:t>экстракт </a:t>
            </a:r>
            <a:r>
              <a:rPr lang="ru-RU" sz="1000" b="1" dirty="0" smtClean="0"/>
              <a:t>календулы</a:t>
            </a:r>
            <a:r>
              <a:rPr lang="ru-RU" sz="1000" dirty="0" smtClean="0"/>
              <a:t> </a:t>
            </a:r>
            <a:endParaRPr lang="ru-RU" dirty="0"/>
          </a:p>
        </p:txBody>
      </p:sp>
      <p:pic>
        <p:nvPicPr>
          <p:cNvPr id="26655" name="Picture 31" descr="http://im0-tub-ru.yandex.net/i?id=10099209-51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2204864"/>
            <a:ext cx="1000125" cy="142875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508104" y="3789040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Настойка Календулы 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55776" y="620688"/>
            <a:ext cx="380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Использование экстракта календулы</a:t>
            </a:r>
            <a:endParaRPr lang="ru-RU" dirty="0"/>
          </a:p>
        </p:txBody>
      </p:sp>
      <p:pic>
        <p:nvPicPr>
          <p:cNvPr id="26657" name="Picture 33" descr="http://im6-tub-ru.yandex.net/i?id=80129530-09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04664"/>
            <a:ext cx="1400175" cy="1047751"/>
          </a:xfrm>
          <a:prstGeom prst="rect">
            <a:avLst/>
          </a:prstGeom>
          <a:noFill/>
        </p:spPr>
      </p:pic>
      <p:pic>
        <p:nvPicPr>
          <p:cNvPr id="26659" name="Picture 35" descr="http://im4-tub-ru.yandex.net/i?id=135661492-20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76672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18 из 8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987766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6600"/>
                </a:solidFill>
                <a:latin typeface="Arial" pitchFamily="34" charset="0"/>
              </a:rPr>
              <a:t>Набор для выращивания</a:t>
            </a:r>
            <a:r>
              <a:rPr lang="ru-RU" u="sng" dirty="0">
                <a:solidFill>
                  <a:srgbClr val="006600"/>
                </a:solidFill>
                <a:latin typeface="Arial" pitchFamily="34" charset="0"/>
              </a:rPr>
              <a:t> Календула (</a:t>
            </a:r>
            <a:r>
              <a:rPr lang="ru-RU" b="1" u="sng" dirty="0">
                <a:solidFill>
                  <a:srgbClr val="006600"/>
                </a:solidFill>
                <a:latin typeface="Arial" pitchFamily="34" charset="0"/>
              </a:rPr>
              <a:t>детская серия)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srgbClr val="00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6-tub-ru.yandex.net/i?id=112352878-3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942975" cy="1343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06896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Валериана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6" name="Picture 4" descr="http://im7-tub-ru.yandex.net/i?id=230120155-0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1076325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284984"/>
            <a:ext cx="1787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Шалфей </a:t>
            </a:r>
            <a:r>
              <a:rPr lang="ru-RU" sz="1200" b="1" dirty="0" smtClean="0"/>
              <a:t>лекарственный</a:t>
            </a:r>
            <a:endParaRPr lang="ru-RU" sz="1200" dirty="0"/>
          </a:p>
        </p:txBody>
      </p:sp>
      <p:pic>
        <p:nvPicPr>
          <p:cNvPr id="28678" name="Picture 6" descr="Картинка 3 из 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024" b="14951"/>
          <a:stretch>
            <a:fillRect/>
          </a:stretch>
        </p:blipFill>
        <p:spPr bwMode="auto">
          <a:xfrm>
            <a:off x="6493050" y="1412776"/>
            <a:ext cx="1180279" cy="1656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3356992"/>
            <a:ext cx="1234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аптечная</a:t>
            </a:r>
            <a:r>
              <a:rPr lang="ru-RU" sz="1000" dirty="0" smtClean="0"/>
              <a:t> </a:t>
            </a:r>
            <a:r>
              <a:rPr lang="ru-RU" sz="1000" b="1" dirty="0" smtClean="0"/>
              <a:t>ромашка</a:t>
            </a:r>
            <a:endParaRPr lang="ru-RU" dirty="0"/>
          </a:p>
        </p:txBody>
      </p:sp>
      <p:pic>
        <p:nvPicPr>
          <p:cNvPr id="28680" name="Picture 8" descr="http://im8-tub-ru.yandex.net/i?id=257996009-52-72"/>
          <p:cNvPicPr>
            <a:picLocks noChangeAspect="1" noChangeArrowheads="1"/>
          </p:cNvPicPr>
          <p:nvPr/>
        </p:nvPicPr>
        <p:blipFill>
          <a:blip r:embed="rId6" cstate="print"/>
          <a:srcRect r="729" b="9281"/>
          <a:stretch>
            <a:fillRect/>
          </a:stretch>
        </p:blipFill>
        <p:spPr bwMode="auto">
          <a:xfrm>
            <a:off x="1115615" y="4005064"/>
            <a:ext cx="1144127" cy="1584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5805264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одуванчик</a:t>
            </a:r>
            <a:endParaRPr lang="ru-RU" sz="1000" dirty="0"/>
          </a:p>
        </p:txBody>
      </p:sp>
      <p:pic>
        <p:nvPicPr>
          <p:cNvPr id="28682" name="Picture 10" descr="http://im2-tub-ru.yandex.net/i?id=537040037-23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09120"/>
            <a:ext cx="1428750" cy="10953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31840" y="5805264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Шиповник </a:t>
            </a:r>
            <a:endParaRPr lang="ru-RU" sz="1000" dirty="0"/>
          </a:p>
        </p:txBody>
      </p:sp>
      <p:pic>
        <p:nvPicPr>
          <p:cNvPr id="28684" name="Picture 12" descr="http://im5-tub-ru.yandex.net/i?id=561053857-48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293096"/>
            <a:ext cx="1028700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4048" y="5949280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Липа цветущая 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76672"/>
            <a:ext cx="359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Гербарий лекарственных растений</a:t>
            </a:r>
            <a:endParaRPr lang="ru-RU" dirty="0"/>
          </a:p>
        </p:txBody>
      </p:sp>
      <p:pic>
        <p:nvPicPr>
          <p:cNvPr id="28686" name="Picture 14" descr="http://im6-tub-ru.yandex.net/i?id=238256473-40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221088"/>
            <a:ext cx="1066800" cy="14287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5877272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клевер</a:t>
            </a:r>
            <a:endParaRPr lang="ru-RU" sz="1200" dirty="0"/>
          </a:p>
        </p:txBody>
      </p:sp>
      <p:pic>
        <p:nvPicPr>
          <p:cNvPr id="28688" name="Picture 16" descr="http://im2-tub-ru.yandex.net/i?id=443251665-03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556792"/>
            <a:ext cx="942975" cy="14287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9992" y="3212976"/>
            <a:ext cx="1164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Мать-и-мачеха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351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Цель проекта для дошкольников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Познакомить с лекарственными растениями</a:t>
            </a:r>
            <a:r>
              <a:rPr lang="ru-RU" dirty="0" smtClean="0"/>
              <a:t>, какие </a:t>
            </a:r>
            <a:r>
              <a:rPr lang="ru-RU" dirty="0"/>
              <a:t>из них растут в данной местности. Открыть лесную аптеку в группе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06896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работы над проектом для воспитателя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Приобщить дошкольников к изучению лекарственных </a:t>
            </a:r>
            <a:endParaRPr lang="ru-RU" dirty="0" smtClean="0"/>
          </a:p>
          <a:p>
            <a:r>
              <a:rPr lang="ru-RU" dirty="0" smtClean="0"/>
              <a:t>растений </a:t>
            </a:r>
            <a:r>
              <a:rPr lang="ru-RU" dirty="0"/>
              <a:t>и сбору простейших рецептов,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профилактики простудных заболеваний</a:t>
            </a:r>
          </a:p>
        </p:txBody>
      </p:sp>
      <p:pic>
        <p:nvPicPr>
          <p:cNvPr id="5124" name="Picture 4" descr="Картинка 7 из 931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598" y="116632"/>
            <a:ext cx="2212396" cy="1656184"/>
          </a:xfrm>
          <a:prstGeom prst="rect">
            <a:avLst/>
          </a:prstGeom>
          <a:noFill/>
        </p:spPr>
      </p:pic>
      <p:pic>
        <p:nvPicPr>
          <p:cNvPr id="5126" name="Picture 6" descr="Картинка 1 из 931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675" y="3057524"/>
            <a:ext cx="29813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работы над проектом </a:t>
            </a:r>
            <a:r>
              <a:rPr lang="ru-RU" b="1" i="1" u="sng" dirty="0"/>
              <a:t>для дошкольников:</a:t>
            </a:r>
            <a:endParaRPr lang="ru-RU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Узнать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а) что такое лекарственные растения;</a:t>
            </a:r>
            <a:br>
              <a:rPr lang="ru-RU" dirty="0"/>
            </a:br>
            <a:r>
              <a:rPr lang="ru-RU" dirty="0"/>
              <a:t>б) где и как их можно использовать;</a:t>
            </a:r>
            <a:br>
              <a:rPr lang="ru-RU" dirty="0"/>
            </a:br>
            <a:r>
              <a:rPr lang="ru-RU" dirty="0"/>
              <a:t>в) место их произрастания;</a:t>
            </a:r>
            <a:br>
              <a:rPr lang="ru-RU" dirty="0"/>
            </a:br>
            <a:r>
              <a:rPr lang="ru-RU" dirty="0"/>
              <a:t>г) простейшие </a:t>
            </a:r>
            <a:r>
              <a:rPr lang="ru-RU" dirty="0" smtClean="0"/>
              <a:t>профилактические рецепты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7301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работы над проектом </a:t>
            </a:r>
            <a:r>
              <a:rPr lang="ru-RU" b="1" i="1" u="sng" dirty="0" smtClean="0"/>
              <a:t>для воспитателя</a:t>
            </a:r>
            <a:r>
              <a:rPr lang="ru-RU" b="1" i="1" u="sng" dirty="0"/>
              <a:t>:</a:t>
            </a:r>
            <a:endParaRPr lang="ru-RU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10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Способствовать </a:t>
            </a:r>
            <a:r>
              <a:rPr lang="ru-RU" dirty="0"/>
              <a:t>формированию умения получать информацию </a:t>
            </a:r>
            <a:r>
              <a:rPr lang="ru-RU" dirty="0" smtClean="0"/>
              <a:t>из разных </a:t>
            </a:r>
            <a:r>
              <a:rPr lang="ru-RU" dirty="0"/>
              <a:t>источников, использовать её в своей деятельности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Развитие готовности детей к социальному </a:t>
            </a:r>
            <a:r>
              <a:rPr lang="ru-RU" dirty="0" smtClean="0"/>
              <a:t>взаимодействию</a:t>
            </a:r>
          </a:p>
          <a:p>
            <a:pPr marL="342900" indent="-342900">
              <a:buAutoNum type="arabicPeriod"/>
            </a:pPr>
            <a:r>
              <a:rPr lang="ru-RU" dirty="0"/>
              <a:t>Формирование позитивного опыта взаимодействия ребенка с окружающим миром, умений и навыков практической экологически ориентированной </a:t>
            </a:r>
            <a:r>
              <a:rPr lang="ru-RU" dirty="0" smtClean="0"/>
              <a:t>деятельности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условий для творческого , самовыражения </a:t>
            </a:r>
            <a:r>
              <a:rPr lang="ru-RU" dirty="0" smtClean="0"/>
              <a:t>воспитанников</a:t>
            </a:r>
          </a:p>
          <a:p>
            <a:pPr marL="342900" indent="-342900">
              <a:buAutoNum type="arabicPeriod"/>
            </a:pPr>
            <a:r>
              <a:rPr lang="ru-RU" dirty="0"/>
              <a:t>Помочь воспитанникам найти себе «зеленых друзей» среди комнатных растений.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Побуждать эффективному взаимодействию в коллективной работе.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Собрать </a:t>
            </a:r>
            <a:r>
              <a:rPr lang="ru-RU" dirty="0"/>
              <a:t>коллекцию книг, альбомов, энциклопедий о лекарственных </a:t>
            </a:r>
            <a:r>
              <a:rPr lang="ru-RU" dirty="0" smtClean="0"/>
              <a:t>растениях</a:t>
            </a:r>
          </a:p>
          <a:p>
            <a:r>
              <a:rPr lang="ru-RU" dirty="0" smtClean="0"/>
              <a:t>3.Собрать гербарий лекарственных растений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4.Совместно </a:t>
            </a:r>
            <a:r>
              <a:rPr lang="ru-RU" dirty="0"/>
              <a:t>с родителями изготовить мини альбомы «Лекарство в нашем доме» - загадки, стихи, рассказы собственного </a:t>
            </a:r>
            <a:r>
              <a:rPr lang="ru-RU" dirty="0" smtClean="0"/>
              <a:t>сочинения</a:t>
            </a:r>
          </a:p>
          <a:p>
            <a:r>
              <a:rPr lang="ru-RU" dirty="0" smtClean="0"/>
              <a:t>5 Выращивание лекарственных растений на подоконнике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Описание продукта, полученного детьми в результате выполнения проекта: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Картинка 20 из 9313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908720"/>
            <a:ext cx="2133171" cy="1412776"/>
          </a:xfrm>
          <a:prstGeom prst="rect">
            <a:avLst/>
          </a:prstGeom>
          <a:noFill/>
        </p:spPr>
      </p:pic>
      <p:pic>
        <p:nvPicPr>
          <p:cNvPr id="3076" name="Picture 4" descr="Картинка 35 из 9313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764704"/>
            <a:ext cx="1664990" cy="204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писание </a:t>
            </a:r>
            <a:r>
              <a:rPr lang="ru-RU" b="1" dirty="0"/>
              <a:t>результата работы детей над проектом, полученного воспитателем:</a:t>
            </a:r>
            <a:endParaRPr lang="ru-RU" dirty="0"/>
          </a:p>
        </p:txBody>
      </p:sp>
      <p:pic>
        <p:nvPicPr>
          <p:cNvPr id="2052" name="Picture 4" descr="Картинка 43 из 9313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12976"/>
            <a:ext cx="1678507" cy="1512168"/>
          </a:xfrm>
          <a:prstGeom prst="rect">
            <a:avLst/>
          </a:prstGeom>
          <a:noFill/>
        </p:spPr>
      </p:pic>
      <p:pic>
        <p:nvPicPr>
          <p:cNvPr id="2054" name="Picture 6" descr="http://im2-tub-ru.yandex.net/i?id=425178983-44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124744"/>
            <a:ext cx="1066800" cy="1428750"/>
          </a:xfrm>
          <a:prstGeom prst="rect">
            <a:avLst/>
          </a:prstGeom>
          <a:noFill/>
        </p:spPr>
      </p:pic>
      <p:pic>
        <p:nvPicPr>
          <p:cNvPr id="2056" name="Picture 8" descr="http://im0-tub-ru.yandex.net/i?id=2999012-59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869160"/>
            <a:ext cx="1304925" cy="1428750"/>
          </a:xfrm>
          <a:prstGeom prst="rect">
            <a:avLst/>
          </a:prstGeom>
          <a:noFill/>
        </p:spPr>
      </p:pic>
      <p:pic>
        <p:nvPicPr>
          <p:cNvPr id="2058" name="Picture 10" descr="http://im8-tub-ru.yandex.net/i?id=43586477-39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5013176"/>
            <a:ext cx="1285875" cy="1371601"/>
          </a:xfrm>
          <a:prstGeom prst="rect">
            <a:avLst/>
          </a:prstGeom>
          <a:noFill/>
        </p:spPr>
      </p:pic>
      <p:pic>
        <p:nvPicPr>
          <p:cNvPr id="2060" name="Picture 12" descr="http://im5-tub-ru.yandex.net/i?id=313604697-50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124744"/>
            <a:ext cx="1428750" cy="14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0рганизационные формы работы дошкольников над проектом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412776"/>
          <a:ext cx="7344816" cy="4752531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 .Групповое обсуждение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2. Самостоятельная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3. Консультация с воспитателем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4. Рассматривание и изучение иллюстрационных материалов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5. Чтение художественной литературы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6. Тематическое занятие «Растения в жизни людей»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7. Экскурсии в парк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8. Рассматривание альбомов, книг, фотографий, иллюстраций о</a:t>
                      </a:r>
                      <a:b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лекарственных растениях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9. Организация, совместно с родителями, выставки « Ароматизированные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подушечки»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2122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раздел программы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268760"/>
          <a:ext cx="8496944" cy="4422024"/>
        </p:xfrm>
        <a:graphic>
          <a:graphicData uri="http://schemas.openxmlformats.org/drawingml/2006/table">
            <a:tbl>
              <a:tblPr/>
              <a:tblGrid>
                <a:gridCol w="3744416"/>
                <a:gridCol w="4752528"/>
              </a:tblGrid>
              <a:tr h="271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2CD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2CD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Экологическое воспитание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Ребенок в мире природы, художественной литературы, эстетического восприятия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Умственное воспитание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Познавательная, исследовательская деятельность.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Эстетическое восприятие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Приобщить детей к прекрасному, миру природы.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Трудовое воспитание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Хозяйственно - бытовой труд, ручной труд, труд в природе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Художественная литература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произведения 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поэтов и писателей России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воспитание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Укрепление и оздоровление детского организма.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Музыкальное воспитание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Музыкально - игровое творчество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деятельности детей на различных этапах проекта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836712"/>
          <a:ext cx="7056784" cy="1739646"/>
        </p:xfrm>
        <a:graphic>
          <a:graphicData uri="http://schemas.openxmlformats.org/drawingml/2006/table">
            <a:tbl>
              <a:tblPr/>
              <a:tblGrid>
                <a:gridCol w="1800200"/>
                <a:gridCol w="52565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Поисковый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*Совместный поиск и постановка проблемы и цели</a:t>
                      </a:r>
                      <a:b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*Определение продуктов проектирования</a:t>
                      </a:r>
                      <a:b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*Определение названия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Презентационный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* Совместное обсуждение и подготовка презентационных материалов; </a:t>
                      </a:r>
                      <a:b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* Презентация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Контрольный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*Совместное обсуждение полученных результатов.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Совместная оценка качества полученного продукта и действий детей в ходе реализации проекта.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2" y="2564904"/>
          <a:ext cx="7056784" cy="1076322"/>
        </p:xfrm>
        <a:graphic>
          <a:graphicData uri="http://schemas.openxmlformats.org/drawingml/2006/table">
            <a:tbl>
              <a:tblPr/>
              <a:tblGrid>
                <a:gridCol w="1800200"/>
                <a:gridCol w="5256584"/>
              </a:tblGrid>
              <a:tr h="1076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Аналитический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Совместный анализ имеющейся информации по теме проекта,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Определение того, что еще не известно.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Сбор и изучение недостающей информации.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Совместное планирование предстоящих действий.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9632" y="3645024"/>
          <a:ext cx="7056784" cy="3006866"/>
        </p:xfrm>
        <a:graphic>
          <a:graphicData uri="http://schemas.openxmlformats.org/drawingml/2006/table">
            <a:tbl>
              <a:tblPr/>
              <a:tblGrid>
                <a:gridCol w="1800200"/>
                <a:gridCol w="5256584"/>
              </a:tblGrid>
              <a:tr h="30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Практический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Изучение информации о лекарственных растениях *'Участие в занятиях, беседах, экскурсиях, досугах.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Создание альбомов «Лекарство в нашем доме»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Сбор гербария лекарственных растений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Сбор семян.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*Создание клумбы с лекарственными растениями.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*Создание условий для изучения детьми нужной информации,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*0казание помощи детям в случае необходимости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*Организовать экскурсии в парк, лесную зону, растений.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*Проведение тематического занятия «Растения в жизни людей»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*Наблюдение за деятельностью.</a:t>
                      </a:r>
                      <a:b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* Консультирование.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Критерии оценки выполнения проекта:</a:t>
            </a:r>
            <a:br>
              <a:rPr lang="ru-RU" b="1" dirty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3568" y="1596570"/>
            <a:ext cx="76328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1. Интерес детей и родителей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Отклик родителей на предлагаемые домашние задания.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Умение планировать свою деятельность и достигать поставленной цели.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Умение детей отбирать необходимую информацию и использовать её в своей деятельности.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5. Умение отражать собственные замыслы в реальной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8" name="Picture 4" descr="http://im7-tub-ru.yandex.net/i?id=142570244-0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97152"/>
            <a:ext cx="1224136" cy="1787240"/>
          </a:xfrm>
          <a:prstGeom prst="rect">
            <a:avLst/>
          </a:prstGeom>
          <a:noFill/>
        </p:spPr>
      </p:pic>
      <p:pic>
        <p:nvPicPr>
          <p:cNvPr id="21510" name="Picture 6" descr="http://im0-tub-ru.yandex.net/i?id=427123605-1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013176"/>
            <a:ext cx="1152128" cy="1645897"/>
          </a:xfrm>
          <a:prstGeom prst="rect">
            <a:avLst/>
          </a:prstGeom>
          <a:noFill/>
        </p:spPr>
      </p:pic>
      <p:pic>
        <p:nvPicPr>
          <p:cNvPr id="21512" name="Picture 8" descr="http://im7-tub-ru.yandex.net/i?id=44481707-2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13176"/>
            <a:ext cx="2736304" cy="1406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567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19</cp:revision>
  <dcterms:created xsi:type="dcterms:W3CDTF">2011-12-10T13:36:52Z</dcterms:created>
  <dcterms:modified xsi:type="dcterms:W3CDTF">2011-12-10T17:49:52Z</dcterms:modified>
</cp:coreProperties>
</file>