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3" r:id="rId6"/>
    <p:sldId id="265" r:id="rId7"/>
    <p:sldId id="272" r:id="rId8"/>
    <p:sldId id="269" r:id="rId9"/>
    <p:sldId id="268" r:id="rId10"/>
    <p:sldId id="274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0" autoAdjust="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CBB64-04E8-4EB2-A571-272CB267A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EC95A-DE16-4C7F-BC39-270FB1CFC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44530-9943-47D4-8DEE-98F11A10A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97083-64EC-4D48-9F91-196C0B0BB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848A0-43F7-472B-BDF8-B4DD807E1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EDBAD-9C0B-446C-B5A1-BDF2D5DE2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CCDCB-0C79-43EA-B7B2-96DF2D8A4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997CB-00EA-49E7-9BC7-62E1DC49F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9818E-5AD7-4AA8-93B3-FD6C967F0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7F16F-50A0-40C3-96A9-6FD871777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6E0A8-9734-4A92-9E6A-136379BC0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D159-78F2-4BDE-BD02-0397FAB13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5D47A-43EA-48F0-B751-1C50CFD8D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A299-79C2-41E7-8330-D966499C3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FF"/>
            </a:gs>
            <a:gs pos="100000">
              <a:srgbClr val="005E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7BC184-78E1-4A7B-BB0D-2CF08CE08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000125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Sylfaen" pitchFamily="18" charset="0"/>
              </a:rPr>
              <a:t>«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Моделирование как метод коррекции познавательного развития детей с интеллектуальной недостаточностью»</a:t>
            </a:r>
          </a:p>
        </p:txBody>
      </p:sp>
      <p:sp>
        <p:nvSpPr>
          <p:cNvPr id="205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63" y="4857750"/>
            <a:ext cx="8358187" cy="1752600"/>
          </a:xfrm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Учитель – дефектолог МДОУ </a:t>
            </a:r>
          </a:p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«Детский сад компенсирующего вида №7»</a:t>
            </a:r>
          </a:p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г.Усолье - Сибирское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357188" y="3214688"/>
            <a:ext cx="8543925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Выполнила: Семёнова Татьяна Георгиевна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Диагностика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2875" y="1000125"/>
          <a:ext cx="8786874" cy="57918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86874"/>
              </a:tblGrid>
              <a:tr h="41370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r>
                        <a:rPr lang="ru-RU" baseline="0" dirty="0" smtClean="0"/>
                        <a:t> развития</a:t>
                      </a:r>
                      <a:endParaRPr lang="ru-RU" dirty="0"/>
                    </a:p>
                  </a:txBody>
                  <a:tcPr/>
                </a:tc>
              </a:tr>
              <a:tr h="41370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составляет равные </a:t>
                      </a:r>
                      <a:r>
                        <a:rPr lang="ru-RU" smtClean="0"/>
                        <a:t>по количеству </a:t>
                      </a:r>
                      <a:r>
                        <a:rPr lang="ru-RU" dirty="0" smtClean="0"/>
                        <a:t>множества (использование</a:t>
                      </a:r>
                      <a:r>
                        <a:rPr lang="ru-RU" baseline="0" dirty="0" smtClean="0"/>
                        <a:t> моделей);</a:t>
                      </a:r>
                      <a:endParaRPr lang="ru-RU" dirty="0"/>
                    </a:p>
                  </a:txBody>
                  <a:tcPr/>
                </a:tc>
              </a:tr>
              <a:tr h="41370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имеет представление о</a:t>
                      </a:r>
                      <a:r>
                        <a:rPr lang="ru-RU" baseline="0" dirty="0" smtClean="0"/>
                        <a:t> сохранении количества;</a:t>
                      </a:r>
                      <a:endParaRPr lang="ru-RU" dirty="0"/>
                    </a:p>
                  </a:txBody>
                  <a:tcPr/>
                </a:tc>
              </a:tr>
              <a:tr h="41370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выполняет операции объединения и разъединения</a:t>
                      </a:r>
                      <a:r>
                        <a:rPr lang="ru-RU" baseline="0" dirty="0" smtClean="0"/>
                        <a:t> в пределах 5 (по модели);</a:t>
                      </a:r>
                      <a:endParaRPr lang="ru-RU" dirty="0"/>
                    </a:p>
                  </a:txBody>
                  <a:tcPr/>
                </a:tc>
              </a:tr>
              <a:tr h="41370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сравнение множеств предметов разными способами (соотнесение</a:t>
                      </a:r>
                      <a:r>
                        <a:rPr lang="ru-RU" baseline="0" dirty="0" smtClean="0"/>
                        <a:t> на модели);</a:t>
                      </a:r>
                      <a:endParaRPr lang="ru-RU" dirty="0"/>
                    </a:p>
                  </a:txBody>
                  <a:tcPr/>
                </a:tc>
              </a:tr>
              <a:tr h="41370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составляет модель по задаче;</a:t>
                      </a:r>
                      <a:endParaRPr lang="ru-RU" dirty="0"/>
                    </a:p>
                  </a:txBody>
                  <a:tcPr/>
                </a:tc>
              </a:tr>
              <a:tr h="41370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придумывает задачу по модели;</a:t>
                      </a:r>
                      <a:endParaRPr lang="ru-RU" dirty="0"/>
                    </a:p>
                  </a:txBody>
                  <a:tcPr/>
                </a:tc>
              </a:tr>
              <a:tr h="41370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ориентируется в модели числового ряда;</a:t>
                      </a:r>
                      <a:endParaRPr lang="ru-RU" dirty="0"/>
                    </a:p>
                  </a:txBody>
                  <a:tcPr/>
                </a:tc>
              </a:tr>
              <a:tr h="41370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соотносит</a:t>
                      </a:r>
                      <a:r>
                        <a:rPr lang="ru-RU" baseline="0" dirty="0" smtClean="0"/>
                        <a:t> модель с иллюстрацией к произведению;</a:t>
                      </a:r>
                      <a:endParaRPr lang="ru-RU" dirty="0"/>
                    </a:p>
                  </a:txBody>
                  <a:tcPr/>
                </a:tc>
              </a:tr>
              <a:tr h="41370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составляет</a:t>
                      </a:r>
                      <a:r>
                        <a:rPr lang="ru-RU" baseline="0" dirty="0" smtClean="0"/>
                        <a:t> описательный рассказ по модели (фрукты, овощи, животные и др.);</a:t>
                      </a:r>
                      <a:endParaRPr lang="ru-RU" dirty="0"/>
                    </a:p>
                  </a:txBody>
                  <a:tcPr/>
                </a:tc>
              </a:tr>
              <a:tr h="41370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рассказывает сказки, рассказы по модели;</a:t>
                      </a:r>
                      <a:endParaRPr lang="ru-RU" dirty="0"/>
                    </a:p>
                  </a:txBody>
                  <a:tcPr/>
                </a:tc>
              </a:tr>
              <a:tr h="41370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понимает значение предлогов по модели;</a:t>
                      </a:r>
                      <a:endParaRPr lang="ru-RU" dirty="0"/>
                    </a:p>
                  </a:txBody>
                  <a:tcPr/>
                </a:tc>
              </a:tr>
              <a:tr h="41370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составляет предложение по схеме (схему к предложению);</a:t>
                      </a:r>
                      <a:endParaRPr lang="ru-RU" dirty="0"/>
                    </a:p>
                  </a:txBody>
                  <a:tcPr/>
                </a:tc>
              </a:tr>
              <a:tr h="41370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определяет место звука в слове.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813"/>
          </a:xfrm>
        </p:spPr>
        <p:txBody>
          <a:bodyPr/>
          <a:lstStyle/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Моделирование способствует:</a:t>
            </a:r>
          </a:p>
        </p:txBody>
      </p:sp>
      <p:sp>
        <p:nvSpPr>
          <p:cNvPr id="12291" name="Содержимое 4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6072187"/>
          </a:xfrm>
        </p:spPr>
        <p:txBody>
          <a:bodyPr/>
          <a:lstStyle/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Активизации психических процессов (внимание, мышление, восприятие), так как в процессе моделирования у ребёнка возникает необходимость воспринимать наглядные символы, соотнести их со словесным обозначением (какую информацию несёт тот или иной символ) и перевести их в практическую деятельность.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Появлению побудительного мотива для речевых высказываний  детей (рассуждений, умозаключений, фиксации выполненного действия, рассказывания по модели).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Укреплению взаимосвязи между основными компонентами мыслительной деятельности: действием, словом и образом.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Формированию элементарных математических представлений: выделению и абстрагированию такого признака как количество (независимо от цвета, формы, величины, назначения); овладению математической терминологией (название действий, знаков).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Формированию умственных умений (классификация, абстрагирование, обобщение, сравнение, осознание понятий).</a:t>
            </a:r>
          </a:p>
          <a:p>
            <a:pPr>
              <a:buFontTx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i="1" smtClean="0">
                <a:latin typeface="Times New Roman" pitchFamily="18" charset="0"/>
                <a:cs typeface="Times New Roman" pitchFamily="18" charset="0"/>
              </a:rPr>
              <a:t>Таким образом использование метода моделирования в коррекционно – развивающей работе с детьми с интеллектуальной недостаточностью приносит положительные результаты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00063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idx="1"/>
          </p:nvPr>
        </p:nvSpPr>
        <p:spPr>
          <a:xfrm>
            <a:off x="142875" y="428625"/>
            <a:ext cx="8858250" cy="62150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Современная дошкольная дидактика разрабатывает подходы к обучению детей, в том числе и с интеллектуальной недостаточностью, ориентируясь на использование инновационных методик и технологий (элементы творческого решения исследовательских задач, проблемного обучения, моделирования, технических средств обучения и др.) Для этого необходимо привлечение имеющегося личного опыта детей в процессе коллективной или индивидуальной поисковой деятельности под руководством педагога.</a:t>
            </a:r>
          </a:p>
          <a:p>
            <a:pPr eaLnBrk="1" hangingPunct="1">
              <a:buFontTx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Выделяя роль культурно - исторического опыта в развитии интеллекта, Л. С. Выготский в числе факторов, способствующих зарождению психики,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указывал на способность овладения знаками.</a:t>
            </a:r>
          </a:p>
          <a:p>
            <a:pPr eaLnBrk="1" hangingPunct="1">
              <a:buFontTx/>
              <a:buNone/>
            </a:pP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Моделирование – это…</a:t>
            </a:r>
          </a:p>
          <a:p>
            <a:pPr eaLnBrk="1" hangingPunct="1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Практический метод, направленный на </a:t>
            </a:r>
          </a:p>
          <a:p>
            <a:pPr eaLnBrk="1" hangingPunct="1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осмысление скрытых свойств или явлений</a:t>
            </a:r>
          </a:p>
          <a:p>
            <a:pPr eaLnBrk="1" hangingPunct="1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при помощи наглядных моделей.</a:t>
            </a:r>
          </a:p>
          <a:p>
            <a:pPr eaLnBrk="1" hangingPunct="1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основе моделирования лежит </a:t>
            </a:r>
          </a:p>
          <a:p>
            <a:pPr eaLnBrk="1" hangingPunct="1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принцип замещения.</a:t>
            </a:r>
          </a:p>
          <a:p>
            <a:pPr eaLnBrk="1" hangingPunct="1">
              <a:buFontTx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Нетрадиционные методы в коррекционной педагогике (сост. Поваляева М.А.) Познавайка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3071813"/>
            <a:ext cx="2286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4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43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43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43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39862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Цель: учить детей пониманию свойств, явлений при помощи наглядных моделей.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Задачи :</a:t>
            </a:r>
          </a:p>
        </p:txBody>
      </p:sp>
      <p:graphicFrame>
        <p:nvGraphicFramePr>
          <p:cNvPr id="5151" name="Group 31"/>
          <p:cNvGraphicFramePr>
            <a:graphicFrameLocks noGrp="1"/>
          </p:cNvGraphicFramePr>
          <p:nvPr>
            <p:ph type="tbl" idx="1"/>
          </p:nvPr>
        </p:nvGraphicFramePr>
        <p:xfrm>
          <a:off x="457200" y="1857375"/>
          <a:ext cx="8229600" cy="4857783"/>
        </p:xfrm>
        <a:graphic>
          <a:graphicData uri="http://schemas.openxmlformats.org/drawingml/2006/table">
            <a:tbl>
              <a:tblPr/>
              <a:tblGrid>
                <a:gridCol w="2743200"/>
                <a:gridCol w="2884488"/>
                <a:gridCol w="2601912"/>
              </a:tblGrid>
              <a:tr h="507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коррекционные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0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Учить понимать взаимосвязи, взаимозависимости явлений и процессов;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образов-представлений (укрепление взаимосвязи м/у действием, словом и образом);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Учить составлять рассказы по наглядным моделям – схемам;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Формировать умение сопоставлять, сравнивать, устанавливать соответствие м/у множествами и элементами множеств.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Формировать умение замещать реальные предметы – символами условными знаками;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Развивать умение сравнивать, анализировать, обобщать, устанавливать причинно – следственные зависимости;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Формировать познавательную активность.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самостоятельности;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Развивать интерес детей к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знаково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символическим средствам.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Этапы работы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Создание развивающей среды (разработка моделей, подбор дидактических и настольных игр, разработка комплексных занятий с использованием моделей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Формирование умения устанавливать причинно – следственные зависимости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Развивать умение овладевать действиями замещения и моделирования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Формирование соотношения между словом и образом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Составление рассказа по наглядной модели – схеме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Сравнение множеств, решение задач путём моделирования отношений.</a:t>
            </a:r>
          </a:p>
          <a:p>
            <a:pPr algn="ctr" eaLnBrk="1" hangingPunct="1">
              <a:buFontTx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Предполагаемый результат</a:t>
            </a:r>
          </a:p>
          <a:p>
            <a:pPr algn="ctr" eaLnBrk="1" hangingPunct="1">
              <a:buFontTx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Сформировать у детей умение действовать по наглядным моделям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Использование моделирования в коррекционно-образовательном процессе.</a:t>
            </a:r>
          </a:p>
        </p:txBody>
      </p:sp>
      <p:sp>
        <p:nvSpPr>
          <p:cNvPr id="6147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2" name="Овал 11"/>
          <p:cNvSpPr/>
          <p:nvPr/>
        </p:nvSpPr>
        <p:spPr>
          <a:xfrm>
            <a:off x="3214688" y="3071813"/>
            <a:ext cx="2714625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моделирование</a:t>
            </a:r>
          </a:p>
        </p:txBody>
      </p:sp>
      <p:sp>
        <p:nvSpPr>
          <p:cNvPr id="13" name="Овал 12"/>
          <p:cNvSpPr/>
          <p:nvPr/>
        </p:nvSpPr>
        <p:spPr>
          <a:xfrm>
            <a:off x="3571875" y="1643063"/>
            <a:ext cx="2000250" cy="78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развитие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речи</a:t>
            </a:r>
          </a:p>
        </p:txBody>
      </p:sp>
      <p:sp>
        <p:nvSpPr>
          <p:cNvPr id="14" name="Овал 13"/>
          <p:cNvSpPr/>
          <p:nvPr/>
        </p:nvSpPr>
        <p:spPr>
          <a:xfrm>
            <a:off x="6500813" y="1785938"/>
            <a:ext cx="2428875" cy="78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сенсорное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воспитание </a:t>
            </a:r>
          </a:p>
        </p:txBody>
      </p:sp>
      <p:sp>
        <p:nvSpPr>
          <p:cNvPr id="15" name="Овал 14"/>
          <p:cNvSpPr/>
          <p:nvPr/>
        </p:nvSpPr>
        <p:spPr>
          <a:xfrm>
            <a:off x="6357938" y="3000375"/>
            <a:ext cx="2643187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конструирование</a:t>
            </a:r>
          </a:p>
        </p:txBody>
      </p:sp>
      <p:sp>
        <p:nvSpPr>
          <p:cNvPr id="16" name="Овал 15"/>
          <p:cNvSpPr/>
          <p:nvPr/>
        </p:nvSpPr>
        <p:spPr>
          <a:xfrm>
            <a:off x="6500813" y="5429250"/>
            <a:ext cx="2071687" cy="785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ручной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труд</a:t>
            </a:r>
          </a:p>
        </p:txBody>
      </p:sp>
      <p:sp>
        <p:nvSpPr>
          <p:cNvPr id="17" name="Овал 16"/>
          <p:cNvSpPr/>
          <p:nvPr/>
        </p:nvSpPr>
        <p:spPr>
          <a:xfrm>
            <a:off x="3571875" y="5572125"/>
            <a:ext cx="2071688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мышление</a:t>
            </a:r>
          </a:p>
        </p:txBody>
      </p:sp>
      <p:sp>
        <p:nvSpPr>
          <p:cNvPr id="18" name="Овал 17"/>
          <p:cNvSpPr/>
          <p:nvPr/>
        </p:nvSpPr>
        <p:spPr>
          <a:xfrm>
            <a:off x="785813" y="1785938"/>
            <a:ext cx="2214562" cy="78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Ознакомление  с окружающим</a:t>
            </a:r>
          </a:p>
        </p:txBody>
      </p:sp>
      <p:sp>
        <p:nvSpPr>
          <p:cNvPr id="19" name="Овал 18"/>
          <p:cNvSpPr/>
          <p:nvPr/>
        </p:nvSpPr>
        <p:spPr>
          <a:xfrm>
            <a:off x="785813" y="2928938"/>
            <a:ext cx="2071687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обучение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грамоте</a:t>
            </a:r>
          </a:p>
        </p:txBody>
      </p:sp>
      <p:sp>
        <p:nvSpPr>
          <p:cNvPr id="20" name="Овал 19"/>
          <p:cNvSpPr/>
          <p:nvPr/>
        </p:nvSpPr>
        <p:spPr>
          <a:xfrm>
            <a:off x="428625" y="5429250"/>
            <a:ext cx="2500313" cy="785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>
                <a:solidFill>
                  <a:schemeClr val="tx1"/>
                </a:solidFill>
              </a:rPr>
              <a:t>изобразительнаядеятельность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428750" y="4000500"/>
            <a:ext cx="1714500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ФЭКП</a:t>
            </a:r>
          </a:p>
        </p:txBody>
      </p:sp>
      <p:sp>
        <p:nvSpPr>
          <p:cNvPr id="22" name="Овал 21"/>
          <p:cNvSpPr/>
          <p:nvPr/>
        </p:nvSpPr>
        <p:spPr>
          <a:xfrm>
            <a:off x="6072188" y="3929063"/>
            <a:ext cx="1643062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игра</a:t>
            </a:r>
          </a:p>
        </p:txBody>
      </p:sp>
      <p:cxnSp>
        <p:nvCxnSpPr>
          <p:cNvPr id="27" name="Прямая со стрелкой 26"/>
          <p:cNvCxnSpPr>
            <a:stCxn id="12" idx="0"/>
            <a:endCxn id="13" idx="4"/>
          </p:cNvCxnSpPr>
          <p:nvPr/>
        </p:nvCxnSpPr>
        <p:spPr>
          <a:xfrm rot="5400000" flipH="1" flipV="1">
            <a:off x="4250531" y="2750344"/>
            <a:ext cx="6445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4" idx="2"/>
          </p:cNvCxnSpPr>
          <p:nvPr/>
        </p:nvCxnSpPr>
        <p:spPr>
          <a:xfrm flipV="1">
            <a:off x="5072063" y="2179638"/>
            <a:ext cx="1428750" cy="963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>
            <a:off x="2928938" y="2286000"/>
            <a:ext cx="1285875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5" idx="2"/>
          </p:cNvCxnSpPr>
          <p:nvPr/>
        </p:nvCxnSpPr>
        <p:spPr>
          <a:xfrm flipV="1">
            <a:off x="5786438" y="3357563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9" idx="6"/>
          </p:cNvCxnSpPr>
          <p:nvPr/>
        </p:nvCxnSpPr>
        <p:spPr>
          <a:xfrm rot="10800000">
            <a:off x="2857500" y="3286125"/>
            <a:ext cx="50006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21" idx="6"/>
          </p:cNvCxnSpPr>
          <p:nvPr/>
        </p:nvCxnSpPr>
        <p:spPr>
          <a:xfrm rot="10800000" flipV="1">
            <a:off x="3143250" y="3929063"/>
            <a:ext cx="714375" cy="39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429250" y="3857625"/>
            <a:ext cx="71437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2" idx="4"/>
            <a:endCxn id="17" idx="0"/>
          </p:cNvCxnSpPr>
          <p:nvPr/>
        </p:nvCxnSpPr>
        <p:spPr>
          <a:xfrm rot="16200000" flipH="1">
            <a:off x="3911601" y="4875212"/>
            <a:ext cx="1357312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16" idx="1"/>
          </p:cNvCxnSpPr>
          <p:nvPr/>
        </p:nvCxnSpPr>
        <p:spPr>
          <a:xfrm rot="16200000" flipH="1">
            <a:off x="5452269" y="4191794"/>
            <a:ext cx="1471612" cy="1231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10800000" flipV="1">
            <a:off x="2571750" y="4214813"/>
            <a:ext cx="1357313" cy="1328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285750" y="142875"/>
            <a:ext cx="8572500" cy="64293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Развитие  речи: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составление описательных рассказов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пересказ рассказов, сказок;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работа над звукопроизношением;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работа над предложением;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работа над грамматическим строем ( предлоги)</a:t>
            </a:r>
          </a:p>
          <a:p>
            <a:pPr>
              <a:buFontTx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1085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357158" y="142852"/>
            <a:ext cx="4038600" cy="2357454"/>
          </a:xfr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90000"/>
              </a:schemeClr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IMG_1087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142844" y="2643182"/>
            <a:ext cx="4038600" cy="2528884"/>
          </a:xfr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90000"/>
              </a:schemeClr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Содержимое 5" descr="IMG_1087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 bwMode="auto">
          <a:xfrm>
            <a:off x="5105400" y="2643182"/>
            <a:ext cx="4038600" cy="2600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Содержимое 9" descr="IMG_069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786313" y="142875"/>
            <a:ext cx="4038600" cy="2357438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Содержимое 7" descr="IMG_068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2928938" y="4286250"/>
            <a:ext cx="4038600" cy="2571750"/>
          </a:xfrm>
          <a:prstGeom prst="rect">
            <a:avLst/>
          </a:prstGeom>
          <a:noFill/>
          <a:ln w="38100" cap="sq">
            <a:solidFill>
              <a:srgbClr val="FFFF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Содержимое 7" descr="IMG_068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2928938" y="4286250"/>
            <a:ext cx="4038600" cy="2571750"/>
          </a:xfrm>
          <a:prstGeom prst="rect">
            <a:avLst/>
          </a:prstGeom>
          <a:noFill/>
          <a:ln w="38100" cap="sq">
            <a:solidFill>
              <a:srgbClr val="FFFF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Формирование элементарных математических представлений</a:t>
            </a:r>
          </a:p>
        </p:txBody>
      </p:sp>
      <p:sp>
        <p:nvSpPr>
          <p:cNvPr id="9219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Сравнение множеств по количеству (моделирование объединения и разъединения двух множеств);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Работа с числовым рядом;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Решение задач (составление модели по задаче; составление задачи по модели);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Группировка по модели – образцу.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0695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255553" y="4000504"/>
            <a:ext cx="3774183" cy="24921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Содержимое 5" descr="IMG_0697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2928926" y="857232"/>
            <a:ext cx="4100230" cy="25036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Содержимое 5" descr="IMG_0697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 bwMode="auto">
          <a:xfrm>
            <a:off x="5072066" y="4000504"/>
            <a:ext cx="3825655" cy="2512051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>
            <a:solidFill>
              <a:srgbClr val="FFFF00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661</Words>
  <Application>Microsoft Office PowerPoint</Application>
  <PresentationFormat>Экран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Sylfaen</vt:lpstr>
      <vt:lpstr>Times New Roman</vt:lpstr>
      <vt:lpstr>Оформление по умолчанию</vt:lpstr>
      <vt:lpstr>«Моделирование как метод коррекции познавательного развития детей с интеллектуальной недостаточностью»</vt:lpstr>
      <vt:lpstr>Актуальность</vt:lpstr>
      <vt:lpstr>Цель: учить детей пониманию свойств, явлений при помощи наглядных моделей. Задачи :</vt:lpstr>
      <vt:lpstr>Этапы работы</vt:lpstr>
      <vt:lpstr>Использование моделирования в коррекционно-образовательном процессе.</vt:lpstr>
      <vt:lpstr>Слайд 6</vt:lpstr>
      <vt:lpstr>Слайд 7</vt:lpstr>
      <vt:lpstr>Формирование элементарных математических представлений</vt:lpstr>
      <vt:lpstr>Слайд 9</vt:lpstr>
      <vt:lpstr>Диагностика</vt:lpstr>
      <vt:lpstr>Моделирование способствует: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«Моделирование как метод коррекции познавательного развития детей с интеллектуальной недостаточностью»</dc:title>
  <dc:creator>admin</dc:creator>
  <cp:lastModifiedBy>Настёна</cp:lastModifiedBy>
  <cp:revision>53</cp:revision>
  <dcterms:created xsi:type="dcterms:W3CDTF">2009-04-29T03:15:27Z</dcterms:created>
  <dcterms:modified xsi:type="dcterms:W3CDTF">2012-03-20T09:59:56Z</dcterms:modified>
</cp:coreProperties>
</file>