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74" r:id="rId9"/>
    <p:sldId id="267" r:id="rId10"/>
    <p:sldId id="271" r:id="rId11"/>
    <p:sldId id="272" r:id="rId12"/>
    <p:sldId id="273" r:id="rId13"/>
    <p:sldId id="275" r:id="rId14"/>
    <p:sldId id="276" r:id="rId15"/>
    <p:sldId id="277" r:id="rId16"/>
    <p:sldId id="279" r:id="rId17"/>
    <p:sldId id="280" r:id="rId18"/>
    <p:sldId id="281" r:id="rId19"/>
    <p:sldId id="282" r:id="rId20"/>
    <p:sldId id="283" r:id="rId21"/>
    <p:sldId id="284" r:id="rId22"/>
    <p:sldId id="270" r:id="rId23"/>
    <p:sldId id="266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14" y="-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29.05.2013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2067" y="1916832"/>
            <a:ext cx="7408333" cy="4680520"/>
          </a:xfrm>
        </p:spPr>
        <p:txBody>
          <a:bodyPr>
            <a:normAutofit lnSpcReduction="10000"/>
          </a:bodyPr>
          <a:lstStyle/>
          <a:p>
            <a:r>
              <a:rPr lang="ru-RU" sz="2800" b="1" i="1" dirty="0"/>
              <a:t>Семейная педагогика – это наука о воспитании в семье, </a:t>
            </a:r>
            <a:endParaRPr lang="ru-RU" sz="2800" b="1" i="1" dirty="0" smtClean="0"/>
          </a:p>
          <a:p>
            <a:r>
              <a:rPr lang="ru-RU" sz="2800" b="1" i="1" dirty="0" smtClean="0"/>
              <a:t>изучающая </a:t>
            </a:r>
            <a:r>
              <a:rPr lang="ru-RU" sz="2800" b="1" i="1" dirty="0"/>
              <a:t>специфику условий семейного воспитания, их потенциальные возможности, разрабатывающая научно обоснованные рекомендации родителям по формированию личности ребенка. </a:t>
            </a:r>
            <a:endParaRPr lang="ru-RU" sz="2800" b="1" i="1" dirty="0" smtClean="0"/>
          </a:p>
          <a:p>
            <a:r>
              <a:rPr lang="ru-RU" sz="2800" b="1" i="1" dirty="0" smtClean="0"/>
              <a:t>Именно </a:t>
            </a:r>
            <a:r>
              <a:rPr lang="ru-RU" sz="2800" b="1" i="1" dirty="0"/>
              <a:t>наука позволяет решать многие вопросы воспитания, обнаруживает трудности и помогает найти верное решение.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 </a:t>
            </a:r>
            <a:br>
              <a:rPr lang="ru-RU" dirty="0"/>
            </a:br>
            <a:r>
              <a:rPr lang="ru-RU" b="1" i="1" dirty="0"/>
              <a:t>Семейная педагогика как наука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167874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692696"/>
            <a:ext cx="8568951" cy="58326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b="1" i="1" dirty="0">
                <a:solidFill>
                  <a:srgbClr val="FF0000"/>
                </a:solidFill>
              </a:rPr>
              <a:t>3</a:t>
            </a:r>
            <a:r>
              <a:rPr lang="ru-RU" sz="2800" b="1" dirty="0">
                <a:solidFill>
                  <a:srgbClr val="FF0000"/>
                </a:solidFill>
              </a:rPr>
              <a:t>. </a:t>
            </a:r>
            <a:r>
              <a:rPr lang="ru-RU" sz="2800" b="1" dirty="0"/>
              <a:t>Какие семейные традиции способствуют укреплению вашей семьи? Перечислите их</a:t>
            </a:r>
          </a:p>
          <a:p>
            <a:pPr marL="0" indent="0">
              <a:buNone/>
            </a:pPr>
            <a:r>
              <a:rPr lang="ru-RU" sz="2800" b="1" dirty="0">
                <a:solidFill>
                  <a:srgbClr val="FF0000"/>
                </a:solidFill>
              </a:rPr>
              <a:t>4. </a:t>
            </a:r>
            <a:r>
              <a:rPr lang="ru-RU" sz="2800" b="1" dirty="0"/>
              <a:t>Как часто ваша семья собирается вместе</a:t>
            </a:r>
            <a:r>
              <a:rPr lang="ru-RU" sz="2800" b="1" dirty="0" smtClean="0"/>
              <a:t>?</a:t>
            </a:r>
          </a:p>
          <a:p>
            <a:pPr marL="0" indent="0">
              <a:buNone/>
            </a:pPr>
            <a:r>
              <a:rPr lang="ru-RU" sz="2800" b="1" dirty="0" smtClean="0"/>
              <a:t>- ежедневно</a:t>
            </a:r>
          </a:p>
          <a:p>
            <a:pPr marL="0" indent="0">
              <a:buNone/>
            </a:pPr>
            <a:r>
              <a:rPr lang="ru-RU" sz="2800" b="1" dirty="0" smtClean="0"/>
              <a:t>-</a:t>
            </a:r>
            <a:r>
              <a:rPr lang="ru-RU" sz="2800" b="1" dirty="0"/>
              <a:t>по выходным дням</a:t>
            </a:r>
          </a:p>
          <a:p>
            <a:pPr marL="0" indent="0">
              <a:buNone/>
            </a:pPr>
            <a:r>
              <a:rPr lang="ru-RU" sz="2800" b="1" dirty="0"/>
              <a:t>- редко</a:t>
            </a:r>
          </a:p>
          <a:p>
            <a:pPr marL="0" indent="0">
              <a:buNone/>
            </a:pPr>
            <a:r>
              <a:rPr lang="ru-RU" sz="2800" b="1" dirty="0">
                <a:solidFill>
                  <a:srgbClr val="FF0000"/>
                </a:solidFill>
              </a:rPr>
              <a:t>5. </a:t>
            </a:r>
            <a:r>
              <a:rPr lang="ru-RU" sz="2800" b="1" dirty="0"/>
              <a:t>Что делает ваша семья, собравшись вместе?</a:t>
            </a:r>
          </a:p>
          <a:p>
            <a:pPr marL="0" indent="0">
              <a:buNone/>
            </a:pPr>
            <a:r>
              <a:rPr lang="ru-RU" sz="2800" b="1" dirty="0"/>
              <a:t>- решаете сообща возникшие вопросы</a:t>
            </a:r>
          </a:p>
          <a:p>
            <a:pPr marL="0" indent="0">
              <a:buNone/>
            </a:pPr>
            <a:r>
              <a:rPr lang="ru-RU" sz="2800" b="1" dirty="0"/>
              <a:t>- занимаетесь семейно- бытовым трудом</a:t>
            </a:r>
          </a:p>
          <a:p>
            <a:pPr marL="0" indent="0">
              <a:buNone/>
            </a:pPr>
            <a:r>
              <a:rPr lang="ru-RU" sz="2800" b="1" dirty="0"/>
              <a:t>- вместе проводите досуг, смотрите телепередачи</a:t>
            </a:r>
          </a:p>
          <a:p>
            <a:pPr marL="0" indent="0">
              <a:buNone/>
            </a:pPr>
            <a:r>
              <a:rPr lang="ru-RU" sz="2800" b="1" dirty="0"/>
              <a:t>- каждый занимается своим делом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496182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980728"/>
            <a:ext cx="8424935" cy="56886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b="1" i="1" dirty="0">
                <a:solidFill>
                  <a:srgbClr val="FF0000"/>
                </a:solidFill>
              </a:rPr>
              <a:t>6</a:t>
            </a:r>
            <a:r>
              <a:rPr lang="ru-RU" sz="2800" b="1" i="1" dirty="0"/>
              <a:t>. Бывают ли в вашей семье споры, конфликты?</a:t>
            </a:r>
          </a:p>
          <a:p>
            <a:pPr marL="0" indent="0">
              <a:buNone/>
            </a:pPr>
            <a:r>
              <a:rPr lang="ru-RU" sz="2800" b="1" i="1" dirty="0"/>
              <a:t>- да</a:t>
            </a:r>
          </a:p>
          <a:p>
            <a:pPr marL="0" indent="0">
              <a:buNone/>
            </a:pPr>
            <a:r>
              <a:rPr lang="ru-RU" sz="2800" b="1" i="1" dirty="0"/>
              <a:t>-часто</a:t>
            </a:r>
          </a:p>
          <a:p>
            <a:pPr marL="0" indent="0">
              <a:buNone/>
            </a:pPr>
            <a:r>
              <a:rPr lang="ru-RU" sz="2800" b="1" i="1" dirty="0"/>
              <a:t>- иногда</a:t>
            </a:r>
          </a:p>
          <a:p>
            <a:pPr marL="0" indent="0">
              <a:buNone/>
            </a:pPr>
            <a:r>
              <a:rPr lang="ru-RU" sz="2800" b="1" i="1" dirty="0"/>
              <a:t>- редко</a:t>
            </a:r>
          </a:p>
          <a:p>
            <a:pPr marL="0" indent="0">
              <a:buNone/>
            </a:pPr>
            <a:r>
              <a:rPr lang="ru-RU" sz="2800" b="1" i="1" dirty="0"/>
              <a:t>- никогда</a:t>
            </a:r>
          </a:p>
          <a:p>
            <a:pPr marL="0" indent="0">
              <a:buNone/>
            </a:pPr>
            <a:r>
              <a:rPr lang="ru-RU" sz="2800" b="1" i="1" dirty="0">
                <a:solidFill>
                  <a:srgbClr val="FF0000"/>
                </a:solidFill>
              </a:rPr>
              <a:t>7. </a:t>
            </a:r>
            <a:r>
              <a:rPr lang="ru-RU" sz="2800" b="1" i="1" dirty="0"/>
              <a:t>Из за чего возникают конфликты?</a:t>
            </a:r>
          </a:p>
          <a:p>
            <a:pPr marL="0" indent="0">
              <a:buNone/>
            </a:pPr>
            <a:r>
              <a:rPr lang="ru-RU" sz="2800" b="1" i="1" dirty="0"/>
              <a:t>- непонимание членами семьи друг друга</a:t>
            </a:r>
          </a:p>
          <a:p>
            <a:pPr marL="0" indent="0">
              <a:buNone/>
            </a:pPr>
            <a:r>
              <a:rPr lang="ru-RU" sz="2800" b="1" i="1" dirty="0"/>
              <a:t>- неуважение, грубость, неверность и т. д</a:t>
            </a:r>
          </a:p>
          <a:p>
            <a:pPr marL="0" indent="0">
              <a:buNone/>
            </a:pPr>
            <a:r>
              <a:rPr lang="ru-RU" sz="2800" b="1" i="1" dirty="0"/>
              <a:t>- отказ участвовать в семейных делах заботах</a:t>
            </a:r>
          </a:p>
          <a:p>
            <a:pPr marL="0" indent="0">
              <a:buNone/>
            </a:pPr>
            <a:r>
              <a:rPr lang="ru-RU" sz="2800" b="1" i="1" dirty="0"/>
              <a:t>- разногласия в вопросах воспитания детей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28600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052736"/>
            <a:ext cx="8640959" cy="55446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b="1" i="1" dirty="0">
                <a:solidFill>
                  <a:srgbClr val="FF0000"/>
                </a:solidFill>
              </a:rPr>
              <a:t>8. </a:t>
            </a:r>
            <a:r>
              <a:rPr lang="ru-RU" sz="2800" b="1" i="1" dirty="0"/>
              <a:t>Какие средства воспитания по вашему мнению более эффективны?_______________________________________________________</a:t>
            </a:r>
          </a:p>
          <a:p>
            <a:pPr marL="0" indent="0">
              <a:buNone/>
            </a:pPr>
            <a:r>
              <a:rPr lang="ru-RU" sz="2800" b="1" i="1" dirty="0">
                <a:solidFill>
                  <a:srgbClr val="FF0000"/>
                </a:solidFill>
              </a:rPr>
              <a:t>9. </a:t>
            </a:r>
            <a:r>
              <a:rPr lang="ru-RU" sz="2800" b="1" i="1" dirty="0"/>
              <a:t>Ваш метод воспитания детей – это…</a:t>
            </a:r>
          </a:p>
          <a:p>
            <a:pPr marL="0" indent="0">
              <a:buNone/>
            </a:pPr>
            <a:r>
              <a:rPr lang="ru-RU" sz="2800" b="1" i="1" dirty="0"/>
              <a:t>- поощрение</a:t>
            </a:r>
          </a:p>
          <a:p>
            <a:pPr marL="0" indent="0">
              <a:buNone/>
            </a:pPr>
            <a:r>
              <a:rPr lang="ru-RU" sz="2800" b="1" i="1" dirty="0"/>
              <a:t>- наказание</a:t>
            </a:r>
          </a:p>
          <a:p>
            <a:pPr marL="0" indent="0">
              <a:buNone/>
            </a:pPr>
            <a:r>
              <a:rPr lang="ru-RU" sz="2800" b="1" i="1" dirty="0"/>
              <a:t>- пример</a:t>
            </a:r>
          </a:p>
          <a:p>
            <a:pPr marL="0" indent="0">
              <a:buNone/>
            </a:pPr>
            <a:r>
              <a:rPr lang="ru-RU" sz="2800" b="1" i="1" dirty="0"/>
              <a:t>- похвала</a:t>
            </a:r>
          </a:p>
          <a:p>
            <a:pPr marL="0" indent="0">
              <a:buNone/>
            </a:pPr>
            <a:r>
              <a:rPr lang="ru-RU" sz="2800" b="1" i="1" dirty="0"/>
              <a:t>- упражнение</a:t>
            </a:r>
          </a:p>
          <a:p>
            <a:pPr marL="0" indent="0">
              <a:buNone/>
            </a:pPr>
            <a:r>
              <a:rPr lang="ru-RU" sz="2800" b="1" i="1" dirty="0"/>
              <a:t>- показ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55909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7504" y="1556792"/>
            <a:ext cx="8928992" cy="511256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800" b="1" i="1" dirty="0">
                <a:solidFill>
                  <a:srgbClr val="0070C0"/>
                </a:solidFill>
              </a:rPr>
              <a:t>Анализируя ответы на данную анкету, мы сделали вывод о том, </a:t>
            </a:r>
            <a:r>
              <a:rPr lang="ru-RU" sz="2800" b="1" i="1" dirty="0" smtClean="0">
                <a:solidFill>
                  <a:srgbClr val="0070C0"/>
                </a:solidFill>
              </a:rPr>
              <a:t>взаимоотношения </a:t>
            </a:r>
            <a:r>
              <a:rPr lang="ru-RU" sz="2800" b="1" i="1" dirty="0">
                <a:solidFill>
                  <a:srgbClr val="0070C0"/>
                </a:solidFill>
              </a:rPr>
              <a:t>в семье хорошие, иногда возникают конфликты, семья редко собирается вместе, а когда собираются, то проводят вместе досуг - смотрят телепередачи</a:t>
            </a:r>
            <a:r>
              <a:rPr lang="ru-RU" sz="2800" b="1" i="1" dirty="0" smtClean="0">
                <a:solidFill>
                  <a:srgbClr val="0070C0"/>
                </a:solidFill>
              </a:rPr>
              <a:t>.</a:t>
            </a:r>
          </a:p>
          <a:p>
            <a:pPr>
              <a:buFont typeface="Wingdings" pitchFamily="2" charset="2"/>
              <a:buChar char="Ø"/>
            </a:pPr>
            <a:r>
              <a:rPr lang="ru-RU" sz="2800" b="1" i="1" dirty="0" smtClean="0"/>
              <a:t> </a:t>
            </a:r>
            <a:r>
              <a:rPr lang="ru-RU" sz="2800" b="1" i="1" dirty="0">
                <a:solidFill>
                  <a:srgbClr val="7030A0"/>
                </a:solidFill>
              </a:rPr>
              <a:t>В данной семье иногда возникают споры, причина которых: разногласия в вопросах воспитания детей. </a:t>
            </a:r>
            <a:endParaRPr lang="ru-RU" sz="2800" b="1" i="1" dirty="0" smtClean="0">
              <a:solidFill>
                <a:srgbClr val="7030A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u-RU" sz="2800" b="1" i="1" dirty="0" smtClean="0">
                <a:solidFill>
                  <a:srgbClr val="00B050"/>
                </a:solidFill>
              </a:rPr>
              <a:t>наиболее </a:t>
            </a:r>
            <a:r>
              <a:rPr lang="ru-RU" sz="2800" b="1" i="1" dirty="0">
                <a:solidFill>
                  <a:srgbClr val="00B050"/>
                </a:solidFill>
              </a:rPr>
              <a:t>эффективными средствами </a:t>
            </a:r>
            <a:r>
              <a:rPr lang="ru-RU" sz="2800" b="1" i="1" dirty="0" smtClean="0">
                <a:solidFill>
                  <a:srgbClr val="00B050"/>
                </a:solidFill>
              </a:rPr>
              <a:t>воспитания считают: </a:t>
            </a:r>
            <a:r>
              <a:rPr lang="ru-RU" sz="2800" b="1" i="1" dirty="0">
                <a:solidFill>
                  <a:srgbClr val="00B050"/>
                </a:solidFill>
              </a:rPr>
              <a:t>литература, религия, фольклор. </a:t>
            </a:r>
            <a:r>
              <a:rPr lang="ru-RU" sz="2800" b="1" i="1" dirty="0">
                <a:solidFill>
                  <a:srgbClr val="FF0000"/>
                </a:solidFill>
              </a:rPr>
              <a:t>Воспитывает своих детей различными методами, на первое место ставит похвалу.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Семья №</a:t>
            </a:r>
            <a:r>
              <a:rPr lang="ru-RU" b="1" dirty="0" smtClean="0"/>
              <a:t>1 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1835722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4779880"/>
              </p:ext>
            </p:extLst>
          </p:nvPr>
        </p:nvGraphicFramePr>
        <p:xfrm>
          <a:off x="251520" y="1484784"/>
          <a:ext cx="8640959" cy="5264043"/>
        </p:xfrm>
        <a:graphic>
          <a:graphicData uri="http://schemas.openxmlformats.org/drawingml/2006/table">
            <a:tbl>
              <a:tblPr bandRow="1"/>
              <a:tblGrid>
                <a:gridCol w="4384754"/>
                <a:gridCol w="1141932"/>
                <a:gridCol w="3114273"/>
              </a:tblGrid>
              <a:tr h="588949">
                <a:tc>
                  <a:txBody>
                    <a:bodyPr/>
                    <a:lstStyle/>
                    <a:p>
                      <a:pPr indent="44958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effectLst/>
                          <a:latin typeface="+mn-lt"/>
                          <a:ea typeface="Times New Roman"/>
                        </a:rPr>
                        <a:t>Нарушения семейного воспитания</a:t>
                      </a:r>
                    </a:p>
                  </a:txBody>
                  <a:tcPr marL="41415" marR="414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958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 smtClean="0">
                          <a:effectLst/>
                          <a:latin typeface="+mn-lt"/>
                          <a:ea typeface="Times New Roman"/>
                        </a:rPr>
                        <a:t> баллы</a:t>
                      </a:r>
                      <a:endParaRPr lang="ru-RU" sz="1400" b="1" i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1415" marR="414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958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effectLst/>
                          <a:latin typeface="+mn-lt"/>
                          <a:ea typeface="Times New Roman"/>
                        </a:rPr>
                        <a:t>Интерпретация результатов</a:t>
                      </a:r>
                    </a:p>
                  </a:txBody>
                  <a:tcPr marL="41415" marR="414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5265">
                <a:tc>
                  <a:txBody>
                    <a:bodyPr/>
                    <a:lstStyle/>
                    <a:p>
                      <a:pPr indent="44958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effectLst/>
                          <a:latin typeface="+mn-lt"/>
                          <a:ea typeface="Times New Roman"/>
                        </a:rPr>
                        <a:t>Г+ </a:t>
                      </a:r>
                      <a:r>
                        <a:rPr lang="ru-RU" sz="1400" b="1" i="1" dirty="0" err="1">
                          <a:effectLst/>
                          <a:latin typeface="+mn-lt"/>
                          <a:ea typeface="Times New Roman"/>
                        </a:rPr>
                        <a:t>гиперпротекция</a:t>
                      </a:r>
                      <a:endParaRPr lang="ru-RU" sz="1400" b="1" i="1" dirty="0">
                        <a:effectLst/>
                        <a:latin typeface="+mn-lt"/>
                        <a:ea typeface="Times New Roman"/>
                      </a:endParaRPr>
                    </a:p>
                    <a:p>
                      <a:pPr indent="44958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effectLst/>
                          <a:latin typeface="+mn-lt"/>
                          <a:ea typeface="Times New Roman"/>
                        </a:rPr>
                        <a:t>Г- </a:t>
                      </a:r>
                      <a:r>
                        <a:rPr lang="ru-RU" sz="1400" b="1" i="1" dirty="0" err="1">
                          <a:effectLst/>
                          <a:latin typeface="+mn-lt"/>
                          <a:ea typeface="Times New Roman"/>
                        </a:rPr>
                        <a:t>гипопротекция</a:t>
                      </a:r>
                      <a:endParaRPr lang="ru-RU" sz="1400" b="1" i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1415" marR="414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958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effectLst/>
                          <a:latin typeface="+mn-lt"/>
                          <a:ea typeface="Times New Roman"/>
                        </a:rPr>
                        <a:t>3 из 7</a:t>
                      </a:r>
                    </a:p>
                    <a:p>
                      <a:pPr indent="44958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effectLst/>
                          <a:latin typeface="+mn-lt"/>
                          <a:ea typeface="Times New Roman"/>
                        </a:rPr>
                        <a:t>6 из 8</a:t>
                      </a:r>
                    </a:p>
                  </a:txBody>
                  <a:tcPr marL="41415" marR="414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958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effectLst/>
                          <a:latin typeface="+mn-lt"/>
                          <a:ea typeface="Times New Roman"/>
                        </a:rPr>
                        <a:t>Родители слишком мало времени уделяют ребенку</a:t>
                      </a:r>
                    </a:p>
                  </a:txBody>
                  <a:tcPr marL="41415" marR="414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7178">
                <a:tc>
                  <a:txBody>
                    <a:bodyPr/>
                    <a:lstStyle/>
                    <a:p>
                      <a:pPr indent="44958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effectLst/>
                          <a:latin typeface="+mn-lt"/>
                          <a:ea typeface="Times New Roman"/>
                        </a:rPr>
                        <a:t>У+ степень удовлетворения потребностей ребенка</a:t>
                      </a:r>
                    </a:p>
                    <a:p>
                      <a:pPr indent="44958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effectLst/>
                          <a:latin typeface="+mn-lt"/>
                          <a:ea typeface="Times New Roman"/>
                        </a:rPr>
                        <a:t>У-</a:t>
                      </a:r>
                    </a:p>
                  </a:txBody>
                  <a:tcPr marL="41415" marR="414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958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effectLst/>
                          <a:latin typeface="+mn-lt"/>
                          <a:ea typeface="Times New Roman"/>
                        </a:rPr>
                        <a:t>4 из 8</a:t>
                      </a:r>
                    </a:p>
                    <a:p>
                      <a:pPr indent="44958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effectLst/>
                          <a:latin typeface="+mn-lt"/>
                          <a:ea typeface="Times New Roman"/>
                        </a:rPr>
                        <a:t>1 из 4</a:t>
                      </a:r>
                    </a:p>
                  </a:txBody>
                  <a:tcPr marL="41415" marR="414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958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effectLst/>
                          <a:latin typeface="+mn-lt"/>
                          <a:ea typeface="Times New Roman"/>
                        </a:rPr>
                        <a:t>Родители стараются удовлетворять потребности своего ребенка</a:t>
                      </a:r>
                    </a:p>
                  </a:txBody>
                  <a:tcPr marL="41415" marR="414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5265">
                <a:tc>
                  <a:txBody>
                    <a:bodyPr/>
                    <a:lstStyle/>
                    <a:p>
                      <a:pPr indent="44958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effectLst/>
                          <a:latin typeface="+mn-lt"/>
                          <a:ea typeface="Times New Roman"/>
                        </a:rPr>
                        <a:t>Т+ Количество требований к ребенку в семье</a:t>
                      </a:r>
                    </a:p>
                    <a:p>
                      <a:pPr indent="44958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effectLst/>
                          <a:latin typeface="+mn-lt"/>
                          <a:ea typeface="Times New Roman"/>
                        </a:rPr>
                        <a:t>Т-</a:t>
                      </a:r>
                    </a:p>
                  </a:txBody>
                  <a:tcPr marL="41415" marR="414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958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effectLst/>
                          <a:latin typeface="+mn-lt"/>
                          <a:ea typeface="Times New Roman"/>
                        </a:rPr>
                        <a:t>4 из 4</a:t>
                      </a:r>
                    </a:p>
                    <a:p>
                      <a:pPr indent="44958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effectLst/>
                          <a:latin typeface="+mn-lt"/>
                          <a:ea typeface="Times New Roman"/>
                        </a:rPr>
                        <a:t>0 из 4</a:t>
                      </a:r>
                    </a:p>
                  </a:txBody>
                  <a:tcPr marL="41415" marR="414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958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effectLst/>
                          <a:latin typeface="+mn-lt"/>
                          <a:ea typeface="Times New Roman"/>
                        </a:rPr>
                        <a:t>Чрезмерность требований к ребенку</a:t>
                      </a:r>
                    </a:p>
                  </a:txBody>
                  <a:tcPr marL="41415" marR="414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5265">
                <a:tc>
                  <a:txBody>
                    <a:bodyPr/>
                    <a:lstStyle/>
                    <a:p>
                      <a:pPr indent="44958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effectLst/>
                          <a:latin typeface="+mn-lt"/>
                          <a:ea typeface="Times New Roman"/>
                        </a:rPr>
                        <a:t>З+ количество запретов</a:t>
                      </a:r>
                    </a:p>
                    <a:p>
                      <a:pPr indent="44958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effectLst/>
                          <a:latin typeface="+mn-lt"/>
                          <a:ea typeface="Times New Roman"/>
                        </a:rPr>
                        <a:t>З-</a:t>
                      </a:r>
                    </a:p>
                  </a:txBody>
                  <a:tcPr marL="41415" marR="414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958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effectLst/>
                          <a:latin typeface="+mn-lt"/>
                          <a:ea typeface="Times New Roman"/>
                        </a:rPr>
                        <a:t>3 из 4</a:t>
                      </a:r>
                    </a:p>
                    <a:p>
                      <a:pPr indent="44958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effectLst/>
                          <a:latin typeface="+mn-lt"/>
                          <a:ea typeface="Times New Roman"/>
                        </a:rPr>
                        <a:t>1 из 3</a:t>
                      </a:r>
                    </a:p>
                  </a:txBody>
                  <a:tcPr marL="41415" marR="414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effectLst/>
                          <a:latin typeface="+mn-lt"/>
                          <a:ea typeface="Times New Roman"/>
                        </a:rPr>
                        <a:t> Чрезмерность запретов к своему ребенку</a:t>
                      </a:r>
                    </a:p>
                  </a:txBody>
                  <a:tcPr marL="41415" marR="414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5265">
                <a:tc>
                  <a:txBody>
                    <a:bodyPr/>
                    <a:lstStyle/>
                    <a:p>
                      <a:pPr indent="44958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effectLst/>
                          <a:latin typeface="+mn-lt"/>
                          <a:ea typeface="Times New Roman"/>
                        </a:rPr>
                        <a:t>С+ количество санкций</a:t>
                      </a:r>
                    </a:p>
                    <a:p>
                      <a:pPr indent="44958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effectLst/>
                          <a:latin typeface="+mn-lt"/>
                          <a:ea typeface="Times New Roman"/>
                        </a:rPr>
                        <a:t>С-</a:t>
                      </a:r>
                    </a:p>
                  </a:txBody>
                  <a:tcPr marL="41415" marR="414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958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effectLst/>
                          <a:latin typeface="+mn-lt"/>
                          <a:ea typeface="Times New Roman"/>
                        </a:rPr>
                        <a:t>3 из 4</a:t>
                      </a:r>
                    </a:p>
                    <a:p>
                      <a:pPr indent="44958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effectLst/>
                          <a:latin typeface="+mn-lt"/>
                          <a:ea typeface="Times New Roman"/>
                        </a:rPr>
                        <a:t>0 из 4</a:t>
                      </a:r>
                    </a:p>
                  </a:txBody>
                  <a:tcPr marL="41415" marR="414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effectLst/>
                          <a:latin typeface="+mn-lt"/>
                          <a:ea typeface="Times New Roman"/>
                        </a:rPr>
                        <a:t>Чрезмерность санкций</a:t>
                      </a:r>
                    </a:p>
                  </a:txBody>
                  <a:tcPr marL="41415" marR="414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7816">
                <a:tc>
                  <a:txBody>
                    <a:bodyPr/>
                    <a:lstStyle/>
                    <a:p>
                      <a:pPr indent="44958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effectLst/>
                          <a:latin typeface="+mn-lt"/>
                          <a:ea typeface="Times New Roman"/>
                        </a:rPr>
                        <a:t>Н неустойчивая сила воспитания</a:t>
                      </a:r>
                    </a:p>
                  </a:txBody>
                  <a:tcPr marL="41415" marR="414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958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effectLst/>
                          <a:latin typeface="+mn-lt"/>
                          <a:ea typeface="Times New Roman"/>
                        </a:rPr>
                        <a:t>4 из 5</a:t>
                      </a:r>
                    </a:p>
                  </a:txBody>
                  <a:tcPr marL="41415" marR="414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effectLst/>
                          <a:latin typeface="+mn-lt"/>
                          <a:ea typeface="Times New Roman"/>
                        </a:rPr>
                        <a:t>Переход родителей от очень строго воспитания к либеральному.</a:t>
                      </a:r>
                    </a:p>
                  </a:txBody>
                  <a:tcPr marL="41415" marR="414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08112"/>
          </a:xfrm>
        </p:spPr>
        <p:txBody>
          <a:bodyPr/>
          <a:lstStyle/>
          <a:p>
            <a:r>
              <a:rPr lang="ru-RU" b="1" dirty="0"/>
              <a:t>Анализ опросника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61569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1340768"/>
            <a:ext cx="8568951" cy="525658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b="1" dirty="0" smtClean="0"/>
              <a:t>Вывод</a:t>
            </a:r>
          </a:p>
          <a:p>
            <a:r>
              <a:rPr lang="ru-RU" sz="2800" b="1" i="1" dirty="0" smtClean="0">
                <a:solidFill>
                  <a:srgbClr val="FF0000"/>
                </a:solidFill>
              </a:rPr>
              <a:t>Семья №1 </a:t>
            </a:r>
            <a:r>
              <a:rPr lang="ru-RU" sz="2800" b="1" dirty="0"/>
              <a:t>уделяет мало внимания ребенку, очень много требует от ребенка, присутствует резкая смена приемов воспитательных воздействий, встречается неустойчивая сила воспитания, родители стараются удовлетворять потребности ребенка. </a:t>
            </a:r>
            <a:endParaRPr lang="ru-RU" sz="2800" b="1" dirty="0" smtClean="0"/>
          </a:p>
          <a:p>
            <a:r>
              <a:rPr lang="ru-RU" sz="2800" b="1" i="1" dirty="0" smtClean="0">
                <a:solidFill>
                  <a:srgbClr val="FF0000"/>
                </a:solidFill>
              </a:rPr>
              <a:t>Таким </a:t>
            </a:r>
            <a:r>
              <a:rPr lang="ru-RU" sz="2800" b="1" i="1" dirty="0">
                <a:solidFill>
                  <a:srgbClr val="FF0000"/>
                </a:solidFill>
              </a:rPr>
              <a:t>образом, семейное воспитание почти гармонично, </a:t>
            </a:r>
            <a:r>
              <a:rPr lang="ru-RU" sz="2800" b="1" i="1" dirty="0" smtClean="0">
                <a:solidFill>
                  <a:srgbClr val="FF0000"/>
                </a:solidFill>
              </a:rPr>
              <a:t>т.к.  </a:t>
            </a:r>
            <a:r>
              <a:rPr lang="ru-RU" sz="2800" b="1" i="1" dirty="0">
                <a:solidFill>
                  <a:srgbClr val="FF0000"/>
                </a:solidFill>
              </a:rPr>
              <a:t>родители слишком мало уделяют внимания своему ребенку.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12855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9" y="1628800"/>
            <a:ext cx="8568952" cy="4896544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800" b="1" i="1" dirty="0">
                <a:solidFill>
                  <a:srgbClr val="0070C0"/>
                </a:solidFill>
              </a:rPr>
              <a:t>Анализируя ответы на данную анкету, мы сделали вывод о том, что родители считают, что взаимоотношения в семье удовлетворительные, т.к. </a:t>
            </a:r>
            <a:r>
              <a:rPr lang="ru-RU" sz="2800" b="1" i="1" dirty="0">
                <a:solidFill>
                  <a:srgbClr val="7030A0"/>
                </a:solidFill>
              </a:rPr>
              <a:t>иногда возникают конфликты, касающиеся воспитания ребенка. </a:t>
            </a:r>
            <a:endParaRPr lang="ru-RU" sz="2800" b="1" i="1" dirty="0" smtClean="0">
              <a:solidFill>
                <a:srgbClr val="7030A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u-RU" sz="2800" b="1" i="1" dirty="0" smtClean="0">
                <a:solidFill>
                  <a:srgbClr val="00B050"/>
                </a:solidFill>
              </a:rPr>
              <a:t>наиболее </a:t>
            </a:r>
            <a:r>
              <a:rPr lang="ru-RU" sz="2800" b="1" i="1" dirty="0">
                <a:solidFill>
                  <a:srgbClr val="00B050"/>
                </a:solidFill>
              </a:rPr>
              <a:t>эффективными средствами </a:t>
            </a:r>
            <a:r>
              <a:rPr lang="ru-RU" sz="2800" b="1" i="1" dirty="0" smtClean="0">
                <a:solidFill>
                  <a:srgbClr val="00B050"/>
                </a:solidFill>
              </a:rPr>
              <a:t>воспитания считают: </a:t>
            </a:r>
            <a:r>
              <a:rPr lang="ru-RU" sz="2800" b="1" i="1" dirty="0">
                <a:solidFill>
                  <a:srgbClr val="00B050"/>
                </a:solidFill>
              </a:rPr>
              <a:t>религия, литература, </a:t>
            </a:r>
            <a:r>
              <a:rPr lang="ru-RU" sz="2800" b="1" i="1" dirty="0" smtClean="0">
                <a:solidFill>
                  <a:srgbClr val="00B050"/>
                </a:solidFill>
              </a:rPr>
              <a:t>музыка.</a:t>
            </a:r>
          </a:p>
          <a:p>
            <a:pPr>
              <a:buFont typeface="Wingdings" pitchFamily="2" charset="2"/>
              <a:buChar char="Ø"/>
            </a:pPr>
            <a:r>
              <a:rPr lang="ru-RU" sz="2800" b="1" i="1" dirty="0" smtClean="0">
                <a:solidFill>
                  <a:srgbClr val="FF0000"/>
                </a:solidFill>
              </a:rPr>
              <a:t>Наиболее </a:t>
            </a:r>
            <a:r>
              <a:rPr lang="ru-RU" sz="2800" b="1" i="1" dirty="0">
                <a:solidFill>
                  <a:srgbClr val="FF0000"/>
                </a:solidFill>
              </a:rPr>
              <a:t>эффективным методом воспитания ребенка родители считают наказание.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Семья №2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33557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8731228"/>
              </p:ext>
            </p:extLst>
          </p:nvPr>
        </p:nvGraphicFramePr>
        <p:xfrm>
          <a:off x="395536" y="1628801"/>
          <a:ext cx="8568952" cy="5060412"/>
        </p:xfrm>
        <a:graphic>
          <a:graphicData uri="http://schemas.openxmlformats.org/drawingml/2006/table">
            <a:tbl>
              <a:tblPr bandRow="1"/>
              <a:tblGrid>
                <a:gridCol w="4363853"/>
                <a:gridCol w="1136489"/>
                <a:gridCol w="3068610"/>
              </a:tblGrid>
              <a:tr h="556676">
                <a:tc>
                  <a:txBody>
                    <a:bodyPr/>
                    <a:lstStyle/>
                    <a:p>
                      <a:pPr indent="44958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effectLst/>
                          <a:latin typeface="+mn-lt"/>
                          <a:ea typeface="Times New Roman"/>
                        </a:rPr>
                        <a:t>Нарушения семейного воспитания</a:t>
                      </a:r>
                    </a:p>
                  </a:txBody>
                  <a:tcPr marL="39822" marR="39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958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 smtClean="0">
                          <a:effectLst/>
                          <a:latin typeface="+mn-lt"/>
                          <a:ea typeface="Times New Roman"/>
                        </a:rPr>
                        <a:t> баллы</a:t>
                      </a:r>
                      <a:endParaRPr lang="ru-RU" sz="1400" b="1" i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9822" marR="39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958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effectLst/>
                          <a:latin typeface="+mn-lt"/>
                          <a:ea typeface="Times New Roman"/>
                        </a:rPr>
                        <a:t>Интерпретация результатов</a:t>
                      </a:r>
                    </a:p>
                  </a:txBody>
                  <a:tcPr marL="39822" marR="39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2236">
                <a:tc>
                  <a:txBody>
                    <a:bodyPr/>
                    <a:lstStyle/>
                    <a:p>
                      <a:pPr indent="44958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effectLst/>
                          <a:latin typeface="+mn-lt"/>
                          <a:ea typeface="Times New Roman"/>
                        </a:rPr>
                        <a:t>Г+ гиперпротекция</a:t>
                      </a:r>
                    </a:p>
                    <a:p>
                      <a:pPr indent="44958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effectLst/>
                          <a:latin typeface="+mn-lt"/>
                          <a:ea typeface="Times New Roman"/>
                        </a:rPr>
                        <a:t>Г- гипопротекция</a:t>
                      </a:r>
                    </a:p>
                  </a:txBody>
                  <a:tcPr marL="39822" marR="39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958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effectLst/>
                          <a:latin typeface="+mn-lt"/>
                          <a:ea typeface="Times New Roman"/>
                        </a:rPr>
                        <a:t>6 из 7</a:t>
                      </a:r>
                    </a:p>
                    <a:p>
                      <a:pPr indent="44958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effectLst/>
                          <a:latin typeface="+mn-lt"/>
                          <a:ea typeface="Times New Roman"/>
                        </a:rPr>
                        <a:t>6 из 8</a:t>
                      </a:r>
                    </a:p>
                  </a:txBody>
                  <a:tcPr marL="39822" marR="39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958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effectLst/>
                          <a:latin typeface="+mn-lt"/>
                          <a:ea typeface="Times New Roman"/>
                        </a:rPr>
                        <a:t>Родители слишком много времени уделяют ребенку</a:t>
                      </a:r>
                    </a:p>
                  </a:txBody>
                  <a:tcPr marL="39822" marR="39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7795">
                <a:tc>
                  <a:txBody>
                    <a:bodyPr/>
                    <a:lstStyle/>
                    <a:p>
                      <a:pPr indent="44958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effectLst/>
                          <a:latin typeface="+mn-lt"/>
                          <a:ea typeface="Times New Roman"/>
                        </a:rPr>
                        <a:t>У+ степень удовлетворения потребностей ребенка</a:t>
                      </a:r>
                    </a:p>
                    <a:p>
                      <a:pPr indent="44958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effectLst/>
                          <a:latin typeface="+mn-lt"/>
                          <a:ea typeface="Times New Roman"/>
                        </a:rPr>
                        <a:t>У-</a:t>
                      </a:r>
                    </a:p>
                  </a:txBody>
                  <a:tcPr marL="39822" marR="39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958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effectLst/>
                          <a:latin typeface="+mn-lt"/>
                          <a:ea typeface="Times New Roman"/>
                        </a:rPr>
                        <a:t>4 из 8</a:t>
                      </a:r>
                    </a:p>
                    <a:p>
                      <a:pPr indent="44958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</a:p>
                    <a:p>
                      <a:pPr indent="44958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effectLst/>
                          <a:latin typeface="+mn-lt"/>
                          <a:ea typeface="Times New Roman"/>
                        </a:rPr>
                        <a:t>2 из 4</a:t>
                      </a:r>
                    </a:p>
                  </a:txBody>
                  <a:tcPr marL="39822" marR="39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958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effectLst/>
                          <a:latin typeface="+mn-lt"/>
                          <a:ea typeface="Times New Roman"/>
                        </a:rPr>
                        <a:t>Родители стараются удовлетворять потребности своего ребенка</a:t>
                      </a:r>
                    </a:p>
                  </a:txBody>
                  <a:tcPr marL="39822" marR="39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2236">
                <a:tc>
                  <a:txBody>
                    <a:bodyPr/>
                    <a:lstStyle/>
                    <a:p>
                      <a:pPr indent="44958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effectLst/>
                          <a:latin typeface="+mn-lt"/>
                          <a:ea typeface="Times New Roman"/>
                        </a:rPr>
                        <a:t>Т+ Количество требований к ребенку в семье</a:t>
                      </a:r>
                    </a:p>
                    <a:p>
                      <a:pPr indent="44958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effectLst/>
                          <a:latin typeface="+mn-lt"/>
                          <a:ea typeface="Times New Roman"/>
                        </a:rPr>
                        <a:t>Т-</a:t>
                      </a:r>
                    </a:p>
                  </a:txBody>
                  <a:tcPr marL="39822" marR="39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958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effectLst/>
                          <a:latin typeface="+mn-lt"/>
                          <a:ea typeface="Times New Roman"/>
                        </a:rPr>
                        <a:t>2 из 4</a:t>
                      </a:r>
                    </a:p>
                    <a:p>
                      <a:pPr indent="44958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effectLst/>
                          <a:latin typeface="+mn-lt"/>
                          <a:ea typeface="Times New Roman"/>
                        </a:rPr>
                        <a:t>4из 4</a:t>
                      </a:r>
                    </a:p>
                  </a:txBody>
                  <a:tcPr marL="39822" marR="39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958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effectLst/>
                          <a:latin typeface="+mn-lt"/>
                          <a:ea typeface="Times New Roman"/>
                        </a:rPr>
                        <a:t>Недостаток требований к ребенку</a:t>
                      </a:r>
                    </a:p>
                  </a:txBody>
                  <a:tcPr marL="39822" marR="39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2236">
                <a:tc>
                  <a:txBody>
                    <a:bodyPr/>
                    <a:lstStyle/>
                    <a:p>
                      <a:pPr indent="44958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effectLst/>
                          <a:latin typeface="+mn-lt"/>
                          <a:ea typeface="Times New Roman"/>
                        </a:rPr>
                        <a:t>З+ количество запретов</a:t>
                      </a:r>
                    </a:p>
                    <a:p>
                      <a:pPr indent="44958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effectLst/>
                          <a:latin typeface="+mn-lt"/>
                          <a:ea typeface="Times New Roman"/>
                        </a:rPr>
                        <a:t>З-</a:t>
                      </a:r>
                    </a:p>
                  </a:txBody>
                  <a:tcPr marL="39822" marR="39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958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effectLst/>
                          <a:latin typeface="+mn-lt"/>
                          <a:ea typeface="Times New Roman"/>
                        </a:rPr>
                        <a:t>4 из 4</a:t>
                      </a:r>
                    </a:p>
                    <a:p>
                      <a:pPr indent="44958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effectLst/>
                          <a:latin typeface="+mn-lt"/>
                          <a:ea typeface="Times New Roman"/>
                        </a:rPr>
                        <a:t>1 из 3</a:t>
                      </a:r>
                    </a:p>
                  </a:txBody>
                  <a:tcPr marL="39822" marR="39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effectLst/>
                          <a:latin typeface="+mn-lt"/>
                          <a:ea typeface="Times New Roman"/>
                        </a:rPr>
                        <a:t> Чрезмерность запретов к своему ребенку</a:t>
                      </a:r>
                    </a:p>
                  </a:txBody>
                  <a:tcPr marL="39822" marR="39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2236">
                <a:tc>
                  <a:txBody>
                    <a:bodyPr/>
                    <a:lstStyle/>
                    <a:p>
                      <a:pPr indent="44958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effectLst/>
                          <a:latin typeface="+mn-lt"/>
                          <a:ea typeface="Times New Roman"/>
                        </a:rPr>
                        <a:t>С+ количество санкций</a:t>
                      </a:r>
                    </a:p>
                    <a:p>
                      <a:pPr indent="44958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effectLst/>
                          <a:latin typeface="+mn-lt"/>
                          <a:ea typeface="Times New Roman"/>
                        </a:rPr>
                        <a:t>С-</a:t>
                      </a:r>
                    </a:p>
                  </a:txBody>
                  <a:tcPr marL="39822" marR="39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958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effectLst/>
                          <a:latin typeface="+mn-lt"/>
                          <a:ea typeface="Times New Roman"/>
                        </a:rPr>
                        <a:t>3 из 4</a:t>
                      </a:r>
                    </a:p>
                    <a:p>
                      <a:pPr indent="44958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effectLst/>
                          <a:latin typeface="+mn-lt"/>
                          <a:ea typeface="Times New Roman"/>
                        </a:rPr>
                        <a:t>0 из 4</a:t>
                      </a:r>
                    </a:p>
                  </a:txBody>
                  <a:tcPr marL="39822" marR="39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effectLst/>
                          <a:latin typeface="+mn-lt"/>
                          <a:ea typeface="Times New Roman"/>
                        </a:rPr>
                        <a:t>Чрезмерность санкций</a:t>
                      </a:r>
                    </a:p>
                  </a:txBody>
                  <a:tcPr marL="39822" marR="39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119">
                <a:tc>
                  <a:txBody>
                    <a:bodyPr/>
                    <a:lstStyle/>
                    <a:p>
                      <a:pPr indent="44958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effectLst/>
                          <a:latin typeface="+mn-lt"/>
                          <a:ea typeface="Times New Roman"/>
                        </a:rPr>
                        <a:t>Н неустойчивая сила воспитания</a:t>
                      </a:r>
                    </a:p>
                  </a:txBody>
                  <a:tcPr marL="39822" marR="39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958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effectLst/>
                          <a:latin typeface="+mn-lt"/>
                          <a:ea typeface="Times New Roman"/>
                        </a:rPr>
                        <a:t>4 из 5</a:t>
                      </a:r>
                    </a:p>
                  </a:txBody>
                  <a:tcPr marL="39822" marR="39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effectLst/>
                          <a:latin typeface="+mn-lt"/>
                          <a:ea typeface="Times New Roman"/>
                        </a:rPr>
                        <a:t>Присутствует строгий стиль воспитания</a:t>
                      </a:r>
                    </a:p>
                  </a:txBody>
                  <a:tcPr marL="39822" marR="39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35726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вывод</a:t>
            </a: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560" y="1844824"/>
            <a:ext cx="8136903" cy="4281339"/>
          </a:xfrm>
        </p:spPr>
        <p:txBody>
          <a:bodyPr>
            <a:normAutofit/>
          </a:bodyPr>
          <a:lstStyle/>
          <a:p>
            <a:r>
              <a:rPr lang="ru-RU" sz="2800" b="1" i="1" dirty="0">
                <a:solidFill>
                  <a:srgbClr val="FF0000"/>
                </a:solidFill>
              </a:rPr>
              <a:t>С</a:t>
            </a:r>
            <a:r>
              <a:rPr lang="ru-RU" sz="2800" b="1" i="1" dirty="0" smtClean="0">
                <a:solidFill>
                  <a:srgbClr val="FF0000"/>
                </a:solidFill>
              </a:rPr>
              <a:t>емья №2 </a:t>
            </a:r>
            <a:r>
              <a:rPr lang="ru-RU" sz="2800" b="1" i="1" dirty="0"/>
              <a:t>уделяет много внимания ребенку, количество требований к ребенку минимальное, отсутствует резкая смена приемов воспитательных воздействий, родители стараются удовлетворять потребности ребенка. </a:t>
            </a:r>
            <a:endParaRPr lang="ru-RU" sz="2800" b="1" i="1" dirty="0" smtClean="0"/>
          </a:p>
          <a:p>
            <a:r>
              <a:rPr lang="ru-RU" sz="2800" b="1" i="1" dirty="0" smtClean="0">
                <a:solidFill>
                  <a:srgbClr val="FF0000"/>
                </a:solidFill>
              </a:rPr>
              <a:t>Таким </a:t>
            </a:r>
            <a:r>
              <a:rPr lang="ru-RU" sz="2800" b="1" i="1" dirty="0">
                <a:solidFill>
                  <a:srgbClr val="FF0000"/>
                </a:solidFill>
              </a:rPr>
              <a:t>образом, семейное воспитание является гармоничным.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82547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1700808"/>
            <a:ext cx="8568951" cy="460851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800" b="1" i="1" dirty="0">
                <a:solidFill>
                  <a:srgbClr val="0070C0"/>
                </a:solidFill>
              </a:rPr>
              <a:t>Анализируя ответы на данную анкету, мы пришли к выводу о том, что родители считают, что взаимоотношения в семье хорошие</a:t>
            </a:r>
            <a:r>
              <a:rPr lang="ru-RU" sz="2800" b="1" i="1" dirty="0"/>
              <a:t>, </a:t>
            </a:r>
            <a:endParaRPr lang="ru-RU" sz="2800" b="1" i="1" dirty="0" smtClean="0"/>
          </a:p>
          <a:p>
            <a:pPr>
              <a:buFont typeface="Wingdings" pitchFamily="2" charset="2"/>
              <a:buChar char="Ø"/>
            </a:pPr>
            <a:r>
              <a:rPr lang="ru-RU" sz="2800" b="1" i="1" dirty="0" smtClean="0">
                <a:solidFill>
                  <a:srgbClr val="7030A0"/>
                </a:solidFill>
              </a:rPr>
              <a:t>т.к</a:t>
            </a:r>
            <a:r>
              <a:rPr lang="ru-RU" sz="2800" b="1" i="1" dirty="0">
                <a:solidFill>
                  <a:srgbClr val="7030A0"/>
                </a:solidFill>
              </a:rPr>
              <a:t>. конфликтов и споров в семье не возникает. </a:t>
            </a:r>
            <a:r>
              <a:rPr lang="ru-RU" sz="2800" b="1" i="1" dirty="0" smtClean="0">
                <a:solidFill>
                  <a:srgbClr val="00B050"/>
                </a:solidFill>
              </a:rPr>
              <a:t>Родители считают </a:t>
            </a:r>
            <a:r>
              <a:rPr lang="ru-RU" sz="2800" b="1" i="1" dirty="0">
                <a:solidFill>
                  <a:srgbClr val="00B050"/>
                </a:solidFill>
              </a:rPr>
              <a:t>наиболее эффективными средствами воспитания: фольклор, стихи, литература. </a:t>
            </a:r>
            <a:endParaRPr lang="ru-RU" sz="2800" b="1" i="1" dirty="0" smtClean="0">
              <a:solidFill>
                <a:srgbClr val="00B05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u-RU" sz="2800" b="1" i="1" dirty="0" smtClean="0">
                <a:solidFill>
                  <a:srgbClr val="FF0000"/>
                </a:solidFill>
              </a:rPr>
              <a:t>Наиболее </a:t>
            </a:r>
            <a:r>
              <a:rPr lang="ru-RU" sz="2800" b="1" i="1" dirty="0">
                <a:solidFill>
                  <a:srgbClr val="FF0000"/>
                </a:solidFill>
              </a:rPr>
              <a:t>эффективным методом воспитания ребенка родители считают внушение и пример.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Семья №3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16264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2132856"/>
            <a:ext cx="7408333" cy="3993307"/>
          </a:xfrm>
        </p:spPr>
        <p:txBody>
          <a:bodyPr>
            <a:normAutofit/>
          </a:bodyPr>
          <a:lstStyle/>
          <a:p>
            <a:r>
              <a:rPr lang="ru-RU" sz="2800" b="1" i="1" dirty="0"/>
              <a:t>В отечественной и зарубежной педагогике имеется немало работ, заложивших теоретические основы семейной педагогики. </a:t>
            </a:r>
            <a:endParaRPr lang="ru-RU" sz="2800" b="1" i="1" dirty="0" smtClean="0"/>
          </a:p>
          <a:p>
            <a:r>
              <a:rPr lang="ru-RU" sz="2800" b="1" i="1" dirty="0" smtClean="0"/>
              <a:t>Но </a:t>
            </a:r>
            <a:r>
              <a:rPr lang="ru-RU" sz="2800" b="1" i="1" dirty="0"/>
              <a:t>становление семейной педагогики как самостоятельной отрасли научного знания началось сравнительно недавно. </a:t>
            </a:r>
          </a:p>
        </p:txBody>
      </p:sp>
    </p:spTree>
    <p:extLst>
      <p:ext uri="{BB962C8B-B14F-4D97-AF65-F5344CB8AC3E}">
        <p14:creationId xmlns:p14="http://schemas.microsoft.com/office/powerpoint/2010/main" val="29885351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0273754"/>
              </p:ext>
            </p:extLst>
          </p:nvPr>
        </p:nvGraphicFramePr>
        <p:xfrm>
          <a:off x="323526" y="1628800"/>
          <a:ext cx="8712969" cy="5221377"/>
        </p:xfrm>
        <a:graphic>
          <a:graphicData uri="http://schemas.openxmlformats.org/drawingml/2006/table">
            <a:tbl>
              <a:tblPr bandRow="1"/>
              <a:tblGrid>
                <a:gridCol w="3694388"/>
                <a:gridCol w="1231125"/>
                <a:gridCol w="3787456"/>
              </a:tblGrid>
              <a:tr h="552060">
                <a:tc>
                  <a:txBody>
                    <a:bodyPr/>
                    <a:lstStyle/>
                    <a:p>
                      <a:pPr indent="44958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effectLst/>
                          <a:latin typeface="+mn-lt"/>
                          <a:ea typeface="Times New Roman"/>
                        </a:rPr>
                        <a:t>Нарушения семейного воспитания</a:t>
                      </a:r>
                    </a:p>
                  </a:txBody>
                  <a:tcPr marL="38347" marR="383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958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 smtClean="0">
                          <a:effectLst/>
                          <a:latin typeface="+mn-lt"/>
                          <a:ea typeface="Times New Roman"/>
                        </a:rPr>
                        <a:t>баллы</a:t>
                      </a:r>
                      <a:endParaRPr lang="ru-RU" sz="1400" b="1" i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8347" marR="383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958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effectLst/>
                          <a:latin typeface="+mn-lt"/>
                          <a:ea typeface="Times New Roman"/>
                        </a:rPr>
                        <a:t>Интерпретация результатов</a:t>
                      </a:r>
                    </a:p>
                  </a:txBody>
                  <a:tcPr marL="38347" marR="383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6082">
                <a:tc>
                  <a:txBody>
                    <a:bodyPr/>
                    <a:lstStyle/>
                    <a:p>
                      <a:pPr indent="44958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effectLst/>
                          <a:latin typeface="+mn-lt"/>
                          <a:ea typeface="Times New Roman"/>
                        </a:rPr>
                        <a:t>Г+ гиперпротекция </a:t>
                      </a:r>
                    </a:p>
                    <a:p>
                      <a:pPr indent="44958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effectLst/>
                          <a:latin typeface="+mn-lt"/>
                          <a:ea typeface="Times New Roman"/>
                        </a:rPr>
                        <a:t>Г- гипопротекция</a:t>
                      </a:r>
                    </a:p>
                  </a:txBody>
                  <a:tcPr marL="38347" marR="383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958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effectLst/>
                          <a:latin typeface="+mn-lt"/>
                          <a:ea typeface="Times New Roman"/>
                        </a:rPr>
                        <a:t>4 из 7</a:t>
                      </a:r>
                    </a:p>
                    <a:p>
                      <a:pPr indent="44958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effectLst/>
                          <a:latin typeface="+mn-lt"/>
                          <a:ea typeface="Times New Roman"/>
                        </a:rPr>
                        <a:t>7 из 8</a:t>
                      </a:r>
                    </a:p>
                  </a:txBody>
                  <a:tcPr marL="38347" marR="383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958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effectLst/>
                          <a:latin typeface="+mn-lt"/>
                          <a:ea typeface="Times New Roman"/>
                        </a:rPr>
                        <a:t>Родители слишком мало времени уделяют ребенку</a:t>
                      </a:r>
                    </a:p>
                  </a:txBody>
                  <a:tcPr marL="38347" marR="383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0102">
                <a:tc>
                  <a:txBody>
                    <a:bodyPr/>
                    <a:lstStyle/>
                    <a:p>
                      <a:pPr indent="44958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effectLst/>
                          <a:latin typeface="+mn-lt"/>
                          <a:ea typeface="Times New Roman"/>
                        </a:rPr>
                        <a:t>У+ степень удовлетворения потребностей ребенка</a:t>
                      </a:r>
                    </a:p>
                    <a:p>
                      <a:pPr indent="44958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effectLst/>
                          <a:latin typeface="+mn-lt"/>
                          <a:ea typeface="Times New Roman"/>
                        </a:rPr>
                        <a:t>У-</a:t>
                      </a:r>
                    </a:p>
                  </a:txBody>
                  <a:tcPr marL="38347" marR="383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958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effectLst/>
                          <a:latin typeface="+mn-lt"/>
                          <a:ea typeface="Times New Roman"/>
                        </a:rPr>
                        <a:t>4 из 8</a:t>
                      </a:r>
                    </a:p>
                    <a:p>
                      <a:pPr indent="44958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</a:p>
                    <a:p>
                      <a:pPr indent="44958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effectLst/>
                          <a:latin typeface="+mn-lt"/>
                          <a:ea typeface="Times New Roman"/>
                        </a:rPr>
                        <a:t>2 из 4</a:t>
                      </a:r>
                    </a:p>
                  </a:txBody>
                  <a:tcPr marL="38347" marR="383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958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effectLst/>
                          <a:latin typeface="+mn-lt"/>
                          <a:ea typeface="Times New Roman"/>
                        </a:rPr>
                        <a:t>Родители стараются удовлетворять потребности своего ребенка</a:t>
                      </a:r>
                    </a:p>
                  </a:txBody>
                  <a:tcPr marL="38347" marR="383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0102">
                <a:tc>
                  <a:txBody>
                    <a:bodyPr/>
                    <a:lstStyle/>
                    <a:p>
                      <a:pPr indent="44958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effectLst/>
                          <a:latin typeface="+mn-lt"/>
                          <a:ea typeface="Times New Roman"/>
                        </a:rPr>
                        <a:t>Т+ Количество требований к ребенку в семье</a:t>
                      </a:r>
                    </a:p>
                    <a:p>
                      <a:pPr indent="44958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effectLst/>
                          <a:latin typeface="+mn-lt"/>
                          <a:ea typeface="Times New Roman"/>
                        </a:rPr>
                        <a:t>Т-</a:t>
                      </a:r>
                    </a:p>
                  </a:txBody>
                  <a:tcPr marL="38347" marR="383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958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effectLst/>
                          <a:latin typeface="+mn-lt"/>
                          <a:ea typeface="Times New Roman"/>
                        </a:rPr>
                        <a:t>3 из 4</a:t>
                      </a:r>
                    </a:p>
                    <a:p>
                      <a:pPr indent="44958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</a:p>
                    <a:p>
                      <a:pPr indent="44958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effectLst/>
                          <a:latin typeface="+mn-lt"/>
                          <a:ea typeface="Times New Roman"/>
                        </a:rPr>
                        <a:t>1из 4</a:t>
                      </a:r>
                    </a:p>
                  </a:txBody>
                  <a:tcPr marL="38347" marR="383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958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effectLst/>
                          <a:latin typeface="+mn-lt"/>
                          <a:ea typeface="Times New Roman"/>
                        </a:rPr>
                        <a:t>Адекватное количество требований к ребенку</a:t>
                      </a:r>
                    </a:p>
                  </a:txBody>
                  <a:tcPr marL="38347" marR="383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6082">
                <a:tc>
                  <a:txBody>
                    <a:bodyPr/>
                    <a:lstStyle/>
                    <a:p>
                      <a:pPr indent="44958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effectLst/>
                          <a:latin typeface="+mn-lt"/>
                          <a:ea typeface="Times New Roman"/>
                        </a:rPr>
                        <a:t>З+ количество запретов</a:t>
                      </a:r>
                    </a:p>
                    <a:p>
                      <a:pPr indent="44958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effectLst/>
                          <a:latin typeface="+mn-lt"/>
                          <a:ea typeface="Times New Roman"/>
                        </a:rPr>
                        <a:t>З-</a:t>
                      </a:r>
                    </a:p>
                  </a:txBody>
                  <a:tcPr marL="38347" marR="383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958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effectLst/>
                          <a:latin typeface="+mn-lt"/>
                          <a:ea typeface="Times New Roman"/>
                        </a:rPr>
                        <a:t>1 из 4</a:t>
                      </a:r>
                    </a:p>
                    <a:p>
                      <a:pPr indent="44958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effectLst/>
                          <a:latin typeface="+mn-lt"/>
                          <a:ea typeface="Times New Roman"/>
                        </a:rPr>
                        <a:t>1 из 3</a:t>
                      </a:r>
                    </a:p>
                  </a:txBody>
                  <a:tcPr marL="38347" marR="383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effectLst/>
                          <a:latin typeface="+mn-lt"/>
                          <a:ea typeface="Times New Roman"/>
                        </a:rPr>
                        <a:t>Достаточное количество запретов для ребенка</a:t>
                      </a:r>
                    </a:p>
                  </a:txBody>
                  <a:tcPr marL="38347" marR="383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6082">
                <a:tc>
                  <a:txBody>
                    <a:bodyPr/>
                    <a:lstStyle/>
                    <a:p>
                      <a:pPr indent="44958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effectLst/>
                          <a:latin typeface="+mn-lt"/>
                          <a:ea typeface="Times New Roman"/>
                        </a:rPr>
                        <a:t>С+ количество санкций</a:t>
                      </a:r>
                    </a:p>
                    <a:p>
                      <a:pPr indent="44958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effectLst/>
                          <a:latin typeface="+mn-lt"/>
                          <a:ea typeface="Times New Roman"/>
                        </a:rPr>
                        <a:t>С-</a:t>
                      </a:r>
                    </a:p>
                  </a:txBody>
                  <a:tcPr marL="38347" marR="383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958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effectLst/>
                          <a:latin typeface="+mn-lt"/>
                          <a:ea typeface="Times New Roman"/>
                        </a:rPr>
                        <a:t>3 из 4</a:t>
                      </a:r>
                    </a:p>
                    <a:p>
                      <a:pPr indent="44958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effectLst/>
                          <a:latin typeface="+mn-lt"/>
                          <a:ea typeface="Times New Roman"/>
                        </a:rPr>
                        <a:t>0 из 4</a:t>
                      </a:r>
                    </a:p>
                  </a:txBody>
                  <a:tcPr marL="38347" marR="383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effectLst/>
                          <a:latin typeface="+mn-lt"/>
                          <a:ea typeface="Times New Roman"/>
                        </a:rPr>
                        <a:t>Чрезмерность санкций</a:t>
                      </a:r>
                    </a:p>
                  </a:txBody>
                  <a:tcPr marL="38347" marR="383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041">
                <a:tc>
                  <a:txBody>
                    <a:bodyPr/>
                    <a:lstStyle/>
                    <a:p>
                      <a:pPr indent="44958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effectLst/>
                          <a:latin typeface="+mn-lt"/>
                          <a:ea typeface="Times New Roman"/>
                        </a:rPr>
                        <a:t>Н неустойчивая сила воспитания</a:t>
                      </a:r>
                    </a:p>
                  </a:txBody>
                  <a:tcPr marL="38347" marR="383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958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effectLst/>
                          <a:latin typeface="+mn-lt"/>
                          <a:ea typeface="Times New Roman"/>
                        </a:rPr>
                        <a:t>4 из 5</a:t>
                      </a:r>
                    </a:p>
                  </a:txBody>
                  <a:tcPr marL="38347" marR="383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effectLst/>
                          <a:latin typeface="+mn-lt"/>
                          <a:ea typeface="Times New Roman"/>
                        </a:rPr>
                        <a:t>Присутствует либеральный стиль воспитания</a:t>
                      </a:r>
                    </a:p>
                  </a:txBody>
                  <a:tcPr marL="38347" marR="383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69596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7" y="1988840"/>
            <a:ext cx="8424936" cy="4392488"/>
          </a:xfrm>
        </p:spPr>
        <p:txBody>
          <a:bodyPr>
            <a:normAutofit/>
          </a:bodyPr>
          <a:lstStyle/>
          <a:p>
            <a:endParaRPr lang="ru-RU" sz="3000" i="1" dirty="0"/>
          </a:p>
          <a:p>
            <a:r>
              <a:rPr lang="ru-RU" sz="2800" b="1" i="1" dirty="0" smtClean="0">
                <a:solidFill>
                  <a:srgbClr val="FF0000"/>
                </a:solidFill>
              </a:rPr>
              <a:t>Семья №3 </a:t>
            </a:r>
            <a:r>
              <a:rPr lang="ru-RU" sz="2800" b="1" dirty="0"/>
              <a:t>уделяет мало внимания ребенку, очень мало требует от ребенка, отсутствует резкая смена приемов воспитательных воздействий, родители стараются удовлетворять потребности ребенка. </a:t>
            </a:r>
            <a:endParaRPr lang="ru-RU" sz="2800" b="1" dirty="0" smtClean="0"/>
          </a:p>
          <a:p>
            <a:r>
              <a:rPr lang="ru-RU" sz="2800" b="1" i="1" dirty="0" smtClean="0">
                <a:solidFill>
                  <a:srgbClr val="FF0000"/>
                </a:solidFill>
              </a:rPr>
              <a:t>Таким </a:t>
            </a:r>
            <a:r>
              <a:rPr lang="ru-RU" sz="2800" b="1" i="1" dirty="0">
                <a:solidFill>
                  <a:srgbClr val="FF0000"/>
                </a:solidFill>
              </a:rPr>
              <a:t>образом, семейное воспитание является гармоничным.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/>
              <a:t> вывод </a:t>
            </a:r>
          </a:p>
        </p:txBody>
      </p:sp>
    </p:spTree>
    <p:extLst>
      <p:ext uri="{BB962C8B-B14F-4D97-AF65-F5344CB8AC3E}">
        <p14:creationId xmlns:p14="http://schemas.microsoft.com/office/powerpoint/2010/main" val="421158588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697184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2060848"/>
            <a:ext cx="7408333" cy="4065315"/>
          </a:xfrm>
        </p:spPr>
        <p:txBody>
          <a:bodyPr>
            <a:normAutofit/>
          </a:bodyPr>
          <a:lstStyle/>
          <a:p>
            <a:pPr algn="ctr"/>
            <a:r>
              <a:rPr lang="ru-RU" sz="5400" b="1" i="1" dirty="0" smtClean="0"/>
              <a:t>Спасибо за внимание!</a:t>
            </a:r>
            <a:endParaRPr lang="ru-RU" sz="5400" b="1" i="1" dirty="0"/>
          </a:p>
        </p:txBody>
      </p:sp>
      <p:pic>
        <p:nvPicPr>
          <p:cNvPr id="1026" name="Picture 2" descr="C:\Users\юлия\Pictures\iCA556M2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3068960"/>
            <a:ext cx="6624736" cy="3456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70689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988840"/>
            <a:ext cx="7408333" cy="4137323"/>
          </a:xfrm>
        </p:spPr>
        <p:txBody>
          <a:bodyPr>
            <a:normAutofit/>
          </a:bodyPr>
          <a:lstStyle/>
          <a:p>
            <a:r>
              <a:rPr lang="ru-RU" sz="2800" b="1" i="1" dirty="0"/>
              <a:t> В связи с этим определены ее объект и предмет изучения. </a:t>
            </a:r>
            <a:endParaRPr lang="ru-RU" sz="2800" b="1" i="1" dirty="0" smtClean="0"/>
          </a:p>
          <a:p>
            <a:r>
              <a:rPr lang="ru-RU" sz="2800" b="1" i="1" dirty="0" smtClean="0">
                <a:solidFill>
                  <a:schemeClr val="accent2"/>
                </a:solidFill>
              </a:rPr>
              <a:t>Объект </a:t>
            </a:r>
            <a:r>
              <a:rPr lang="ru-RU" sz="2800" b="1" i="1" dirty="0">
                <a:solidFill>
                  <a:schemeClr val="accent2"/>
                </a:solidFill>
              </a:rPr>
              <a:t>семейной педагогики </a:t>
            </a:r>
            <a:r>
              <a:rPr lang="ru-RU" sz="2800" b="1" i="1" dirty="0"/>
              <a:t>– состояние и основные тенденции развития семьи как воспитательного института. </a:t>
            </a:r>
            <a:endParaRPr lang="ru-RU" sz="2800" b="1" i="1" dirty="0" smtClean="0"/>
          </a:p>
          <a:p>
            <a:r>
              <a:rPr lang="ru-RU" sz="2800" b="1" i="1" dirty="0" smtClean="0">
                <a:solidFill>
                  <a:schemeClr val="accent2"/>
                </a:solidFill>
              </a:rPr>
              <a:t>Предмет </a:t>
            </a:r>
            <a:r>
              <a:rPr lang="ru-RU" sz="2800" b="1" i="1" dirty="0">
                <a:solidFill>
                  <a:schemeClr val="accent2"/>
                </a:solidFill>
              </a:rPr>
              <a:t>семейной педагогики </a:t>
            </a:r>
            <a:r>
              <a:rPr lang="ru-RU" sz="2800" b="1" i="1" dirty="0"/>
              <a:t>– сущность, механизмы воспитания в семье, влияние этого процесса на становление личности ребенка.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56485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2204864"/>
            <a:ext cx="7408333" cy="3921299"/>
          </a:xfrm>
        </p:spPr>
        <p:txBody>
          <a:bodyPr/>
          <a:lstStyle/>
          <a:p>
            <a:r>
              <a:rPr lang="ru-RU" sz="2800" b="1" i="1" dirty="0">
                <a:solidFill>
                  <a:schemeClr val="accent2"/>
                </a:solidFill>
              </a:rPr>
              <a:t>Семейная</a:t>
            </a:r>
            <a:r>
              <a:rPr lang="ru-RU" sz="2800" b="1" dirty="0">
                <a:solidFill>
                  <a:schemeClr val="accent2"/>
                </a:solidFill>
              </a:rPr>
              <a:t> </a:t>
            </a:r>
            <a:r>
              <a:rPr lang="ru-RU" sz="2800" b="1" i="1" dirty="0">
                <a:solidFill>
                  <a:schemeClr val="accent2"/>
                </a:solidFill>
              </a:rPr>
              <a:t>педагогика</a:t>
            </a:r>
            <a:r>
              <a:rPr lang="ru-RU" sz="2800" b="1" dirty="0">
                <a:solidFill>
                  <a:schemeClr val="accent2"/>
                </a:solidFill>
              </a:rPr>
              <a:t> </a:t>
            </a:r>
            <a:r>
              <a:rPr lang="ru-RU" sz="2800" b="1" i="1" dirty="0"/>
              <a:t>не предписывает, как жить и каким быть, а исследует, при каких обстоятельствах с детьми все будет хорошо, а при каких непременно возникнут трудности. Научные знания нельзя заменить ни опытом, ни житейской мудростью.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599477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2060848"/>
            <a:ext cx="7408333" cy="4065315"/>
          </a:xfrm>
        </p:spPr>
        <p:txBody>
          <a:bodyPr>
            <a:normAutofit fontScale="92500" lnSpcReduction="10000"/>
          </a:bodyPr>
          <a:lstStyle/>
          <a:p>
            <a:r>
              <a:rPr lang="ru-RU" sz="2800" b="1" i="1" dirty="0">
                <a:solidFill>
                  <a:schemeClr val="accent2"/>
                </a:solidFill>
              </a:rPr>
              <a:t>Цель воспитания ребенка в семье и в детском саду </a:t>
            </a:r>
            <a:r>
              <a:rPr lang="ru-RU" sz="2800" b="1" i="1" dirty="0"/>
              <a:t>– всестороннее развитие личности. </a:t>
            </a:r>
            <a:br>
              <a:rPr lang="ru-RU" sz="2800" b="1" i="1" dirty="0"/>
            </a:br>
            <a:r>
              <a:rPr lang="ru-RU" sz="2800" b="1" i="1" dirty="0"/>
              <a:t>В семье воспитание осуществляется постоянно при помощи авторитета взрослых, их примера, семейных традиций. </a:t>
            </a:r>
            <a:endParaRPr lang="ru-RU" sz="2800" b="1" i="1" dirty="0" smtClean="0"/>
          </a:p>
          <a:p>
            <a:r>
              <a:rPr lang="ru-RU" sz="2800" b="1" i="1" dirty="0" smtClean="0"/>
              <a:t>Но </a:t>
            </a:r>
            <a:r>
              <a:rPr lang="ru-RU" sz="2800" b="1" i="1" dirty="0"/>
              <a:t>в ней нет четких организационных форм, как, например, занятие или уроки. </a:t>
            </a:r>
            <a:endParaRPr lang="ru-RU" sz="2800" b="1" i="1" dirty="0" smtClean="0"/>
          </a:p>
          <a:p>
            <a:r>
              <a:rPr lang="ru-RU" sz="2800" b="1" i="1" dirty="0" smtClean="0"/>
              <a:t>Воспитание </a:t>
            </a:r>
            <a:r>
              <a:rPr lang="ru-RU" sz="2800" b="1" i="1" dirty="0"/>
              <a:t>осуществляется через жизнедеятельность семьи путем индивидуального воздействия на ребенка.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8660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2132856"/>
            <a:ext cx="7408333" cy="4824536"/>
          </a:xfrm>
        </p:spPr>
        <p:txBody>
          <a:bodyPr>
            <a:noAutofit/>
          </a:bodyPr>
          <a:lstStyle/>
          <a:p>
            <a:r>
              <a:rPr lang="ru-RU" sz="2800" b="1" i="1" dirty="0"/>
              <a:t>О необходимости придания семейному воспитанию целенаправленности, научной обоснованности, о важности сочетания знания и опыта говорили классики отечественной педагогики. </a:t>
            </a:r>
          </a:p>
        </p:txBody>
      </p:sp>
      <p:pic>
        <p:nvPicPr>
          <p:cNvPr id="2050" name="Picture 2" descr="C:\Users\юлия\Pictures\iCASTDQD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4365104"/>
            <a:ext cx="4608512" cy="2492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0375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1916832"/>
            <a:ext cx="8568951" cy="4608512"/>
          </a:xfrm>
        </p:spPr>
        <p:txBody>
          <a:bodyPr>
            <a:normAutofit/>
          </a:bodyPr>
          <a:lstStyle/>
          <a:p>
            <a:r>
              <a:rPr lang="ru-RU" sz="3000" b="1" i="1" dirty="0">
                <a:solidFill>
                  <a:schemeClr val="accent2"/>
                </a:solidFill>
              </a:rPr>
              <a:t>К.Д. Ушинский </a:t>
            </a:r>
            <a:r>
              <a:rPr lang="ru-RU" sz="3000" b="1" i="1" dirty="0"/>
              <a:t>считал, что пустая, ни на чем не основанная теория оказывается такой же ни куда не годной вещью, как факт или опыт, из которого нельзя вывести никакой мысли, которой не предшествует опыт и за которой не следует идея. Теория не может отказаться от действительности, факт не может отказаться от мысли. Это утверждает и</a:t>
            </a:r>
            <a:r>
              <a:rPr lang="ru-RU" sz="3000" b="1" i="1" dirty="0">
                <a:solidFill>
                  <a:schemeClr val="accent2"/>
                </a:solidFill>
              </a:rPr>
              <a:t> П.Ф. </a:t>
            </a:r>
            <a:r>
              <a:rPr lang="ru-RU" sz="3000" b="1" i="1" dirty="0" err="1">
                <a:solidFill>
                  <a:schemeClr val="accent2"/>
                </a:solidFill>
              </a:rPr>
              <a:t>Каптерев</a:t>
            </a:r>
            <a:r>
              <a:rPr lang="ru-RU" sz="3000" b="1" i="1" dirty="0">
                <a:solidFill>
                  <a:schemeClr val="accent2"/>
                </a:solidFill>
              </a:rPr>
              <a:t>.</a:t>
            </a:r>
          </a:p>
          <a:p>
            <a:endParaRPr lang="ru-RU" sz="2800" b="1" i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87941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2276872"/>
            <a:ext cx="8352927" cy="410445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b="1" i="1" dirty="0" smtClean="0"/>
              <a:t>В данной </a:t>
            </a:r>
            <a:r>
              <a:rPr lang="ru-RU" sz="2800" b="1" i="1" dirty="0"/>
              <a:t>работе </a:t>
            </a:r>
            <a:r>
              <a:rPr lang="ru-RU" sz="2800" b="1" i="1" dirty="0" smtClean="0"/>
              <a:t> мы</a:t>
            </a:r>
            <a:r>
              <a:rPr lang="en-US" sz="2800" b="1" i="1" dirty="0" smtClean="0"/>
              <a:t>,</a:t>
            </a:r>
            <a:r>
              <a:rPr lang="ru-RU" sz="2800" b="1" i="1" dirty="0" smtClean="0"/>
              <a:t> использовали Анкету </a:t>
            </a:r>
            <a:r>
              <a:rPr lang="ru-RU" sz="2800" b="1" i="1" dirty="0"/>
              <a:t>"Взаимоотношения в </a:t>
            </a:r>
            <a:r>
              <a:rPr lang="ru-RU" sz="2800" b="1" i="1" dirty="0" smtClean="0"/>
              <a:t>семье</a:t>
            </a:r>
            <a:r>
              <a:rPr lang="en-US" sz="2800" b="1" i="1" dirty="0" smtClean="0"/>
              <a:t>,</a:t>
            </a:r>
            <a:r>
              <a:rPr lang="ru-RU" sz="2800" b="1" i="1" dirty="0" smtClean="0"/>
              <a:t>позволяющую  </a:t>
            </a:r>
            <a:r>
              <a:rPr lang="ru-RU" sz="2800" b="1" i="1" dirty="0"/>
              <a:t>выявить особенности воспитания детей и используемые родителями средства и </a:t>
            </a:r>
            <a:r>
              <a:rPr lang="ru-RU" sz="2800" b="1" i="1" dirty="0" smtClean="0"/>
              <a:t>методы</a:t>
            </a:r>
            <a:r>
              <a:rPr lang="en-US" sz="2800" b="1" i="1" dirty="0" smtClean="0"/>
              <a:t>,</a:t>
            </a:r>
            <a:r>
              <a:rPr lang="ru-RU" sz="2800" b="1" i="1" dirty="0" smtClean="0"/>
              <a:t> существует много различных методик</a:t>
            </a:r>
            <a:r>
              <a:rPr lang="en-US" sz="2800" b="1" i="1" dirty="0" smtClean="0"/>
              <a:t>,</a:t>
            </a:r>
            <a:r>
              <a:rPr lang="ru-RU" sz="2800" b="1" i="1" dirty="0" smtClean="0"/>
              <a:t> тестов</a:t>
            </a:r>
            <a:r>
              <a:rPr lang="en-US" sz="2800" b="1" i="1" dirty="0" smtClean="0"/>
              <a:t>,</a:t>
            </a:r>
            <a:r>
              <a:rPr lang="ru-RU" sz="2800" b="1" i="1" dirty="0" smtClean="0"/>
              <a:t> интервью для родителей</a:t>
            </a:r>
            <a:r>
              <a:rPr lang="en-US" sz="2800" b="1" i="1" dirty="0" smtClean="0"/>
              <a:t>,</a:t>
            </a:r>
            <a:r>
              <a:rPr lang="ru-RU" sz="2800" b="1" i="1" dirty="0" smtClean="0"/>
              <a:t> но так как</a:t>
            </a:r>
            <a:r>
              <a:rPr lang="en-US" sz="2800" b="1" i="1" dirty="0" smtClean="0"/>
              <a:t>,</a:t>
            </a:r>
            <a:r>
              <a:rPr lang="ru-RU" sz="2800" b="1" i="1" dirty="0" smtClean="0"/>
              <a:t> тема наша Семейная педагогика</a:t>
            </a:r>
            <a:r>
              <a:rPr lang="en-US" sz="2800" b="1" i="1" dirty="0" smtClean="0"/>
              <a:t>,</a:t>
            </a:r>
            <a:r>
              <a:rPr lang="ru-RU" sz="2800" b="1" i="1" dirty="0" smtClean="0"/>
              <a:t> мы решили изучить проблемы семей и сделать их анализ. </a:t>
            </a:r>
            <a:endParaRPr lang="ru-RU" sz="2800" b="1" i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Работа по теме:</a:t>
            </a: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23846783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1772816"/>
            <a:ext cx="8352928" cy="482453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dirty="0"/>
              <a:t> </a:t>
            </a:r>
            <a:endParaRPr lang="ru-RU" dirty="0"/>
          </a:p>
          <a:p>
            <a:pPr marL="0" lvl="0" indent="0">
              <a:buNone/>
            </a:pPr>
            <a:r>
              <a:rPr lang="ru-RU" sz="2800" b="1" i="1" dirty="0" smtClean="0">
                <a:solidFill>
                  <a:srgbClr val="FF0000"/>
                </a:solidFill>
              </a:rPr>
              <a:t>1. </a:t>
            </a:r>
            <a:r>
              <a:rPr lang="ru-RU" sz="2800" b="1" i="1" dirty="0" smtClean="0"/>
              <a:t>Вы </a:t>
            </a:r>
            <a:r>
              <a:rPr lang="ru-RU" sz="2800" b="1" i="1" dirty="0"/>
              <a:t>считаете взаимоотношения в вашей семье:</a:t>
            </a:r>
          </a:p>
          <a:p>
            <a:pPr marL="0" indent="0">
              <a:buNone/>
            </a:pPr>
            <a:r>
              <a:rPr lang="ru-RU" sz="2800" b="1" i="1" dirty="0"/>
              <a:t>– очень хорошими</a:t>
            </a:r>
          </a:p>
          <a:p>
            <a:pPr marL="0" indent="0">
              <a:buNone/>
            </a:pPr>
            <a:r>
              <a:rPr lang="ru-RU" sz="2800" b="1" i="1" dirty="0"/>
              <a:t>–хорошими</a:t>
            </a:r>
          </a:p>
          <a:p>
            <a:pPr marL="0" indent="0">
              <a:buNone/>
            </a:pPr>
            <a:r>
              <a:rPr lang="ru-RU" sz="2800" b="1" i="1" dirty="0"/>
              <a:t>- не очень хорошими</a:t>
            </a:r>
          </a:p>
          <a:p>
            <a:pPr marL="0" indent="0">
              <a:buNone/>
            </a:pPr>
            <a:r>
              <a:rPr lang="ru-RU" sz="2800" b="1" i="1" dirty="0"/>
              <a:t>- плохими</a:t>
            </a:r>
          </a:p>
          <a:p>
            <a:pPr marL="0" indent="0">
              <a:buNone/>
            </a:pPr>
            <a:r>
              <a:rPr lang="ru-RU" sz="2800" b="1" i="1" dirty="0"/>
              <a:t>- не очень плохими</a:t>
            </a:r>
          </a:p>
          <a:p>
            <a:pPr marL="0" indent="0">
              <a:buNone/>
            </a:pPr>
            <a:r>
              <a:rPr lang="ru-RU" sz="2800" b="1" i="1" dirty="0">
                <a:solidFill>
                  <a:srgbClr val="FF0000"/>
                </a:solidFill>
              </a:rPr>
              <a:t>2. </a:t>
            </a:r>
            <a:r>
              <a:rPr lang="ru-RU" sz="2800" b="1" i="1" dirty="0"/>
              <a:t>Считаете ли Вы свою семью дружной?</a:t>
            </a:r>
          </a:p>
          <a:p>
            <a:pPr marL="0" indent="0">
              <a:buNone/>
            </a:pPr>
            <a:r>
              <a:rPr lang="ru-RU" sz="2800" b="1" i="1" dirty="0"/>
              <a:t>- да;</a:t>
            </a:r>
          </a:p>
          <a:p>
            <a:pPr marL="0" indent="0">
              <a:buNone/>
            </a:pPr>
            <a:r>
              <a:rPr lang="ru-RU" sz="2800" b="1" i="1" dirty="0"/>
              <a:t>- не совсем;</a:t>
            </a:r>
          </a:p>
          <a:p>
            <a:pPr marL="0" indent="0">
              <a:buNone/>
            </a:pPr>
            <a:r>
              <a:rPr lang="ru-RU" sz="2800" b="1" i="1" dirty="0"/>
              <a:t>- нет</a:t>
            </a:r>
          </a:p>
          <a:p>
            <a:pPr marL="0" lvl="0" indent="0" algn="just">
              <a:lnSpc>
                <a:spcPct val="150000"/>
              </a:lnSpc>
              <a:spcAft>
                <a:spcPts val="0"/>
              </a:spcAft>
              <a:buNone/>
              <a:tabLst>
                <a:tab pos="457200" algn="l"/>
              </a:tabLst>
            </a:pPr>
            <a:endParaRPr lang="ru-RU" b="1" dirty="0">
              <a:effectLst/>
              <a:ea typeface="Times New Roman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/>
              <a:t>Анкета "Взаимоотношения в </a:t>
            </a:r>
            <a:r>
              <a:rPr lang="ru-RU" i="1" dirty="0" smtClean="0"/>
              <a:t>семье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14728106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118</TotalTime>
  <Words>1107</Words>
  <Application>Microsoft Office PowerPoint</Application>
  <PresentationFormat>Экран (4:3)</PresentationFormat>
  <Paragraphs>178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Волна</vt:lpstr>
      <vt:lpstr>  Семейная педагогика как наука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Работа по теме:</vt:lpstr>
      <vt:lpstr>Анкета "Взаимоотношения в семье</vt:lpstr>
      <vt:lpstr>Презентация PowerPoint</vt:lpstr>
      <vt:lpstr>Презентация PowerPoint</vt:lpstr>
      <vt:lpstr>Презентация PowerPoint</vt:lpstr>
      <vt:lpstr>Семья №1 </vt:lpstr>
      <vt:lpstr>Анализ опросника </vt:lpstr>
      <vt:lpstr>Презентация PowerPoint</vt:lpstr>
      <vt:lpstr>Семья №2 </vt:lpstr>
      <vt:lpstr>Презентация PowerPoint</vt:lpstr>
      <vt:lpstr>вывод</vt:lpstr>
      <vt:lpstr>Семья №3 </vt:lpstr>
      <vt:lpstr>Презентация PowerPoint</vt:lpstr>
      <vt:lpstr> вывод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  Семейная педагогика как наука </dc:title>
  <dc:creator>юлия</dc:creator>
  <cp:lastModifiedBy>юлия</cp:lastModifiedBy>
  <cp:revision>13</cp:revision>
  <dcterms:created xsi:type="dcterms:W3CDTF">2013-05-19T17:17:52Z</dcterms:created>
  <dcterms:modified xsi:type="dcterms:W3CDTF">2013-05-29T14:46:59Z</dcterms:modified>
</cp:coreProperties>
</file>